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Nunito" pitchFamily="2" charset="-52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3A6FE72-38A7-434E-966E-BF3061E05C05}">
  <a:tblStyle styleId="{93A6FE72-38A7-434E-966E-BF3061E05C0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DF3B9BE-EC2E-4FA5-9DE0-7DFADA474DB4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63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63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63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63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63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63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86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226685a0173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226685a0173_0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226685a0173_0_2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226685a0173_0_2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26685a0173_0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226685a0173_0_2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26685a0173_0_2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226685a0173_0_2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226685a0173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226685a0173_0_1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1fa01b3848c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1fa01b3848c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226685a0173_0_2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226685a0173_0_2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1fa01b3848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1fa01b3848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26685a0173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26685a0173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26685a0173_0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226685a0173_0_1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26685a0173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226685a0173_0_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26685a0173_0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26685a0173_0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26685a0173_0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226685a0173_0_1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26685a0173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226685a0173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226685a0173_0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226685a0173_0_1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226685a0173_0_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226685a0173_0_1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6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199149" y="4055652"/>
            <a:ext cx="2795414" cy="1083308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" name="Google Shape;34;p2"/>
          <p:cNvSpPr txBox="1">
            <a:spLocks noGrp="1"/>
          </p:cNvSpPr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35" name="Google Shape;35;p2"/>
          <p:cNvSpPr txBox="1">
            <a:spLocks noGrp="1"/>
          </p:cNvSpPr>
          <p:nvPr>
            <p:ph type="subTitle" idx="1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2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3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5959222" y="4119576"/>
            <a:ext cx="2520952" cy="1024165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11"/>
          <p:cNvSpPr txBox="1">
            <a:spLocks noGrp="1"/>
          </p:cNvSpPr>
          <p:nvPr>
            <p:ph type="title" hasCustomPrompt="1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>
            <a:spLocks noGrp="1"/>
          </p:cNvSpPr>
          <p:nvPr>
            <p:ph type="body" idx="1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21" name="Google Shape;121;p11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Google Shape;39;p3"/>
          <p:cNvGrpSpPr/>
          <p:nvPr/>
        </p:nvGrpSpPr>
        <p:grpSpPr>
          <a:xfrm>
            <a:off x="5594191" y="3961115"/>
            <a:ext cx="2910145" cy="1182340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47;p3"/>
          <p:cNvSpPr txBox="1">
            <a:spLocks noGrp="1"/>
          </p:cNvSpPr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3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4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solidFill>
          <a:schemeClr val="dk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5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5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1" name="Google Shape;61;p5"/>
          <p:cNvSpPr txBox="1">
            <a:spLocks noGrp="1"/>
          </p:cNvSpPr>
          <p:nvPr>
            <p:ph type="body" idx="1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5"/>
          <p:cNvSpPr txBox="1">
            <a:spLocks noGrp="1"/>
          </p:cNvSpPr>
          <p:nvPr>
            <p:ph type="body" idx="2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3" name="Google Shape;63;p5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dk2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9" name="Google Shape;69;p6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solidFill>
          <a:schemeClr val="accent3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7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7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5" name="Google Shape;75;p7"/>
          <p:cNvSpPr txBox="1">
            <a:spLocks noGrp="1"/>
          </p:cNvSpPr>
          <p:nvPr>
            <p:ph type="body" idx="1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76" name="Google Shape;76;p7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1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8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" name="Google Shape;80;p8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5886353" y="1243"/>
            <a:ext cx="3257455" cy="1261514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3" name="Google Shape;93;p8"/>
          <p:cNvSpPr txBox="1">
            <a:spLocks noGrp="1"/>
          </p:cNvSpPr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94" name="Google Shape;94;p8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dk2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9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9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00" name="Google Shape;100;p9"/>
          <p:cNvSpPr txBox="1">
            <a:spLocks noGrp="1"/>
          </p:cNvSpPr>
          <p:nvPr>
            <p:ph type="subTitle" idx="1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9"/>
          <p:cNvSpPr txBox="1">
            <a:spLocks noGrp="1"/>
          </p:cNvSpPr>
          <p:nvPr>
            <p:ph type="body" idx="2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02" name="Google Shape;102;p9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solidFill>
          <a:schemeClr val="accen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0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10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10"/>
          <p:cNvSpPr txBox="1">
            <a:spLocks noGrp="1"/>
          </p:cNvSpPr>
          <p:nvPr>
            <p:ph type="body" idx="1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08" name="Google Shape;108;p10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hift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7GRK5GPBs4Q&amp;feature=emb_logo" TargetMode="External"/><Relationship Id="rId13" Type="http://schemas.openxmlformats.org/officeDocument/2006/relationships/hyperlink" Target="https://www.youtube.com/watch?v=HVcIuXqwPjI" TargetMode="External"/><Relationship Id="rId3" Type="http://schemas.openxmlformats.org/officeDocument/2006/relationships/hyperlink" Target="https://www.youtube.com/watch?v=5dBVF4wfI-U" TargetMode="External"/><Relationship Id="rId7" Type="http://schemas.openxmlformats.org/officeDocument/2006/relationships/hyperlink" Target="https://www.youtube.com/watch?v=8YzkRJteFGU" TargetMode="External"/><Relationship Id="rId12" Type="http://schemas.openxmlformats.org/officeDocument/2006/relationships/hyperlink" Target="https://www.youtube.com/watch?v=NMAxOpsB7vI&amp;feature=emb_logo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youtube.com/watch?v=IJIzzhYmTSU" TargetMode="External"/><Relationship Id="rId11" Type="http://schemas.openxmlformats.org/officeDocument/2006/relationships/hyperlink" Target="https://www.youtube.com/watch?v=aiMDlTmMZzE" TargetMode="External"/><Relationship Id="rId5" Type="http://schemas.openxmlformats.org/officeDocument/2006/relationships/hyperlink" Target="https://www.youtube.com/watch?v=PGxz-9mP3VE&amp;feature=emb_logo" TargetMode="External"/><Relationship Id="rId10" Type="http://schemas.openxmlformats.org/officeDocument/2006/relationships/hyperlink" Target="https://www.youtube.com/watch?v=ieg5Ljokcvk&amp;feature=emb_logo" TargetMode="External"/><Relationship Id="rId4" Type="http://schemas.openxmlformats.org/officeDocument/2006/relationships/hyperlink" Target="https://www.youtube.com/watch?v=S2wHtdhl4Eg" TargetMode="External"/><Relationship Id="rId9" Type="http://schemas.openxmlformats.org/officeDocument/2006/relationships/hyperlink" Target="https://www.youtube.com/watch?v=ZUxaXws3eNw" TargetMode="External"/><Relationship Id="rId1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himija-online.ru/organicheskaya-ximiya/karbonovye-kisloty/ximicheskie-svojstva-karbonovyx-kislot.html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himija-online.ru/organicheskaya-ximiya/karbonovye-kisloty/poluchenie-karbonovyx-kislot.ht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presentation/d/1ZzI1VD63UK3UM2ubLl4YHkZUamnBEYQA/edit?usp=sharing&amp;ouid=110963250342393000881&amp;rtpof=true&amp;sd=true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hyperlink" Target="&#1050;&#1048;&#1057;&#1051;&#1054;&#1058;&#1067;%20&#1090;&#1088;&#1077;&#1085;&#1072;&#1078;&#1077;&#1088;.pptx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oxford.ru/wiki/himiya/klassifikatsiya-i-nomenklatura-kislot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himija-online.ru/organicheskaya-ximiya/karbonovye-kisloty/ximicheskie-svojstva-karbonovyx-kislot.html" TargetMode="External"/><Relationship Id="rId4" Type="http://schemas.openxmlformats.org/officeDocument/2006/relationships/hyperlink" Target="https://youtube.co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3.xml"/><Relationship Id="rId4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foxford.ru/wiki/himiya/klassifikatsiya-i-nomenklatura-neorganicheskih-veschestv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png"/><Relationship Id="rId4" Type="http://schemas.openxmlformats.org/officeDocument/2006/relationships/hyperlink" Target="https://foxford.ru/wiki/himiya/klassifikatsiya-i-nomenklatura-kislot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xEAXzCsn8GB9OLbaN8ZPI8cAPp-gGzE4pGBfw1XQ93Y/edit?usp=sharin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3"/>
          <p:cNvSpPr txBox="1">
            <a:spLocks noGrp="1"/>
          </p:cNvSpPr>
          <p:nvPr>
            <p:ph type="ctrTitle"/>
          </p:nvPr>
        </p:nvSpPr>
        <p:spPr>
          <a:xfrm>
            <a:off x="1664075" y="1822825"/>
            <a:ext cx="5811600" cy="144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000000"/>
                </a:solidFill>
              </a:rPr>
              <a:t>Кислоты неорганические и органические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129" name="Google Shape;129;p13"/>
          <p:cNvSpPr txBox="1">
            <a:spLocks noGrp="1"/>
          </p:cNvSpPr>
          <p:nvPr>
            <p:ph type="subTitle" idx="1"/>
          </p:nvPr>
        </p:nvSpPr>
        <p:spPr>
          <a:xfrm>
            <a:off x="1889225" y="3198833"/>
            <a:ext cx="5361300" cy="52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/>
              <a:t>Рабочий лист</a:t>
            </a:r>
            <a:endParaRPr b="1"/>
          </a:p>
        </p:txBody>
      </p:sp>
      <p:sp>
        <p:nvSpPr>
          <p:cNvPr id="130" name="Google Shape;130;p13"/>
          <p:cNvSpPr txBox="1"/>
          <p:nvPr/>
        </p:nvSpPr>
        <p:spPr>
          <a:xfrm>
            <a:off x="1601050" y="418500"/>
            <a:ext cx="64671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-127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latin typeface="Times New Roman"/>
                <a:ea typeface="Times New Roman"/>
                <a:cs typeface="Times New Roman"/>
                <a:sym typeface="Times New Roman"/>
              </a:rPr>
              <a:t>Государственное бюджетное профессиональное образовательное учреждение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latin typeface="Times New Roman"/>
                <a:ea typeface="Times New Roman"/>
                <a:cs typeface="Times New Roman"/>
                <a:sym typeface="Times New Roman"/>
              </a:rPr>
              <a:t>Московской области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latin typeface="Times New Roman"/>
                <a:ea typeface="Times New Roman"/>
                <a:cs typeface="Times New Roman"/>
                <a:sym typeface="Times New Roman"/>
              </a:rPr>
              <a:t>Московский областной медицинский колледж №1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latin typeface="Times New Roman"/>
                <a:ea typeface="Times New Roman"/>
                <a:cs typeface="Times New Roman"/>
                <a:sym typeface="Times New Roman"/>
              </a:rPr>
              <a:t>(ГБПОУ МО МосОМК №1)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latin typeface="Times New Roman"/>
                <a:ea typeface="Times New Roman"/>
                <a:cs typeface="Times New Roman"/>
                <a:sym typeface="Times New Roman"/>
              </a:rPr>
              <a:t>Мещерский филиал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1" name="Google Shape;131;p13"/>
          <p:cNvSpPr txBox="1"/>
          <p:nvPr/>
        </p:nvSpPr>
        <p:spPr>
          <a:xfrm>
            <a:off x="5988125" y="3721425"/>
            <a:ext cx="25086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latin typeface="Calibri"/>
                <a:ea typeface="Calibri"/>
                <a:cs typeface="Calibri"/>
                <a:sym typeface="Calibri"/>
              </a:rPr>
              <a:t>Преподаватель ЦМК № 1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latin typeface="Calibri"/>
                <a:ea typeface="Calibri"/>
                <a:cs typeface="Calibri"/>
                <a:sym typeface="Calibri"/>
              </a:rPr>
              <a:t>Егина О. В.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2"/>
          <p:cNvSpPr txBox="1">
            <a:spLocks noGrp="1"/>
          </p:cNvSpPr>
          <p:nvPr>
            <p:ph type="title"/>
          </p:nvPr>
        </p:nvSpPr>
        <p:spPr>
          <a:xfrm>
            <a:off x="819151" y="473275"/>
            <a:ext cx="3136161" cy="6041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Свойства кислот</a:t>
            </a:r>
            <a:endParaRPr dirty="0"/>
          </a:p>
        </p:txBody>
      </p:sp>
      <p:sp>
        <p:nvSpPr>
          <p:cNvPr id="202" name="Google Shape;202;p22"/>
          <p:cNvSpPr txBox="1">
            <a:spLocks noGrp="1"/>
          </p:cNvSpPr>
          <p:nvPr>
            <p:ph type="body" idx="1"/>
          </p:nvPr>
        </p:nvSpPr>
        <p:spPr>
          <a:xfrm>
            <a:off x="396949" y="935665"/>
            <a:ext cx="8392632" cy="37665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i="1" dirty="0"/>
              <a:t>Б. Химические свойства</a:t>
            </a:r>
            <a:endParaRPr sz="1800" b="1" i="1" dirty="0"/>
          </a:p>
          <a:p>
            <a:pPr marL="457200" lvl="0" indent="-368300" algn="just" rtl="0">
              <a:lnSpc>
                <a:spcPct val="100000"/>
              </a:lnSpc>
              <a:spcAft>
                <a:spcPts val="0"/>
              </a:spcAft>
              <a:buClr>
                <a:srgbClr val="000000"/>
              </a:buClr>
              <a:buSzPts val="2200"/>
              <a:buFont typeface="Times New Roman"/>
              <a:buChar char="-"/>
            </a:pPr>
            <a:r>
              <a:rPr lang="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Посмотрите видео </a:t>
            </a:r>
            <a:endParaRPr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77800" lvl="0" indent="-1778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" sz="1600" u="sng" dirty="0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Действие индикаторов на кислоты</a:t>
            </a:r>
            <a:r>
              <a:rPr lang="ru" sz="1600" dirty="0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600" dirty="0">
              <a:solidFill>
                <a:srgbClr val="1155CC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77800" lvl="0" indent="-1778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А.  </a:t>
            </a:r>
            <a:r>
              <a:rPr lang="ru" sz="1600" u="sng" dirty="0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Отношения кислот к металлам</a:t>
            </a:r>
            <a:r>
              <a:rPr lang="ru" sz="1600" u="sng" dirty="0">
                <a:solidFill>
                  <a:srgbClr val="99CA3C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" sz="1600" dirty="0">
                <a:solidFill>
                  <a:srgbClr val="99CA3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</a:t>
            </a:r>
            <a:r>
              <a:rPr lang="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Б. </a:t>
            </a:r>
            <a:r>
              <a:rPr lang="ru" sz="1600" u="sng" dirty="0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Взаимодействие уксусной кислоты с металлами</a:t>
            </a:r>
            <a:r>
              <a:rPr lang="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77800" lvl="0" indent="-1778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+mj-lt"/>
              <a:buAutoNum type="arabicPeriod"/>
            </a:pPr>
            <a:r>
              <a:rPr lang="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А. </a:t>
            </a:r>
            <a:r>
              <a:rPr lang="ru" sz="1600" u="sng" dirty="0">
                <a:solidFill>
                  <a:srgbClr val="3C78D8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Реакция нейтрализации </a:t>
            </a:r>
            <a:r>
              <a:rPr lang="ru" sz="1600" dirty="0">
                <a:solidFill>
                  <a:srgbClr val="3C78D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          </a:t>
            </a:r>
            <a:r>
              <a:rPr lang="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Б. </a:t>
            </a:r>
            <a:r>
              <a:rPr lang="ru" sz="1600" u="sng" dirty="0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Взаимодействие кислот с нераствориыми основаниям</a:t>
            </a:r>
            <a:endParaRPr sz="1600" dirty="0">
              <a:solidFill>
                <a:srgbClr val="1155CC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В. </a:t>
            </a:r>
            <a:r>
              <a:rPr lang="ru" sz="1600" u="sng" dirty="0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Взаимодействие уксусной кислоты с раствором щелочи</a:t>
            </a:r>
            <a:r>
              <a:rPr lang="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</a:pPr>
            <a:r>
              <a:rPr lang="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  А.</a:t>
            </a:r>
            <a:r>
              <a:rPr lang="ru" sz="1600" dirty="0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" sz="1600" u="sng" dirty="0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Взаимодействие оксидов металлов (основных оксидов) с кислотами</a:t>
            </a:r>
            <a:r>
              <a:rPr lang="ru" sz="1600" dirty="0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600" dirty="0">
              <a:solidFill>
                <a:srgbClr val="1155CC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269875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Б. </a:t>
            </a:r>
            <a:r>
              <a:rPr lang="ru" sz="1600" u="sng" dirty="0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Взаимодействие уксусной кислоты с оксидом меди (II)</a:t>
            </a:r>
            <a:endParaRPr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</a:pPr>
            <a:r>
              <a:rPr lang="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  А.</a:t>
            </a:r>
            <a:r>
              <a:rPr lang="ru" sz="1600" dirty="0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" sz="1600" u="sng" dirty="0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Взаимодействие кислот с солями</a:t>
            </a:r>
            <a:r>
              <a:rPr lang="ru" sz="1600" dirty="0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</a:t>
            </a:r>
          </a:p>
          <a:p>
            <a:pPr marL="0" lvl="0" indent="1778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</a:pPr>
            <a:r>
              <a:rPr lang="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Б. </a:t>
            </a:r>
            <a:r>
              <a:rPr lang="ru" sz="1600" u="sng" dirty="0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Взаимодействие уксусной кислоты с карбонатом натрия</a:t>
            </a:r>
            <a:endParaRPr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</a:pPr>
            <a:r>
              <a:rPr lang="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6. </a:t>
            </a:r>
            <a:r>
              <a:rPr lang="ru" sz="1600" u="sng" dirty="0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Реакция этерификации</a:t>
            </a:r>
            <a:endParaRPr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175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Char char="-"/>
            </a:pPr>
            <a:r>
              <a:rPr lang="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Опишите опыты взаимодействия кислот с различными веществами</a:t>
            </a:r>
            <a:endParaRPr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03" name="Google Shape;203;p22"/>
          <p:cNvPicPr preferRelativeResize="0"/>
          <p:nvPr/>
        </p:nvPicPr>
        <p:blipFill rotWithShape="1">
          <a:blip r:embed="rId14">
            <a:alphaModFix/>
          </a:blip>
          <a:srcRect l="88080" t="36187"/>
          <a:stretch/>
        </p:blipFill>
        <p:spPr>
          <a:xfrm>
            <a:off x="7246274" y="441325"/>
            <a:ext cx="1078575" cy="139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3"/>
          <p:cNvSpPr txBox="1">
            <a:spLocks noGrp="1"/>
          </p:cNvSpPr>
          <p:nvPr>
            <p:ph type="title"/>
          </p:nvPr>
        </p:nvSpPr>
        <p:spPr>
          <a:xfrm>
            <a:off x="819150" y="505225"/>
            <a:ext cx="32613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Свойства кислот</a:t>
            </a:r>
            <a:endParaRPr/>
          </a:p>
        </p:txBody>
      </p:sp>
      <p:sp>
        <p:nvSpPr>
          <p:cNvPr id="209" name="Google Shape;209;p23"/>
          <p:cNvSpPr txBox="1">
            <a:spLocks noGrp="1"/>
          </p:cNvSpPr>
          <p:nvPr>
            <p:ph type="body" idx="1"/>
          </p:nvPr>
        </p:nvSpPr>
        <p:spPr>
          <a:xfrm>
            <a:off x="491650" y="1109375"/>
            <a:ext cx="8130600" cy="3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300" b="1" i="1"/>
              <a:t>Б. Химические свойства</a:t>
            </a:r>
            <a:endParaRPr sz="2300" b="1" i="1"/>
          </a:p>
          <a:p>
            <a:pPr marL="457200" lvl="0" indent="-320550" algn="just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Times New Roman"/>
              <a:buChar char="-"/>
            </a:pPr>
            <a:r>
              <a:rPr lang="ru" sz="2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Опишите опыты взаимодействия уксусной кислоты с различными веществами (что делали и что наблюдали). Заполните таблицу 1. </a:t>
            </a:r>
            <a:r>
              <a:rPr lang="ru" sz="21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Напишите уравнения соответствующих реакций. </a:t>
            </a:r>
            <a:r>
              <a:rPr lang="ru" sz="2100" b="1" u="sng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Химические свойства карбоновых кислот</a:t>
            </a:r>
            <a:r>
              <a:rPr lang="ru" sz="21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" sz="2100" i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(Ссылка на сайт Химия онлайн)</a:t>
            </a:r>
            <a:endParaRPr sz="2100" i="1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205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Times New Roman"/>
              <a:buChar char="-"/>
            </a:pPr>
            <a:r>
              <a:rPr lang="ru" sz="21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Специфические свойства муравьиной кислоты. </a:t>
            </a:r>
            <a:r>
              <a:rPr lang="ru" sz="2100" i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Реакция «серебряного зеркала»</a:t>
            </a:r>
            <a:endParaRPr sz="2100" i="1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205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Times New Roman"/>
              <a:buChar char="-"/>
            </a:pPr>
            <a:r>
              <a:rPr lang="ru" sz="21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Взаимодействие азотной и конц. серной кислот с металлами</a:t>
            </a:r>
            <a:endParaRPr sz="2100" b="1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10" name="Google Shape;210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31150" y="344175"/>
            <a:ext cx="1480600" cy="148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4"/>
          <p:cNvSpPr txBox="1">
            <a:spLocks noGrp="1"/>
          </p:cNvSpPr>
          <p:nvPr>
            <p:ph type="title"/>
          </p:nvPr>
        </p:nvSpPr>
        <p:spPr>
          <a:xfrm>
            <a:off x="814975" y="596075"/>
            <a:ext cx="5408400" cy="54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Химические свойства кислот</a:t>
            </a:r>
            <a:endParaRPr/>
          </a:p>
        </p:txBody>
      </p:sp>
      <p:sp>
        <p:nvSpPr>
          <p:cNvPr id="216" name="Google Shape;216;p24"/>
          <p:cNvSpPr txBox="1">
            <a:spLocks noGrp="1"/>
          </p:cNvSpPr>
          <p:nvPr>
            <p:ph type="body" idx="1"/>
          </p:nvPr>
        </p:nvSpPr>
        <p:spPr>
          <a:xfrm>
            <a:off x="7349050" y="504250"/>
            <a:ext cx="1437300" cy="54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2300" b="1" i="1"/>
              <a:t> </a:t>
            </a:r>
            <a:r>
              <a:rPr lang="ru" sz="2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Таблица 1</a:t>
            </a:r>
            <a:endParaRPr sz="2100" i="1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217" name="Google Shape;217;p24"/>
          <p:cNvGraphicFramePr/>
          <p:nvPr/>
        </p:nvGraphicFramePr>
        <p:xfrm>
          <a:off x="337075" y="1249175"/>
          <a:ext cx="8469850" cy="3298020"/>
        </p:xfrm>
        <a:graphic>
          <a:graphicData uri="http://schemas.openxmlformats.org/drawingml/2006/table">
            <a:tbl>
              <a:tblPr bandRow="1" bandCol="1">
                <a:noFill/>
                <a:tableStyleId>{4DF3B9BE-EC2E-4FA5-9DE0-7DFADA474DB4}</a:tableStyleId>
              </a:tblPr>
              <a:tblGrid>
                <a:gridCol w="47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1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0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1150">
                <a:tc>
                  <a:txBody>
                    <a:bodyPr/>
                    <a:lstStyle/>
                    <a:p>
                      <a:pPr marL="0" marR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№/n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Опыты (свойства)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Что наблюдали?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Уравнение химической реакции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100"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-127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3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Диссоциация</a:t>
                      </a:r>
                      <a:endParaRPr sz="13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-127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 дольку лимона капнуть индикатор - лакмус</a:t>
                      </a:r>
                      <a:endParaRPr sz="13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675"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2.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21590" lvl="0" indent="10794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3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Реагируют с активными металлами</a:t>
                      </a:r>
                      <a:endParaRPr sz="13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21590" lvl="0" indent="10794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пробирку с Mg прилейте СН</a:t>
                      </a:r>
                      <a:r>
                        <a:rPr lang="ru" sz="1300" baseline="-25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СООН</a:t>
                      </a:r>
                      <a:endParaRPr sz="13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675"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3.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21590" lvl="0" indent="10794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3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Реагируют с основаниями </a:t>
                      </a:r>
                      <a:r>
                        <a:rPr lang="ru" sz="1150" b="1">
                          <a:highlight>
                            <a:srgbClr val="FFFFFF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(реакция нейтрализации</a:t>
                      </a:r>
                      <a:r>
                        <a:rPr lang="ru" sz="13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)</a:t>
                      </a: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3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21590" lvl="0" indent="10794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Налейте в пробирку NаОН, добавьте каплю фенолфталеина и прилейте СН</a:t>
                      </a:r>
                      <a:r>
                        <a:rPr lang="ru" sz="1300" baseline="-25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СООН </a:t>
                      </a:r>
                      <a:endParaRPr sz="13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675"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4.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21590" lvl="0" indent="10794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3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Реагируют с оксидами (основными и амфотерными) </a:t>
                      </a:r>
                      <a:endParaRPr sz="13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21590" lvl="0" indent="10794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 пробирку с СuО прилейте СН</a:t>
                      </a:r>
                      <a:r>
                        <a:rPr lang="ru" sz="1300" baseline="-25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СООН</a:t>
                      </a:r>
                      <a:endParaRPr sz="13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5400"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5.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21590" lvl="0" indent="10794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3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Реагируют с солями </a:t>
                      </a:r>
                      <a:r>
                        <a:rPr lang="ru" sz="1300" b="1">
                          <a:highlight>
                            <a:srgbClr val="FFFFFF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более слабых кислот</a:t>
                      </a: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3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21590" lvl="0" indent="10794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Прилейте в пробирку с  СаCO</a:t>
                      </a:r>
                      <a:r>
                        <a:rPr lang="ru" sz="1300" baseline="-25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 </a:t>
                      </a: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СН</a:t>
                      </a:r>
                      <a:r>
                        <a:rPr lang="ru" sz="1300" baseline="-25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СООН</a:t>
                      </a:r>
                      <a:endParaRPr sz="13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800"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6.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-127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3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Реагируют со спиртами (реакция этерификации) (</a:t>
                      </a:r>
                      <a:r>
                        <a:rPr lang="ru" sz="13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видеоопыт)</a:t>
                      </a:r>
                      <a:endParaRPr sz="13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5"/>
          <p:cNvSpPr txBox="1">
            <a:spLocks noGrp="1"/>
          </p:cNvSpPr>
          <p:nvPr>
            <p:ph type="title"/>
          </p:nvPr>
        </p:nvSpPr>
        <p:spPr>
          <a:xfrm>
            <a:off x="814975" y="596075"/>
            <a:ext cx="6887100" cy="54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Получение и применение кислот</a:t>
            </a:r>
            <a:endParaRPr/>
          </a:p>
        </p:txBody>
      </p:sp>
      <p:sp>
        <p:nvSpPr>
          <p:cNvPr id="223" name="Google Shape;223;p25"/>
          <p:cNvSpPr txBox="1">
            <a:spLocks noGrp="1"/>
          </p:cNvSpPr>
          <p:nvPr>
            <p:ph type="body" idx="1"/>
          </p:nvPr>
        </p:nvSpPr>
        <p:spPr>
          <a:xfrm>
            <a:off x="567300" y="1138175"/>
            <a:ext cx="7134900" cy="29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-127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i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Получение</a:t>
            </a:r>
            <a:endParaRPr sz="1900" b="1" i="1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i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А. Неорганических кислот</a:t>
            </a:r>
            <a:endParaRPr sz="1900" b="1" i="1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92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Times New Roman"/>
              <a:buAutoNum type="arabicPeriod"/>
            </a:pPr>
            <a:r>
              <a:rPr lang="ru" sz="19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Работа с учебником (с. 277 - 278) (Габриелян О. С., Остроумов И. Г. Химия: учебник для студентов профессиональных образовательных организаций, осваивающих профессии и специальности СПО - М., 2019.- 383 с.)</a:t>
            </a:r>
            <a:endParaRPr sz="19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i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Б. Органических кислот</a:t>
            </a:r>
            <a:endParaRPr sz="1900" b="1" i="1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92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Times New Roman"/>
              <a:buAutoNum type="arabicPeriod"/>
            </a:pPr>
            <a:r>
              <a:rPr lang="ru" sz="19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Окисление первичных спиртов </a:t>
            </a:r>
            <a:endParaRPr sz="19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492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Times New Roman"/>
              <a:buAutoNum type="arabicPeriod"/>
            </a:pPr>
            <a:r>
              <a:rPr lang="ru" sz="19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Окисление альдегидов</a:t>
            </a:r>
            <a:endParaRPr sz="3000" b="1" i="1"/>
          </a:p>
        </p:txBody>
      </p:sp>
      <p:pic>
        <p:nvPicPr>
          <p:cNvPr id="224" name="Google Shape;224;p25"/>
          <p:cNvPicPr preferRelativeResize="0"/>
          <p:nvPr/>
        </p:nvPicPr>
        <p:blipFill rotWithShape="1">
          <a:blip r:embed="rId4">
            <a:alphaModFix/>
          </a:blip>
          <a:srcRect l="27059" t="25832" r="47724"/>
          <a:stretch/>
        </p:blipFill>
        <p:spPr>
          <a:xfrm>
            <a:off x="6454575" y="2912150"/>
            <a:ext cx="2281800" cy="1624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6"/>
          <p:cNvSpPr txBox="1">
            <a:spLocks noGrp="1"/>
          </p:cNvSpPr>
          <p:nvPr>
            <p:ph type="title"/>
          </p:nvPr>
        </p:nvSpPr>
        <p:spPr>
          <a:xfrm>
            <a:off x="805296" y="411235"/>
            <a:ext cx="7803300" cy="51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300" dirty="0"/>
              <a:t>Понятие кислот, классификация, номенклатура кислот</a:t>
            </a:r>
            <a:endParaRPr sz="2300" dirty="0"/>
          </a:p>
        </p:txBody>
      </p:sp>
      <p:sp>
        <p:nvSpPr>
          <p:cNvPr id="230" name="Google Shape;230;p26"/>
          <p:cNvSpPr txBox="1">
            <a:spLocks noGrp="1"/>
          </p:cNvSpPr>
          <p:nvPr>
            <p:ph type="body" idx="1"/>
          </p:nvPr>
        </p:nvSpPr>
        <p:spPr>
          <a:xfrm>
            <a:off x="380250" y="807297"/>
            <a:ext cx="8383500" cy="38949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i="1" dirty="0"/>
              <a:t>Проверьте себя (химический тренажер). Решите задачу, чтобы проверить, поняли ли вы вопрос.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i="1" dirty="0"/>
              <a:t>Соотнесите основность и формулы кислот </a:t>
            </a:r>
            <a:r>
              <a:rPr lang="ru" sz="1900" i="1" dirty="0"/>
              <a:t> </a:t>
            </a:r>
            <a:endParaRPr sz="1900" i="1" dirty="0"/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232BFB27-4CC7-8F4F-D8D3-C3667063A8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296142"/>
              </p:ext>
            </p:extLst>
          </p:nvPr>
        </p:nvGraphicFramePr>
        <p:xfrm>
          <a:off x="588818" y="1889115"/>
          <a:ext cx="7613073" cy="2900680"/>
        </p:xfrm>
        <a:graphic>
          <a:graphicData uri="http://schemas.openxmlformats.org/drawingml/2006/table">
            <a:tbl>
              <a:tblPr firstRow="1" bandRow="1">
                <a:tableStyleId>{93A6FE72-38A7-434E-966E-BF3061E05C05}</a:tableStyleId>
              </a:tblPr>
              <a:tblGrid>
                <a:gridCol w="3174126">
                  <a:extLst>
                    <a:ext uri="{9D8B030D-6E8A-4147-A177-3AD203B41FA5}">
                      <a16:colId xmlns:a16="http://schemas.microsoft.com/office/drawing/2014/main" val="1020608369"/>
                    </a:ext>
                  </a:extLst>
                </a:gridCol>
                <a:gridCol w="4438947">
                  <a:extLst>
                    <a:ext uri="{9D8B030D-6E8A-4147-A177-3AD203B41FA5}">
                      <a16:colId xmlns:a16="http://schemas.microsoft.com/office/drawing/2014/main" val="2283859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Основность кислоты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Формула кислоты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5798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lphaUcPeriod"/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Одноосновные</a:t>
                      </a:r>
                    </a:p>
                    <a:p>
                      <a:pPr marL="342900" indent="-342900">
                        <a:buFont typeface="+mj-lt"/>
                        <a:buAutoNum type="alphaUcPeriod"/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Двухосновные</a:t>
                      </a:r>
                    </a:p>
                    <a:p>
                      <a:pPr marL="342900" indent="-342900">
                        <a:buFont typeface="+mj-lt"/>
                        <a:buAutoNum type="alphaUcPeriod"/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Трехосновные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H</a:t>
                      </a:r>
                      <a:r>
                        <a:rPr kumimoji="0" lang="en-US" sz="1600" b="0" i="0" u="none" strike="noStrike" kern="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3</a:t>
                      </a: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PO</a:t>
                      </a:r>
                      <a:r>
                        <a:rPr kumimoji="0" lang="en-US" sz="1600" b="0" i="0" u="none" strike="noStrike" kern="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4</a:t>
                      </a:r>
                      <a:endParaRPr kumimoji="0" lang="ru-RU" sz="1600" b="0" i="0" u="none" strike="noStrike" kern="0" cap="none" spc="0" normalizeH="0" baseline="-2500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6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НООС – СООН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H</a:t>
                      </a:r>
                      <a:r>
                        <a:rPr kumimoji="0" lang="en-US" sz="1600" b="0" i="0" u="none" strike="noStrike" kern="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3</a:t>
                      </a:r>
                      <a:r>
                        <a:rPr kumimoji="0" lang="ru-RU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С – С</a:t>
                      </a: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H</a:t>
                      </a:r>
                      <a:r>
                        <a:rPr kumimoji="0" lang="en-US" sz="1600" b="0" i="0" u="none" strike="noStrike" kern="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2</a:t>
                      </a:r>
                      <a:r>
                        <a:rPr kumimoji="0" lang="ru-RU" sz="1600" b="0" i="0" u="none" strike="noStrike" kern="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</a:t>
                      </a:r>
                      <a:r>
                        <a:rPr kumimoji="0" lang="ru-RU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–СООН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HPO</a:t>
                      </a:r>
                      <a:r>
                        <a:rPr kumimoji="0" lang="en-US" sz="1600" b="0" i="0" u="none" strike="noStrike" kern="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3</a:t>
                      </a: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</a:t>
                      </a:r>
                      <a:endParaRPr kumimoji="0" lang="ru-RU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ru-RU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С</a:t>
                      </a: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H</a:t>
                      </a:r>
                      <a:r>
                        <a:rPr kumimoji="0" lang="en-US" sz="1600" b="0" i="0" u="none" strike="noStrike" kern="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3</a:t>
                      </a:r>
                      <a:r>
                        <a:rPr kumimoji="0" lang="ru-RU" sz="1600" b="0" i="0" u="none" strike="noStrike" kern="0" cap="none" spc="0" normalizeH="0" baseline="-250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</a:t>
                      </a:r>
                      <a:r>
                        <a: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–COOH </a:t>
                      </a:r>
                      <a:endParaRPr kumimoji="0" lang="ru-RU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6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H</a:t>
                      </a:r>
                      <a:r>
                        <a:rPr lang="en-US" sz="1600" baseline="-250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2</a:t>
                      </a:r>
                      <a:r>
                        <a:rPr lang="en-US" sz="16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S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6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H</a:t>
                      </a:r>
                      <a:r>
                        <a:rPr lang="en-US" sz="1600" baseline="-250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2</a:t>
                      </a:r>
                      <a:r>
                        <a:rPr lang="en-US" sz="16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SO</a:t>
                      </a:r>
                      <a:r>
                        <a:rPr lang="en-US" sz="1600" baseline="-250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3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" sz="16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H</a:t>
                      </a:r>
                      <a:r>
                        <a:rPr lang="ru" sz="1600" baseline="-250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3</a:t>
                      </a:r>
                      <a:r>
                        <a:rPr lang="ru" sz="16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ВО</a:t>
                      </a:r>
                      <a:r>
                        <a:rPr lang="ru" sz="1600" baseline="-250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3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" sz="16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H</a:t>
                      </a:r>
                      <a:r>
                        <a:rPr lang="ru" sz="1600" baseline="-250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2</a:t>
                      </a:r>
                      <a:r>
                        <a:rPr lang="ru" sz="16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SO</a:t>
                      </a:r>
                      <a:r>
                        <a:rPr lang="ru" sz="1600" baseline="-250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4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" sz="16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HClО</a:t>
                      </a:r>
                      <a:r>
                        <a:rPr lang="ru" sz="1600" baseline="-250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4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572699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7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23283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Тренажер</a:t>
            </a:r>
            <a:endParaRPr/>
          </a:p>
        </p:txBody>
      </p:sp>
      <p:sp>
        <p:nvSpPr>
          <p:cNvPr id="256" name="Google Shape;256;p27"/>
          <p:cNvSpPr txBox="1">
            <a:spLocks noGrp="1"/>
          </p:cNvSpPr>
          <p:nvPr>
            <p:ph type="body" idx="1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Отлично! Попробуйте задачи посложнее</a:t>
            </a:r>
            <a:endParaRPr sz="1800"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ru" sz="15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У нас есть другие задачи по этой теме: решайте и закрепляйте новый материал на практике в интерактивном тренажёре</a:t>
            </a:r>
            <a:endParaRPr/>
          </a:p>
        </p:txBody>
      </p:sp>
      <p:sp>
        <p:nvSpPr>
          <p:cNvPr id="257" name="Google Shape;257;p27">
            <a:hlinkClick r:id="rId3"/>
          </p:cNvPr>
          <p:cNvSpPr/>
          <p:nvPr/>
        </p:nvSpPr>
        <p:spPr>
          <a:xfrm>
            <a:off x="4588800" y="3429000"/>
            <a:ext cx="3340800" cy="9546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A4C2F4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>
                <a:solidFill>
                  <a:srgbClr val="FFE599"/>
                </a:solidFill>
                <a:hlinkClick r:id="rId4" action="ppaction://hlinkpres?slideindex=1&amp;slidetitle="/>
              </a:rPr>
              <a:t>Продолжить решать</a:t>
            </a:r>
            <a:endParaRPr sz="1900" b="1" dirty="0">
              <a:solidFill>
                <a:srgbClr val="FFE599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8"/>
          <p:cNvSpPr txBox="1">
            <a:spLocks noGrp="1"/>
          </p:cNvSpPr>
          <p:nvPr>
            <p:ph type="title"/>
          </p:nvPr>
        </p:nvSpPr>
        <p:spPr>
          <a:xfrm>
            <a:off x="814975" y="596075"/>
            <a:ext cx="3433500" cy="54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Домашнее задание</a:t>
            </a:r>
            <a:endParaRPr/>
          </a:p>
        </p:txBody>
      </p:sp>
      <p:sp>
        <p:nvSpPr>
          <p:cNvPr id="263" name="Google Shape;263;p28"/>
          <p:cNvSpPr txBox="1">
            <a:spLocks noGrp="1"/>
          </p:cNvSpPr>
          <p:nvPr>
            <p:ph type="body" idx="1"/>
          </p:nvPr>
        </p:nvSpPr>
        <p:spPr>
          <a:xfrm>
            <a:off x="487500" y="1138175"/>
            <a:ext cx="8169000" cy="342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AutoNum type="arabicPeriod"/>
            </a:pPr>
            <a:r>
              <a:rPr lang="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§8.5, упр. 1,6, с. 282;</a:t>
            </a:r>
            <a:endParaRPr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30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Times New Roman"/>
              <a:buAutoNum type="arabicPeriod"/>
            </a:pPr>
            <a:r>
              <a:rPr lang="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Дополнительно. Выполнить задание разной степени сложности. </a:t>
            </a:r>
            <a:endParaRPr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 уровень</a:t>
            </a:r>
            <a:endParaRPr sz="14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«Что скрывает буква Е на этикетках?...»  (Е-260, Е-200, Е-210 и т.д.). Составить </a:t>
            </a:r>
            <a:r>
              <a:rPr lang="ru" sz="1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краткое сообщение.</a:t>
            </a:r>
            <a:endParaRPr sz="14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 уровень </a:t>
            </a:r>
            <a:endParaRPr sz="14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Решить задачу.</a:t>
            </a:r>
            <a:endParaRPr sz="14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Для консервирования  нужно 300 г 3,5%-ного раствора  СН</a:t>
            </a:r>
            <a:r>
              <a:rPr lang="ru" sz="1400" baseline="-25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lang="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СООН. Какую массу 70%-ного раствора уксусной кислоты необходимо взять?</a:t>
            </a:r>
            <a:endParaRPr sz="14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 уровень </a:t>
            </a:r>
            <a:endParaRPr sz="14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Напишите уравнения реакций, с помощью которых можно осуществить следующие превращения:</a:t>
            </a:r>
            <a:endParaRPr sz="14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						ацетат кальция</a:t>
            </a:r>
            <a:endParaRPr sz="14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Этан→хлорэтан→этиловый спирт→уксусный альдегид→уксусная кислота</a:t>
            </a:r>
            <a:endParaRPr sz="14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371600" lvl="0" indent="-1269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				</a:t>
            </a:r>
            <a:r>
              <a:rPr lang="ru"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           этиловый </a:t>
            </a:r>
            <a:r>
              <a:rPr lang="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эфир                         </a:t>
            </a:r>
            <a:endParaRPr sz="14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                                                                          уксусной кислоты</a:t>
            </a:r>
            <a:endParaRPr sz="2100" b="1" i="1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FB69E44-63BF-59C4-6261-CCFEF3058209}"/>
              </a:ext>
            </a:extLst>
          </p:cNvPr>
          <p:cNvGrpSpPr/>
          <p:nvPr/>
        </p:nvGrpSpPr>
        <p:grpSpPr>
          <a:xfrm>
            <a:off x="6424382" y="3576625"/>
            <a:ext cx="516900" cy="428700"/>
            <a:chOff x="6479800" y="3504725"/>
            <a:chExt cx="516900" cy="428700"/>
          </a:xfrm>
        </p:grpSpPr>
        <p:cxnSp>
          <p:nvCxnSpPr>
            <p:cNvPr id="264" name="Google Shape;264;p28"/>
            <p:cNvCxnSpPr/>
            <p:nvPr/>
          </p:nvCxnSpPr>
          <p:spPr>
            <a:xfrm rot="10800000" flipH="1">
              <a:off x="6479800" y="3504725"/>
              <a:ext cx="516900" cy="15120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65" name="Google Shape;265;p28"/>
            <p:cNvCxnSpPr/>
            <p:nvPr/>
          </p:nvCxnSpPr>
          <p:spPr>
            <a:xfrm>
              <a:off x="6479800" y="3668525"/>
              <a:ext cx="516900" cy="26490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pic>
        <p:nvPicPr>
          <p:cNvPr id="266" name="Google Shape;26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21125" y="532175"/>
            <a:ext cx="1835375" cy="125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9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Интернет-ресурсы</a:t>
            </a:r>
            <a:endParaRPr/>
          </a:p>
        </p:txBody>
      </p:sp>
      <p:sp>
        <p:nvSpPr>
          <p:cNvPr id="272" name="Google Shape;272;p29"/>
          <p:cNvSpPr txBox="1">
            <a:spLocks noGrp="1"/>
          </p:cNvSpPr>
          <p:nvPr>
            <p:ph type="body" idx="1"/>
          </p:nvPr>
        </p:nvSpPr>
        <p:spPr>
          <a:xfrm>
            <a:off x="742950" y="1512744"/>
            <a:ext cx="7505700" cy="31562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-457200" algn="l" rtl="0">
              <a:lnSpc>
                <a:spcPct val="100000"/>
              </a:lnSpc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ru" sz="2400" dirty="0">
                <a:solidFill>
                  <a:srgbClr val="333333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Классификация и номенклатура кислот. // </a:t>
            </a:r>
            <a:r>
              <a:rPr lang="ru" sz="2400" u="sng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https://foxford.ru/wiki/himiya/klassifikatsiya-i-nomenklatura-kislot</a:t>
            </a:r>
            <a:endParaRPr sz="24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indent="-457200" algn="l" rtl="0">
              <a:lnSpc>
                <a:spcPct val="100000"/>
              </a:lnSpc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ru" sz="2400" dirty="0">
                <a:latin typeface="Times New Roman"/>
                <a:ea typeface="Times New Roman"/>
                <a:cs typeface="Times New Roman"/>
                <a:sym typeface="Times New Roman"/>
              </a:rPr>
              <a:t>Видео опыты. // </a:t>
            </a:r>
            <a:r>
              <a:rPr lang="ru" sz="2400" u="sng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https://youtube.com</a:t>
            </a:r>
            <a:endParaRPr sz="24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indent="-457200" algn="l" rtl="0">
              <a:lnSpc>
                <a:spcPct val="100000"/>
              </a:lnSpc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ru" sz="2400" dirty="0">
                <a:latin typeface="Times New Roman"/>
                <a:ea typeface="Times New Roman"/>
                <a:cs typeface="Times New Roman"/>
                <a:sym typeface="Times New Roman"/>
              </a:rPr>
              <a:t> Химические свойства карбоновых кислот. // Химия онлайн. // </a:t>
            </a:r>
            <a:r>
              <a:rPr lang="ru" sz="2400" u="sng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https://himija-online.ru/organicheskaya-ximiya/karbonovye-kisloty/ximicheskie-svojstva-karbonovyx-kislot.html</a:t>
            </a:r>
            <a:r>
              <a:rPr lang="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4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4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Цель занятия</a:t>
            </a:r>
            <a:endParaRPr/>
          </a:p>
        </p:txBody>
      </p:sp>
      <p:sp>
        <p:nvSpPr>
          <p:cNvPr id="137" name="Google Shape;137;p14"/>
          <p:cNvSpPr txBox="1">
            <a:spLocks noGrp="1"/>
          </p:cNvSpPr>
          <p:nvPr>
            <p:ph type="body" idx="1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3300"/>
              <a:t>обобщение и систематизация знаний о кислотах</a:t>
            </a:r>
            <a:endParaRPr sz="33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5"/>
          <p:cNvSpPr txBox="1">
            <a:spLocks noGrp="1"/>
          </p:cNvSpPr>
          <p:nvPr>
            <p:ph type="title"/>
          </p:nvPr>
        </p:nvSpPr>
        <p:spPr>
          <a:xfrm>
            <a:off x="819150" y="681700"/>
            <a:ext cx="7505700" cy="57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/>
              <a:t>План занятия</a:t>
            </a:r>
            <a:endParaRPr b="1"/>
          </a:p>
        </p:txBody>
      </p:sp>
      <p:sp>
        <p:nvSpPr>
          <p:cNvPr id="143" name="Google Shape;143;p15"/>
          <p:cNvSpPr txBox="1">
            <a:spLocks noGrp="1"/>
          </p:cNvSpPr>
          <p:nvPr>
            <p:ph type="body" idx="1"/>
          </p:nvPr>
        </p:nvSpPr>
        <p:spPr>
          <a:xfrm>
            <a:off x="680750" y="1411950"/>
            <a:ext cx="7765500" cy="30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ru" sz="2800" u="sng">
                <a:solidFill>
                  <a:schemeClr val="hlink"/>
                </a:solidFill>
                <a:hlinkClick r:id="rId3" action="ppaction://hlinksldjump"/>
              </a:rPr>
              <a:t>Понятие кислот с различных точек зрения, общая формула, номенклатура кислот</a:t>
            </a:r>
            <a:endParaRPr sz="2800"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ru" sz="2800" u="sng">
                <a:solidFill>
                  <a:schemeClr val="hlink"/>
                </a:solidFill>
                <a:hlinkClick r:id="rId4" action="ppaction://hlinksldjump"/>
              </a:rPr>
              <a:t>Свойства кислот</a:t>
            </a:r>
            <a:endParaRPr sz="2800"/>
          </a:p>
          <a:p>
            <a:pPr marL="457200" lvl="0" indent="-406400" algn="l" rtl="0"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ru" sz="2800" u="sng">
                <a:solidFill>
                  <a:schemeClr val="hlink"/>
                </a:solidFill>
                <a:hlinkClick r:id="rId5" action="ppaction://hlinksldjump"/>
              </a:rPr>
              <a:t>Получение и применение кислот</a:t>
            </a:r>
            <a:endParaRPr sz="2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6"/>
          <p:cNvSpPr txBox="1">
            <a:spLocks noGrp="1"/>
          </p:cNvSpPr>
          <p:nvPr>
            <p:ph type="title"/>
          </p:nvPr>
        </p:nvSpPr>
        <p:spPr>
          <a:xfrm>
            <a:off x="819150" y="505225"/>
            <a:ext cx="78033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Понятие кислот, классификация, номенклатура кислот</a:t>
            </a:r>
            <a:endParaRPr/>
          </a:p>
        </p:txBody>
      </p:sp>
      <p:sp>
        <p:nvSpPr>
          <p:cNvPr id="149" name="Google Shape;149;p16"/>
          <p:cNvSpPr txBox="1">
            <a:spLocks noGrp="1"/>
          </p:cNvSpPr>
          <p:nvPr>
            <p:ph type="body" idx="1"/>
          </p:nvPr>
        </p:nvSpPr>
        <p:spPr>
          <a:xfrm>
            <a:off x="668150" y="1626250"/>
            <a:ext cx="7954200" cy="281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/>
              <a:t>Работа с учебником (с. 284 - 288)</a:t>
            </a:r>
            <a:r>
              <a:rPr lang="ru" sz="1900"/>
              <a:t> (Габриелян О. С., Остроумов И. Г. Химия: учебник для студентов профессиональных образовательных организаций, осваивающих профессии и специальности СПО - М., 2019.- 383 с.)</a:t>
            </a:r>
            <a:endParaRPr sz="19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900" b="1" i="1"/>
              <a:t>А. Дайте определение кислот с различных точек зрения</a:t>
            </a:r>
            <a:endParaRPr sz="1900" b="1" i="1"/>
          </a:p>
          <a:p>
            <a:pPr marL="457200" lvl="0" indent="-349250" algn="l" rtl="0">
              <a:spcBef>
                <a:spcPts val="1200"/>
              </a:spcBef>
              <a:spcAft>
                <a:spcPts val="0"/>
              </a:spcAft>
              <a:buSzPts val="1900"/>
              <a:buAutoNum type="arabicPeriod"/>
            </a:pPr>
            <a:r>
              <a:rPr lang="ru" sz="1900"/>
              <a:t>Кислоты  (</a:t>
            </a:r>
            <a:r>
              <a:rPr lang="ru" sz="1900" i="1"/>
              <a:t>с точки зрения атомно-молекулярного учения</a:t>
            </a:r>
            <a:r>
              <a:rPr lang="ru" sz="1900"/>
              <a:t>) – </a:t>
            </a:r>
            <a:endParaRPr sz="1900"/>
          </a:p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ru" sz="1900"/>
              <a:t>Кислоты  (</a:t>
            </a:r>
            <a:r>
              <a:rPr lang="ru" sz="1900" i="1"/>
              <a:t>с точки зрения электролитической диссоциации</a:t>
            </a:r>
            <a:r>
              <a:rPr lang="ru" sz="1900"/>
              <a:t>) – </a:t>
            </a:r>
            <a:endParaRPr sz="1900"/>
          </a:p>
          <a:p>
            <a:pPr marL="457200" lvl="0" indent="-349250" algn="l" rtl="0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ru" sz="1900"/>
              <a:t>Кислоты  (</a:t>
            </a:r>
            <a:r>
              <a:rPr lang="ru" sz="1900" i="1"/>
              <a:t>с точки зрения теории Бренстеда-Лоури</a:t>
            </a:r>
            <a:r>
              <a:rPr lang="ru" sz="1900"/>
              <a:t>) –</a:t>
            </a:r>
            <a:endParaRPr sz="19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7"/>
          <p:cNvSpPr txBox="1">
            <a:spLocks noGrp="1"/>
          </p:cNvSpPr>
          <p:nvPr>
            <p:ph type="title"/>
          </p:nvPr>
        </p:nvSpPr>
        <p:spPr>
          <a:xfrm>
            <a:off x="796534" y="323929"/>
            <a:ext cx="7803300" cy="41416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800" b="1" dirty="0"/>
              <a:t>Понятие кислот, классификация, номенклатура кислот</a:t>
            </a:r>
            <a:endParaRPr sz="1800" b="1" dirty="0"/>
          </a:p>
        </p:txBody>
      </p:sp>
      <p:sp>
        <p:nvSpPr>
          <p:cNvPr id="155" name="Google Shape;155;p17"/>
          <p:cNvSpPr txBox="1">
            <a:spLocks noGrp="1"/>
          </p:cNvSpPr>
          <p:nvPr>
            <p:ph type="body" idx="1"/>
          </p:nvPr>
        </p:nvSpPr>
        <p:spPr>
          <a:xfrm>
            <a:off x="668149" y="738097"/>
            <a:ext cx="8121431" cy="396400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i="1" dirty="0"/>
              <a:t>Б. Рассмотрите классификацию кислот по принципам </a:t>
            </a:r>
            <a:r>
              <a:rPr lang="ru" sz="1800" dirty="0"/>
              <a:t>(Выберите кислоту)</a:t>
            </a:r>
            <a:endParaRPr sz="1800" dirty="0"/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900" dirty="0"/>
          </a:p>
        </p:txBody>
      </p:sp>
      <p:sp>
        <p:nvSpPr>
          <p:cNvPr id="156" name="Google Shape;156;p17"/>
          <p:cNvSpPr/>
          <p:nvPr/>
        </p:nvSpPr>
        <p:spPr>
          <a:xfrm>
            <a:off x="2332225" y="1462863"/>
            <a:ext cx="4324200" cy="5925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/>
              <a:t>Кислоты</a:t>
            </a:r>
            <a:endParaRPr b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по числу атомов водорода (основность)</a:t>
            </a:r>
            <a:endParaRPr/>
          </a:p>
        </p:txBody>
      </p:sp>
      <p:sp>
        <p:nvSpPr>
          <p:cNvPr id="157" name="Google Shape;157;p17"/>
          <p:cNvSpPr/>
          <p:nvPr/>
        </p:nvSpPr>
        <p:spPr>
          <a:xfrm>
            <a:off x="450637" y="2424987"/>
            <a:ext cx="2542637" cy="1169148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17"/>
          <p:cNvSpPr/>
          <p:nvPr/>
        </p:nvSpPr>
        <p:spPr>
          <a:xfrm>
            <a:off x="3271724" y="2424988"/>
            <a:ext cx="2445302" cy="1169147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7"/>
          <p:cNvSpPr/>
          <p:nvPr/>
        </p:nvSpPr>
        <p:spPr>
          <a:xfrm>
            <a:off x="6035789" y="2424987"/>
            <a:ext cx="2553226" cy="1240769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160" name="Google Shape;160;p17"/>
          <p:cNvCxnSpPr>
            <a:cxnSpLocks/>
            <a:stCxn id="156" idx="2"/>
            <a:endCxn id="157" idx="0"/>
          </p:cNvCxnSpPr>
          <p:nvPr/>
        </p:nvCxnSpPr>
        <p:spPr>
          <a:xfrm flipH="1">
            <a:off x="1721956" y="2055363"/>
            <a:ext cx="2772369" cy="369624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1" name="Google Shape;161;p17"/>
          <p:cNvCxnSpPr>
            <a:cxnSpLocks/>
            <a:stCxn id="156" idx="2"/>
            <a:endCxn id="158" idx="0"/>
          </p:cNvCxnSpPr>
          <p:nvPr/>
        </p:nvCxnSpPr>
        <p:spPr>
          <a:xfrm>
            <a:off x="4494325" y="2055363"/>
            <a:ext cx="50" cy="369625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2" name="Google Shape;162;p17"/>
          <p:cNvCxnSpPr>
            <a:cxnSpLocks/>
            <a:stCxn id="156" idx="2"/>
            <a:endCxn id="159" idx="0"/>
          </p:cNvCxnSpPr>
          <p:nvPr/>
        </p:nvCxnSpPr>
        <p:spPr>
          <a:xfrm>
            <a:off x="4494325" y="2055363"/>
            <a:ext cx="2818077" cy="369624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Прямоугольник 1">
            <a:hlinkHover r:id="" action="ppaction://noaction" highlightClick="1"/>
            <a:extLst>
              <a:ext uri="{FF2B5EF4-FFF2-40B4-BE49-F238E27FC236}">
                <a16:creationId xmlns:a16="http://schemas.microsoft.com/office/drawing/2014/main" id="{E49A8D9C-81BA-5265-E044-FE0E6CD026DF}"/>
              </a:ext>
            </a:extLst>
          </p:cNvPr>
          <p:cNvSpPr/>
          <p:nvPr/>
        </p:nvSpPr>
        <p:spPr>
          <a:xfrm>
            <a:off x="6675139" y="4482642"/>
            <a:ext cx="796637" cy="25060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HCl (?)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6A701DB-1994-FB29-7F97-B37E4A09B687}"/>
              </a:ext>
            </a:extLst>
          </p:cNvPr>
          <p:cNvSpPr/>
          <p:nvPr/>
        </p:nvSpPr>
        <p:spPr>
          <a:xfrm>
            <a:off x="895879" y="3828677"/>
            <a:ext cx="990599" cy="2701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</a:t>
            </a:r>
            <a:r>
              <a:rPr lang="ru" baseline="-25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</a:t>
            </a:r>
            <a:r>
              <a:rPr lang="ru" baseline="-25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</a:t>
            </a:r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(?)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65B86E2-6E5B-62BB-1945-2A0C833ABA38}"/>
              </a:ext>
            </a:extLst>
          </p:cNvPr>
          <p:cNvSpPr/>
          <p:nvPr/>
        </p:nvSpPr>
        <p:spPr>
          <a:xfrm>
            <a:off x="570429" y="4358968"/>
            <a:ext cx="1619943" cy="2701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14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НООС—СОО</a:t>
            </a:r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 (?)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587224D-2093-F860-1D4C-7B5AEE06C189}"/>
              </a:ext>
            </a:extLst>
          </p:cNvPr>
          <p:cNvSpPr/>
          <p:nvPr/>
        </p:nvSpPr>
        <p:spPr>
          <a:xfrm>
            <a:off x="6968535" y="4045270"/>
            <a:ext cx="1332302" cy="2701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14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СH</a:t>
            </a:r>
            <a:r>
              <a:rPr lang="ru" sz="1400" baseline="-25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lang="ru" sz="14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-COOH</a:t>
            </a:r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(?)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230D10A-32FA-E3F8-EA76-2F302EBBFEE3}"/>
              </a:ext>
            </a:extLst>
          </p:cNvPr>
          <p:cNvSpPr/>
          <p:nvPr/>
        </p:nvSpPr>
        <p:spPr>
          <a:xfrm>
            <a:off x="2175465" y="3895712"/>
            <a:ext cx="932675" cy="2701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</a:t>
            </a:r>
            <a:r>
              <a:rPr lang="ru" baseline="-25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</a:t>
            </a:r>
            <a:r>
              <a:rPr lang="ru" baseline="-25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</a:t>
            </a:r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(?)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7" name="Прямоугольник 6"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628274A-D264-3B8D-731E-5F2DE6159D97}"/>
              </a:ext>
            </a:extLst>
          </p:cNvPr>
          <p:cNvSpPr/>
          <p:nvPr/>
        </p:nvSpPr>
        <p:spPr>
          <a:xfrm>
            <a:off x="668050" y="2695018"/>
            <a:ext cx="1975250" cy="2701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HCl (одноосновнаая)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6FD241C3-22C6-3C6E-3756-16E1A2380FD3}"/>
              </a:ext>
            </a:extLst>
          </p:cNvPr>
          <p:cNvSpPr/>
          <p:nvPr/>
        </p:nvSpPr>
        <p:spPr>
          <a:xfrm>
            <a:off x="6275350" y="2506785"/>
            <a:ext cx="2025487" cy="22241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</a:t>
            </a:r>
            <a:r>
              <a:rPr lang="ru" baseline="-25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</a:t>
            </a:r>
            <a:r>
              <a:rPr lang="ru" baseline="-25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</a:t>
            </a:r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(трехосновная)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C9E44A7-8D55-12C0-FFE0-B303439A4F15}"/>
              </a:ext>
            </a:extLst>
          </p:cNvPr>
          <p:cNvSpPr/>
          <p:nvPr/>
        </p:nvSpPr>
        <p:spPr>
          <a:xfrm>
            <a:off x="3538656" y="2548979"/>
            <a:ext cx="1992064" cy="2701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</a:t>
            </a:r>
            <a:r>
              <a:rPr lang="ru" baseline="-25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</a:t>
            </a:r>
            <a:r>
              <a:rPr lang="ru" baseline="-25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</a:t>
            </a:r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(двухосновная)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A3927320-5A77-1911-011C-157FDB0ECB4F}"/>
              </a:ext>
            </a:extLst>
          </p:cNvPr>
          <p:cNvSpPr/>
          <p:nvPr/>
        </p:nvSpPr>
        <p:spPr>
          <a:xfrm>
            <a:off x="502799" y="3103968"/>
            <a:ext cx="2438312" cy="2701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14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СH</a:t>
            </a:r>
            <a:r>
              <a:rPr lang="ru" sz="1400" baseline="-25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lang="ru" sz="14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-COOH</a:t>
            </a:r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(одноосновная)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80DD3258-8C6E-F091-DC19-E5644B2D95FC}"/>
              </a:ext>
            </a:extLst>
          </p:cNvPr>
          <p:cNvSpPr/>
          <p:nvPr/>
        </p:nvSpPr>
        <p:spPr>
          <a:xfrm>
            <a:off x="3829892" y="2986390"/>
            <a:ext cx="1484215" cy="4566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14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НООС—СОО</a:t>
            </a:r>
            <a:r>
              <a:rPr lang="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 (двухосновная)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130" name="Google Shape;163;p17">
            <a:extLst>
              <a:ext uri="{FF2B5EF4-FFF2-40B4-BE49-F238E27FC236}">
                <a16:creationId xmlns:a16="http://schemas.microsoft.com/office/drawing/2014/main" id="{28122AC3-E2FC-1126-594E-720479E75703}"/>
              </a:ext>
            </a:extLst>
          </p:cNvPr>
          <p:cNvSpPr txBox="1"/>
          <p:nvPr/>
        </p:nvSpPr>
        <p:spPr>
          <a:xfrm>
            <a:off x="6207487" y="2771370"/>
            <a:ext cx="2161211" cy="1138743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spcFirstLastPara="1" wrap="square" lIns="91425" tIns="91425" rIns="91425" bIns="91425" anchor="t" anchorCtr="0">
            <a:spAutoFit/>
          </a:bodyPr>
          <a:lstStyle/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</a:t>
            </a:r>
            <a:r>
              <a:rPr lang="ru" sz="1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COOH</a:t>
            </a:r>
            <a:endParaRPr sz="1000" dirty="0">
              <a:solidFill>
                <a:schemeClr val="bg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│</a:t>
            </a:r>
            <a:endParaRPr sz="1000" dirty="0">
              <a:solidFill>
                <a:schemeClr val="bg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НООС—Н</a:t>
            </a:r>
            <a:r>
              <a:rPr lang="ru" sz="1000" baseline="-25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" sz="1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С—С—СН</a:t>
            </a:r>
            <a:r>
              <a:rPr lang="ru" sz="1000" baseline="-25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" sz="1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—СООН </a:t>
            </a:r>
          </a:p>
          <a:p>
            <a:pPr marL="0" lvl="0" indent="-127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│</a:t>
            </a:r>
            <a:endParaRPr sz="1000" dirty="0">
              <a:solidFill>
                <a:schemeClr val="bg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-127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OH</a:t>
            </a:r>
          </a:p>
          <a:p>
            <a:pPr indent="-1270" algn="ctr"/>
            <a:r>
              <a:rPr lang="ru-RU" sz="1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(трехосновная)</a:t>
            </a:r>
            <a:endParaRPr sz="1000" dirty="0">
              <a:solidFill>
                <a:schemeClr val="bg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4" name="Прямоугольник 133">
            <a:extLst>
              <a:ext uri="{FF2B5EF4-FFF2-40B4-BE49-F238E27FC236}">
                <a16:creationId xmlns:a16="http://schemas.microsoft.com/office/drawing/2014/main" id="{4CF24CAF-DB18-FC90-3F82-1774607EE27D}"/>
              </a:ext>
            </a:extLst>
          </p:cNvPr>
          <p:cNvSpPr/>
          <p:nvPr/>
        </p:nvSpPr>
        <p:spPr>
          <a:xfrm>
            <a:off x="3244917" y="3665756"/>
            <a:ext cx="2553226" cy="113874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2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COOH</a:t>
            </a:r>
          </a:p>
          <a:p>
            <a:pPr lvl="0" indent="-1270"/>
            <a:r>
              <a:rPr lang="ru-RU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</a:t>
            </a:r>
            <a:r>
              <a:rPr lang="ru-RU" sz="12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│</a:t>
            </a:r>
          </a:p>
          <a:p>
            <a:pPr lvl="0" indent="-1270"/>
            <a:r>
              <a:rPr lang="ru-RU" sz="12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НООС—Н</a:t>
            </a:r>
            <a:r>
              <a:rPr lang="ru-RU" sz="1200" baseline="-25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12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С—С—СН</a:t>
            </a:r>
            <a:r>
              <a:rPr lang="ru-RU" sz="1200" baseline="-250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12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—СООН (?)</a:t>
            </a:r>
          </a:p>
          <a:p>
            <a:pPr lvl="0" indent="-1270"/>
            <a:r>
              <a:rPr lang="ru-RU" sz="12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   │</a:t>
            </a:r>
          </a:p>
          <a:p>
            <a:pPr lvl="0" indent="-1270"/>
            <a:r>
              <a:rPr lang="ru-RU" sz="1200" dirty="0">
                <a:solidFill>
                  <a:schemeClr val="bg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   OH</a:t>
            </a:r>
            <a:endParaRPr lang="ru-RU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21" grpId="0" animBg="1"/>
      <p:bldP spid="23" grpId="0" animBg="1"/>
      <p:bldP spid="24" grpId="0" animBg="1"/>
      <p:bldP spid="25" grpId="0" animBg="1"/>
      <p:bldP spid="130" grpId="0" animBg="1"/>
      <p:bldP spid="1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8"/>
          <p:cNvSpPr txBox="1">
            <a:spLocks noGrp="1"/>
          </p:cNvSpPr>
          <p:nvPr>
            <p:ph type="title"/>
          </p:nvPr>
        </p:nvSpPr>
        <p:spPr>
          <a:xfrm>
            <a:off x="425302" y="447496"/>
            <a:ext cx="8293396" cy="4378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b="1" dirty="0"/>
              <a:t>Понятие кислот, классификация, номенклатура кислот</a:t>
            </a:r>
            <a:endParaRPr sz="2200" b="1" dirty="0"/>
          </a:p>
        </p:txBody>
      </p:sp>
      <p:sp>
        <p:nvSpPr>
          <p:cNvPr id="169" name="Google Shape;169;p18"/>
          <p:cNvSpPr txBox="1">
            <a:spLocks noGrp="1"/>
          </p:cNvSpPr>
          <p:nvPr>
            <p:ph type="body" idx="1"/>
          </p:nvPr>
        </p:nvSpPr>
        <p:spPr>
          <a:xfrm>
            <a:off x="529005" y="842974"/>
            <a:ext cx="8085990" cy="29862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 b="1" i="1" dirty="0"/>
              <a:t>Б. Рассмотрите классификацию кислот по принципам </a:t>
            </a:r>
            <a:r>
              <a:rPr lang="ru-RU" sz="1800" dirty="0"/>
              <a:t>(Выберите кислоту)</a:t>
            </a:r>
            <a:endParaRPr sz="1900" dirty="0"/>
          </a:p>
        </p:txBody>
      </p:sp>
      <p:sp>
        <p:nvSpPr>
          <p:cNvPr id="170" name="Google Shape;170;p18"/>
          <p:cNvSpPr/>
          <p:nvPr/>
        </p:nvSpPr>
        <p:spPr>
          <a:xfrm>
            <a:off x="2409900" y="1285856"/>
            <a:ext cx="4324200" cy="5925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/>
              <a:t>Кислоты</a:t>
            </a:r>
            <a:endParaRPr b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по наличию атомов кислорода</a:t>
            </a:r>
            <a:endParaRPr dirty="0"/>
          </a:p>
        </p:txBody>
      </p:sp>
      <p:sp>
        <p:nvSpPr>
          <p:cNvPr id="171" name="Google Shape;171;p18"/>
          <p:cNvSpPr/>
          <p:nvPr/>
        </p:nvSpPr>
        <p:spPr>
          <a:xfrm>
            <a:off x="892352" y="2114463"/>
            <a:ext cx="3281917" cy="1599844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18"/>
          <p:cNvSpPr/>
          <p:nvPr/>
        </p:nvSpPr>
        <p:spPr>
          <a:xfrm>
            <a:off x="4572000" y="2114463"/>
            <a:ext cx="3457284" cy="1599844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173" name="Google Shape;173;p18"/>
          <p:cNvCxnSpPr>
            <a:cxnSpLocks/>
            <a:stCxn id="170" idx="2"/>
            <a:endCxn id="171" idx="0"/>
          </p:cNvCxnSpPr>
          <p:nvPr/>
        </p:nvCxnSpPr>
        <p:spPr>
          <a:xfrm flipH="1">
            <a:off x="2533311" y="1878356"/>
            <a:ext cx="2038689" cy="236107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4" name="Google Shape;174;p18"/>
          <p:cNvCxnSpPr>
            <a:cxnSpLocks/>
            <a:stCxn id="170" idx="2"/>
            <a:endCxn id="172" idx="0"/>
          </p:cNvCxnSpPr>
          <p:nvPr/>
        </p:nvCxnSpPr>
        <p:spPr>
          <a:xfrm>
            <a:off x="4572000" y="1878356"/>
            <a:ext cx="1728642" cy="236107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39037614-AE58-917F-0C61-C913E3758BB1}"/>
              </a:ext>
            </a:extLst>
          </p:cNvPr>
          <p:cNvSpPr/>
          <p:nvPr/>
        </p:nvSpPr>
        <p:spPr>
          <a:xfrm>
            <a:off x="6930953" y="3898784"/>
            <a:ext cx="875423" cy="33315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1400">
                <a:latin typeface="Times New Roman"/>
                <a:ea typeface="Times New Roman"/>
                <a:cs typeface="Times New Roman"/>
                <a:sym typeface="Times New Roman"/>
              </a:rPr>
              <a:t>HCl (?)</a:t>
            </a:r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B97EABB-61F3-ACD5-6D25-26D78CFDCA4E}"/>
              </a:ext>
            </a:extLst>
          </p:cNvPr>
          <p:cNvSpPr/>
          <p:nvPr/>
        </p:nvSpPr>
        <p:spPr>
          <a:xfrm>
            <a:off x="1432509" y="2342620"/>
            <a:ext cx="1888465" cy="3141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1400" dirty="0">
                <a:latin typeface="Times New Roman"/>
                <a:ea typeface="Times New Roman"/>
                <a:cs typeface="Times New Roman"/>
                <a:sym typeface="Times New Roman"/>
              </a:rPr>
              <a:t>HCl (бескислородная)</a:t>
            </a:r>
            <a:endParaRPr lang="ru-RU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0D22C3EC-6E70-28AF-09B7-2228FC0B6B35}"/>
              </a:ext>
            </a:extLst>
          </p:cNvPr>
          <p:cNvSpPr/>
          <p:nvPr/>
        </p:nvSpPr>
        <p:spPr>
          <a:xfrm>
            <a:off x="1218527" y="3890170"/>
            <a:ext cx="857691" cy="33315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1400" dirty="0">
                <a:latin typeface="Times New Roman"/>
                <a:ea typeface="Times New Roman"/>
                <a:cs typeface="Times New Roman"/>
                <a:sym typeface="Times New Roman"/>
              </a:rPr>
              <a:t>H</a:t>
            </a:r>
            <a:r>
              <a:rPr lang="en-US" sz="1400" dirty="0">
                <a:latin typeface="Times New Roman"/>
                <a:ea typeface="Times New Roman"/>
                <a:cs typeface="Times New Roman"/>
                <a:sym typeface="Times New Roman"/>
              </a:rPr>
              <a:t>Br</a:t>
            </a:r>
            <a:r>
              <a:rPr lang="ru" sz="1400" dirty="0">
                <a:latin typeface="Times New Roman"/>
                <a:ea typeface="Times New Roman"/>
                <a:cs typeface="Times New Roman"/>
                <a:sym typeface="Times New Roman"/>
              </a:rPr>
              <a:t> (?)</a:t>
            </a:r>
            <a:endParaRPr lang="ru-RU" dirty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6F5AA8F7-3D28-27B9-CA5B-CF6AD703875F}"/>
              </a:ext>
            </a:extLst>
          </p:cNvPr>
          <p:cNvSpPr/>
          <p:nvPr/>
        </p:nvSpPr>
        <p:spPr>
          <a:xfrm>
            <a:off x="1432509" y="2792767"/>
            <a:ext cx="1888465" cy="33315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1400" dirty="0">
                <a:latin typeface="Times New Roman"/>
                <a:ea typeface="Times New Roman"/>
                <a:cs typeface="Times New Roman"/>
                <a:sym typeface="Times New Roman"/>
              </a:rPr>
              <a:t>H</a:t>
            </a:r>
            <a:r>
              <a:rPr lang="en-US" sz="1400" dirty="0">
                <a:latin typeface="Times New Roman"/>
                <a:ea typeface="Times New Roman"/>
                <a:cs typeface="Times New Roman"/>
                <a:sym typeface="Times New Roman"/>
              </a:rPr>
              <a:t>Br</a:t>
            </a:r>
            <a:r>
              <a:rPr lang="ru" sz="1400" dirty="0">
                <a:latin typeface="Times New Roman"/>
                <a:ea typeface="Times New Roman"/>
                <a:cs typeface="Times New Roman"/>
                <a:sym typeface="Times New Roman"/>
              </a:rPr>
              <a:t> (бескислородная)</a:t>
            </a:r>
            <a:endParaRPr lang="ru-RU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73A1AFBE-1067-FB04-254E-C7AAD2EF9898}"/>
              </a:ext>
            </a:extLst>
          </p:cNvPr>
          <p:cNvSpPr/>
          <p:nvPr/>
        </p:nvSpPr>
        <p:spPr>
          <a:xfrm>
            <a:off x="3942598" y="3916019"/>
            <a:ext cx="822249" cy="33315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dirty="0">
                <a:latin typeface="Times New Roman"/>
                <a:ea typeface="Times New Roman"/>
                <a:cs typeface="Times New Roman"/>
                <a:sym typeface="Times New Roman"/>
              </a:rPr>
              <a:t>H</a:t>
            </a:r>
            <a:r>
              <a:rPr lang="ru" baseline="-25000" dirty="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" dirty="0">
                <a:latin typeface="Times New Roman"/>
                <a:ea typeface="Times New Roman"/>
                <a:cs typeface="Times New Roman"/>
                <a:sym typeface="Times New Roman"/>
              </a:rPr>
              <a:t>S (?)</a:t>
            </a:r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FF59BBB2-99C9-AFB6-5A01-EE671905B89A}"/>
              </a:ext>
            </a:extLst>
          </p:cNvPr>
          <p:cNvSpPr/>
          <p:nvPr/>
        </p:nvSpPr>
        <p:spPr>
          <a:xfrm>
            <a:off x="1432509" y="3271756"/>
            <a:ext cx="1888464" cy="33315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dirty="0">
                <a:latin typeface="Times New Roman"/>
                <a:ea typeface="Times New Roman"/>
                <a:cs typeface="Times New Roman"/>
                <a:sym typeface="Times New Roman"/>
              </a:rPr>
              <a:t>H</a:t>
            </a:r>
            <a:r>
              <a:rPr lang="ru" baseline="-25000" dirty="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" dirty="0">
                <a:latin typeface="Times New Roman"/>
                <a:ea typeface="Times New Roman"/>
                <a:cs typeface="Times New Roman"/>
                <a:sym typeface="Times New Roman"/>
              </a:rPr>
              <a:t>S (бескислородная)</a:t>
            </a:r>
            <a:endParaRPr lang="ru-RU" dirty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E69F7860-75BE-50AE-634C-E7B989255536}"/>
              </a:ext>
            </a:extLst>
          </p:cNvPr>
          <p:cNvSpPr/>
          <p:nvPr/>
        </p:nvSpPr>
        <p:spPr>
          <a:xfrm>
            <a:off x="3011686" y="4346286"/>
            <a:ext cx="2977116" cy="33315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1400" dirty="0">
                <a:latin typeface="Times New Roman"/>
                <a:ea typeface="Times New Roman"/>
                <a:cs typeface="Times New Roman"/>
                <a:sym typeface="Times New Roman"/>
              </a:rPr>
              <a:t>НООС—Н</a:t>
            </a:r>
            <a:r>
              <a:rPr lang="ru" sz="1400" baseline="-25000" dirty="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" sz="1400" dirty="0">
                <a:latin typeface="Times New Roman"/>
                <a:ea typeface="Times New Roman"/>
                <a:cs typeface="Times New Roman"/>
                <a:sym typeface="Times New Roman"/>
              </a:rPr>
              <a:t>С—СН</a:t>
            </a:r>
            <a:r>
              <a:rPr lang="ru" sz="1400" baseline="-25000" dirty="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" sz="1400" dirty="0">
                <a:latin typeface="Times New Roman"/>
                <a:ea typeface="Times New Roman"/>
                <a:cs typeface="Times New Roman"/>
                <a:sym typeface="Times New Roman"/>
              </a:rPr>
              <a:t>—СООН</a:t>
            </a:r>
            <a:r>
              <a:rPr lang="ru" dirty="0">
                <a:latin typeface="Times New Roman"/>
                <a:ea typeface="Times New Roman"/>
                <a:cs typeface="Times New Roman"/>
                <a:sym typeface="Times New Roman"/>
              </a:rPr>
              <a:t> (?)</a:t>
            </a:r>
            <a:endParaRPr lang="ru-RU" dirty="0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78043DED-8E86-E594-5929-6817611F23E4}"/>
              </a:ext>
            </a:extLst>
          </p:cNvPr>
          <p:cNvSpPr/>
          <p:nvPr/>
        </p:nvSpPr>
        <p:spPr>
          <a:xfrm>
            <a:off x="4941853" y="2642132"/>
            <a:ext cx="2905557" cy="4160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1400" dirty="0">
                <a:latin typeface="Times New Roman"/>
                <a:ea typeface="Times New Roman"/>
                <a:cs typeface="Times New Roman"/>
                <a:sym typeface="Times New Roman"/>
              </a:rPr>
              <a:t>НООС—Н</a:t>
            </a:r>
            <a:r>
              <a:rPr lang="ru" sz="1400" baseline="-25000" dirty="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" sz="1400" dirty="0">
                <a:latin typeface="Times New Roman"/>
                <a:ea typeface="Times New Roman"/>
                <a:cs typeface="Times New Roman"/>
                <a:sym typeface="Times New Roman"/>
              </a:rPr>
              <a:t>С—СН</a:t>
            </a:r>
            <a:r>
              <a:rPr lang="ru" sz="1400" baseline="-25000" dirty="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" sz="1400" dirty="0">
                <a:latin typeface="Times New Roman"/>
                <a:ea typeface="Times New Roman"/>
                <a:cs typeface="Times New Roman"/>
                <a:sym typeface="Times New Roman"/>
              </a:rPr>
              <a:t>—СООН</a:t>
            </a:r>
            <a:r>
              <a:rPr lang="ru" dirty="0">
                <a:latin typeface="Times New Roman"/>
                <a:ea typeface="Times New Roman"/>
                <a:cs typeface="Times New Roman"/>
                <a:sym typeface="Times New Roman"/>
              </a:rPr>
              <a:t> (кислородсодержащая)</a:t>
            </a:r>
            <a:endParaRPr lang="ru-RU" dirty="0"/>
          </a:p>
        </p:txBody>
      </p:sp>
      <p:sp>
        <p:nvSpPr>
          <p:cNvPr id="163" name="Прямоугольник 162">
            <a:extLst>
              <a:ext uri="{FF2B5EF4-FFF2-40B4-BE49-F238E27FC236}">
                <a16:creationId xmlns:a16="http://schemas.microsoft.com/office/drawing/2014/main" id="{AE89A6A8-E5A8-3970-1FAC-16A95124E9DE}"/>
              </a:ext>
            </a:extLst>
          </p:cNvPr>
          <p:cNvSpPr/>
          <p:nvPr/>
        </p:nvSpPr>
        <p:spPr>
          <a:xfrm>
            <a:off x="5024606" y="3913133"/>
            <a:ext cx="1646588" cy="33315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1400" dirty="0">
                <a:latin typeface="Times New Roman"/>
                <a:ea typeface="Times New Roman"/>
                <a:cs typeface="Times New Roman"/>
                <a:sym typeface="Times New Roman"/>
              </a:rPr>
              <a:t>НООС—СООН</a:t>
            </a:r>
            <a:r>
              <a:rPr lang="ru" dirty="0">
                <a:latin typeface="Times New Roman"/>
                <a:ea typeface="Times New Roman"/>
                <a:cs typeface="Times New Roman"/>
                <a:sym typeface="Times New Roman"/>
              </a:rPr>
              <a:t> (?)</a:t>
            </a:r>
            <a:endParaRPr lang="ru-RU" dirty="0"/>
          </a:p>
        </p:txBody>
      </p:sp>
      <p:sp>
        <p:nvSpPr>
          <p:cNvPr id="164" name="Прямоугольник 163">
            <a:extLst>
              <a:ext uri="{FF2B5EF4-FFF2-40B4-BE49-F238E27FC236}">
                <a16:creationId xmlns:a16="http://schemas.microsoft.com/office/drawing/2014/main" id="{15934DC0-8D37-66E0-A9F6-580F2A5E1195}"/>
              </a:ext>
            </a:extLst>
          </p:cNvPr>
          <p:cNvSpPr/>
          <p:nvPr/>
        </p:nvSpPr>
        <p:spPr>
          <a:xfrm>
            <a:off x="4941853" y="3176281"/>
            <a:ext cx="2905556" cy="42862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1400" dirty="0">
                <a:latin typeface="Times New Roman"/>
                <a:ea typeface="Times New Roman"/>
                <a:cs typeface="Times New Roman"/>
                <a:sym typeface="Times New Roman"/>
              </a:rPr>
              <a:t>НООС—СООН</a:t>
            </a:r>
            <a:r>
              <a:rPr lang="ru" dirty="0">
                <a:latin typeface="Times New Roman"/>
                <a:ea typeface="Times New Roman"/>
                <a:cs typeface="Times New Roman"/>
                <a:sym typeface="Times New Roman"/>
              </a:rPr>
              <a:t> (кислородсодержащая)</a:t>
            </a:r>
            <a:endParaRPr lang="ru-RU" dirty="0"/>
          </a:p>
        </p:txBody>
      </p:sp>
      <p:sp>
        <p:nvSpPr>
          <p:cNvPr id="167" name="Прямоугольник 166">
            <a:extLst>
              <a:ext uri="{FF2B5EF4-FFF2-40B4-BE49-F238E27FC236}">
                <a16:creationId xmlns:a16="http://schemas.microsoft.com/office/drawing/2014/main" id="{BE8F0EBA-760D-DFE3-6669-37FAF9A47C6E}"/>
              </a:ext>
            </a:extLst>
          </p:cNvPr>
          <p:cNvSpPr/>
          <p:nvPr/>
        </p:nvSpPr>
        <p:spPr>
          <a:xfrm>
            <a:off x="4941853" y="2190926"/>
            <a:ext cx="2905557" cy="33315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1400" dirty="0">
                <a:latin typeface="Times New Roman"/>
                <a:ea typeface="Times New Roman"/>
                <a:cs typeface="Times New Roman"/>
                <a:sym typeface="Times New Roman"/>
              </a:rPr>
              <a:t>СH</a:t>
            </a:r>
            <a:r>
              <a:rPr lang="ru" sz="1400" baseline="-25000" dirty="0"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lang="ru" sz="1400" dirty="0">
                <a:latin typeface="Times New Roman"/>
                <a:ea typeface="Times New Roman"/>
                <a:cs typeface="Times New Roman"/>
                <a:sym typeface="Times New Roman"/>
              </a:rPr>
              <a:t>-COOH</a:t>
            </a:r>
            <a:r>
              <a:rPr lang="ru" dirty="0">
                <a:latin typeface="Times New Roman"/>
                <a:ea typeface="Times New Roman"/>
                <a:cs typeface="Times New Roman"/>
                <a:sym typeface="Times New Roman"/>
              </a:rPr>
              <a:t> (кислородсодержащая)</a:t>
            </a:r>
            <a:endParaRPr lang="ru-RU" dirty="0"/>
          </a:p>
        </p:txBody>
      </p:sp>
      <p:sp>
        <p:nvSpPr>
          <p:cNvPr id="176" name="Прямоугольник 175">
            <a:extLst>
              <a:ext uri="{FF2B5EF4-FFF2-40B4-BE49-F238E27FC236}">
                <a16:creationId xmlns:a16="http://schemas.microsoft.com/office/drawing/2014/main" id="{15F73DF5-E5FF-9410-32FE-E11258171375}"/>
              </a:ext>
            </a:extLst>
          </p:cNvPr>
          <p:cNvSpPr/>
          <p:nvPr/>
        </p:nvSpPr>
        <p:spPr>
          <a:xfrm>
            <a:off x="2340533" y="3908171"/>
            <a:ext cx="1342306" cy="33315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" sz="1400" dirty="0">
                <a:latin typeface="Times New Roman"/>
                <a:ea typeface="Times New Roman"/>
                <a:cs typeface="Times New Roman"/>
                <a:sym typeface="Times New Roman"/>
              </a:rPr>
              <a:t>СH</a:t>
            </a:r>
            <a:r>
              <a:rPr lang="ru" sz="1400" baseline="-25000" dirty="0"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lang="ru" sz="1400" dirty="0">
                <a:latin typeface="Times New Roman"/>
                <a:ea typeface="Times New Roman"/>
                <a:cs typeface="Times New Roman"/>
                <a:sym typeface="Times New Roman"/>
              </a:rPr>
              <a:t>-COOH</a:t>
            </a:r>
            <a:r>
              <a:rPr lang="ru" dirty="0">
                <a:latin typeface="Times New Roman"/>
                <a:ea typeface="Times New Roman"/>
                <a:cs typeface="Times New Roman"/>
                <a:sym typeface="Times New Roman"/>
              </a:rPr>
              <a:t> (?)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163" grpId="0" animBg="1"/>
      <p:bldP spid="164" grpId="0" animBg="1"/>
      <p:bldP spid="167" grpId="0" animBg="1"/>
      <p:bldP spid="17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9"/>
          <p:cNvSpPr txBox="1">
            <a:spLocks noGrp="1"/>
          </p:cNvSpPr>
          <p:nvPr>
            <p:ph type="title"/>
          </p:nvPr>
        </p:nvSpPr>
        <p:spPr>
          <a:xfrm>
            <a:off x="819150" y="505225"/>
            <a:ext cx="78033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Понятие кислот, классификация, номенклатура кислот</a:t>
            </a:r>
            <a:endParaRPr/>
          </a:p>
        </p:txBody>
      </p:sp>
      <p:sp>
        <p:nvSpPr>
          <p:cNvPr id="181" name="Google Shape;181;p19"/>
          <p:cNvSpPr txBox="1">
            <a:spLocks noGrp="1"/>
          </p:cNvSpPr>
          <p:nvPr>
            <p:ph type="body" idx="1"/>
          </p:nvPr>
        </p:nvSpPr>
        <p:spPr>
          <a:xfrm>
            <a:off x="668150" y="1459825"/>
            <a:ext cx="4500000" cy="324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i="1"/>
              <a:t>в) Рассмотрите номенклатуру кислот</a:t>
            </a:r>
            <a:endParaRPr sz="1900" b="1" i="1"/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900" b="1"/>
              <a:t>Неорганические кислоты</a:t>
            </a:r>
            <a:endParaRPr sz="1900" b="1"/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900" u="sng">
                <a:solidFill>
                  <a:schemeClr val="hlink"/>
                </a:solidFill>
                <a:hlinkClick r:id="rId3"/>
              </a:rPr>
              <a:t>бескислородные</a:t>
            </a:r>
            <a:endParaRPr sz="1900"/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900" u="sng">
                <a:solidFill>
                  <a:schemeClr val="hlink"/>
                </a:solidFill>
                <a:hlinkClick r:id="rId4"/>
              </a:rPr>
              <a:t>кислородсодержащие</a:t>
            </a:r>
            <a:endParaRPr sz="1900"/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900"/>
          </a:p>
        </p:txBody>
      </p:sp>
      <p:pic>
        <p:nvPicPr>
          <p:cNvPr id="182" name="Google Shape;182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17075" y="2054300"/>
            <a:ext cx="3671050" cy="23326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0"/>
          <p:cNvSpPr txBox="1">
            <a:spLocks noGrp="1"/>
          </p:cNvSpPr>
          <p:nvPr>
            <p:ph type="title"/>
          </p:nvPr>
        </p:nvSpPr>
        <p:spPr>
          <a:xfrm>
            <a:off x="819150" y="316125"/>
            <a:ext cx="7803300" cy="56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100"/>
              <a:t>Понятие кислот, классификация, номенклатура кислот</a:t>
            </a:r>
            <a:endParaRPr sz="2100"/>
          </a:p>
        </p:txBody>
      </p:sp>
      <p:sp>
        <p:nvSpPr>
          <p:cNvPr id="188" name="Google Shape;188;p20"/>
          <p:cNvSpPr txBox="1">
            <a:spLocks noGrp="1"/>
          </p:cNvSpPr>
          <p:nvPr>
            <p:ph type="body" idx="1"/>
          </p:nvPr>
        </p:nvSpPr>
        <p:spPr>
          <a:xfrm>
            <a:off x="617725" y="743800"/>
            <a:ext cx="8004900" cy="12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b="1" i="1"/>
              <a:t>в) Рассмотрите номенклатуру кислот</a:t>
            </a:r>
            <a:endParaRPr sz="2200" b="1" i="1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b="1"/>
              <a:t>Органические кислоты </a:t>
            </a:r>
            <a:r>
              <a:rPr lang="ru" sz="2200"/>
              <a:t>(тривиальная и ИЮПАК) </a:t>
            </a:r>
            <a:r>
              <a:rPr lang="ru" sz="1700"/>
              <a:t>(учебник с.169 - 170)</a:t>
            </a:r>
            <a:endParaRPr sz="1700"/>
          </a:p>
          <a:p>
            <a:pPr marL="89999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/>
              <a:t>Дополнительная информация: </a:t>
            </a:r>
            <a:r>
              <a:rPr lang="ru" sz="1700" b="1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Номенклатура органических кислот</a:t>
            </a:r>
            <a:endParaRPr sz="1600"/>
          </a:p>
        </p:txBody>
      </p:sp>
      <p:graphicFrame>
        <p:nvGraphicFramePr>
          <p:cNvPr id="189" name="Google Shape;189;p20"/>
          <p:cNvGraphicFramePr/>
          <p:nvPr/>
        </p:nvGraphicFramePr>
        <p:xfrm>
          <a:off x="950913" y="2105325"/>
          <a:ext cx="7539775" cy="2362200"/>
        </p:xfrm>
        <a:graphic>
          <a:graphicData uri="http://schemas.openxmlformats.org/drawingml/2006/table">
            <a:tbl>
              <a:tblPr bandRow="1" bandCol="1">
                <a:noFill/>
                <a:tableStyleId>{93A6FE72-38A7-434E-966E-BF3061E05C05}</a:tableStyleId>
              </a:tblPr>
              <a:tblGrid>
                <a:gridCol w="174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6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0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8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1475">
                <a:tc rowSpan="2"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Молекулярная формула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 b="1" u="sng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Гомологический ряд предельных одноосновных карбоновых кислот</a:t>
                      </a:r>
                      <a:r>
                        <a:rPr lang="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С</a:t>
                      </a:r>
                      <a:r>
                        <a:rPr lang="ru" sz="1500" b="1" baseline="-25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</a:t>
                      </a:r>
                      <a:r>
                        <a:rPr lang="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</a:t>
                      </a:r>
                      <a:r>
                        <a:rPr lang="ru" sz="1500" b="1" baseline="-25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2n+1</a:t>
                      </a:r>
                      <a:r>
                        <a:rPr lang="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COOH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3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Тривиальное название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Название по ИЮПАК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Название кислотного остатка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HCOOH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Муравьиная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Метановая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Формиат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2250"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CH</a:t>
                      </a:r>
                      <a:r>
                        <a:rPr lang="ru" sz="1500" baseline="-25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COOH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Уксусная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Этановая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Ацетат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2250"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</a:t>
                      </a:r>
                      <a:r>
                        <a:rPr lang="ru" sz="1500" baseline="-25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</a:t>
                      </a:r>
                      <a:r>
                        <a:rPr lang="ru" sz="1500" baseline="-25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COOH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Пропионовая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Пропановая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Пропионат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2250"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</a:t>
                      </a:r>
                      <a:r>
                        <a:rPr lang="ru" sz="1500" baseline="-25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</a:t>
                      </a:r>
                      <a:r>
                        <a:rPr lang="ru" sz="1500" baseline="-25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COOH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Масляная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Бутановая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Бутират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8425"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</a:t>
                      </a:r>
                      <a:r>
                        <a:rPr lang="ru" sz="1500" baseline="-25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</a:t>
                      </a:r>
                      <a:r>
                        <a:rPr lang="ru" sz="1500" baseline="-25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COOH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Валериановая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Пентановая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Валеринат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8425"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</a:t>
                      </a:r>
                      <a:r>
                        <a:rPr lang="ru" sz="1500" baseline="-25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</a:t>
                      </a:r>
                      <a:r>
                        <a:rPr lang="ru" sz="1500" baseline="-25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COOH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Стеариновая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Октадекановая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Стеарат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9525" marB="0" anchor="ctr">
                    <a:lnL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6A6A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1"/>
          <p:cNvSpPr txBox="1">
            <a:spLocks noGrp="1"/>
          </p:cNvSpPr>
          <p:nvPr>
            <p:ph type="title"/>
          </p:nvPr>
        </p:nvSpPr>
        <p:spPr>
          <a:xfrm>
            <a:off x="819150" y="505225"/>
            <a:ext cx="78033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Свойства кислот</a:t>
            </a:r>
            <a:endParaRPr/>
          </a:p>
        </p:txBody>
      </p:sp>
      <p:sp>
        <p:nvSpPr>
          <p:cNvPr id="195" name="Google Shape;195;p21"/>
          <p:cNvSpPr txBox="1">
            <a:spLocks noGrp="1"/>
          </p:cNvSpPr>
          <p:nvPr>
            <p:ph type="body" idx="1"/>
          </p:nvPr>
        </p:nvSpPr>
        <p:spPr>
          <a:xfrm>
            <a:off x="668150" y="1459825"/>
            <a:ext cx="5075400" cy="324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i="1"/>
              <a:t>А. Физические свойства</a:t>
            </a:r>
            <a:endParaRPr sz="1900" b="1" i="1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900"/>
              <a:t>Работа с учебником (с. 256) (Габриелян О. С., Остроумов И. Г. Химия: учебник для студентов профессиональных образовательных организаций, осваивающих профессии и специальности СПО - М., 2019.- 383 с.)</a:t>
            </a:r>
            <a:endParaRPr sz="190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900" b="1" i="1"/>
          </a:p>
          <a:p>
            <a:pPr marL="45720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endParaRPr sz="1900"/>
          </a:p>
        </p:txBody>
      </p:sp>
      <p:pic>
        <p:nvPicPr>
          <p:cNvPr id="196" name="Google Shape;196;p21"/>
          <p:cNvPicPr preferRelativeResize="0"/>
          <p:nvPr/>
        </p:nvPicPr>
        <p:blipFill rotWithShape="1">
          <a:blip r:embed="rId3">
            <a:alphaModFix/>
          </a:blip>
          <a:srcRect b="6235"/>
          <a:stretch/>
        </p:blipFill>
        <p:spPr>
          <a:xfrm>
            <a:off x="5881900" y="931575"/>
            <a:ext cx="2886075" cy="2857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1050</Words>
  <Application>Microsoft Office PowerPoint</Application>
  <PresentationFormat>Экран (16:9)</PresentationFormat>
  <Paragraphs>191</Paragraphs>
  <Slides>17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Nunito</vt:lpstr>
      <vt:lpstr>Times New Roman</vt:lpstr>
      <vt:lpstr>Shift</vt:lpstr>
      <vt:lpstr>Кислоты неорганические и органические</vt:lpstr>
      <vt:lpstr>Цель занятия</vt:lpstr>
      <vt:lpstr>План занятия</vt:lpstr>
      <vt:lpstr>Понятие кислот, классификация, номенклатура кислот</vt:lpstr>
      <vt:lpstr>Понятие кислот, классификация, номенклатура кислот</vt:lpstr>
      <vt:lpstr>Понятие кислот, классификация, номенклатура кислот</vt:lpstr>
      <vt:lpstr>Понятие кислот, классификация, номенклатура кислот</vt:lpstr>
      <vt:lpstr>Понятие кислот, классификация, номенклатура кислот</vt:lpstr>
      <vt:lpstr>Свойства кислот</vt:lpstr>
      <vt:lpstr>Свойства кислот</vt:lpstr>
      <vt:lpstr>Свойства кислот</vt:lpstr>
      <vt:lpstr>Химические свойства кислот</vt:lpstr>
      <vt:lpstr>Получение и применение кислот</vt:lpstr>
      <vt:lpstr>Понятие кислот, классификация, номенклатура кислот</vt:lpstr>
      <vt:lpstr>Тренажер</vt:lpstr>
      <vt:lpstr>Домашнее задание</vt:lpstr>
      <vt:lpstr>Интернет-ресурсы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Кислоты неорганические и органические</dc:title>
  <dc:creator>Виктория Егина</dc:creator>
  <cp:lastModifiedBy>Виктория</cp:lastModifiedBy>
  <cp:revision>12</cp:revision>
  <dcterms:modified xsi:type="dcterms:W3CDTF">2023-05-12T17:36:26Z</dcterms:modified>
</cp:coreProperties>
</file>