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3" r:id="rId1"/>
  </p:sldMasterIdLst>
  <p:sldIdLst>
    <p:sldId id="275" r:id="rId2"/>
    <p:sldId id="277" r:id="rId3"/>
    <p:sldId id="272" r:id="rId4"/>
    <p:sldId id="278" r:id="rId5"/>
    <p:sldId id="286" r:id="rId6"/>
    <p:sldId id="257" r:id="rId7"/>
    <p:sldId id="258" r:id="rId8"/>
    <p:sldId id="291" r:id="rId9"/>
    <p:sldId id="285" r:id="rId10"/>
    <p:sldId id="259" r:id="rId11"/>
    <p:sldId id="281" r:id="rId12"/>
    <p:sldId id="279" r:id="rId13"/>
    <p:sldId id="282" r:id="rId14"/>
    <p:sldId id="280" r:id="rId15"/>
    <p:sldId id="287" r:id="rId16"/>
    <p:sldId id="260" r:id="rId17"/>
    <p:sldId id="261" r:id="rId18"/>
    <p:sldId id="264" r:id="rId19"/>
    <p:sldId id="288" r:id="rId20"/>
    <p:sldId id="283" r:id="rId21"/>
    <p:sldId id="273" r:id="rId22"/>
    <p:sldId id="284" r:id="rId23"/>
    <p:sldId id="274" r:id="rId24"/>
    <p:sldId id="289" r:id="rId25"/>
    <p:sldId id="290" r:id="rId26"/>
    <p:sldId id="268" r:id="rId27"/>
    <p:sldId id="263" r:id="rId28"/>
    <p:sldId id="262" r:id="rId29"/>
    <p:sldId id="270" r:id="rId30"/>
    <p:sldId id="256" r:id="rId3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9900"/>
    <a:srgbClr val="FF66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95B3A-F805-46BB-9309-77C6F0A4D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422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90A09-1149-4013-8132-BBA1225155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693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defRPr/>
            </a:pPr>
            <a:r>
              <a:rPr lang="en-US" sz="8000" smtClean="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defRPr/>
            </a:pPr>
            <a:r>
              <a:rPr lang="en-US" sz="8000" smtClean="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E1E4F-9D7B-4BB3-B625-F03D1F0FD8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818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C6B79-976C-4B2E-8879-34A7C000C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869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defRPr/>
            </a:pPr>
            <a:r>
              <a:rPr lang="en-US" sz="8000" smtClean="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defRPr/>
            </a:pPr>
            <a:r>
              <a:rPr lang="en-US" sz="8000" smtClean="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3CD0A-A7C4-421A-9093-3724BCF1A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718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67BE6-4E31-4B9C-8C1A-0405370F6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336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53DF4-D8B7-487E-97EA-0DE18FC1A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296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A3C0A-B40B-4576-AD9D-0158670DF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331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F058F-98A0-452B-8F28-1952F6261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47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D15CA-0D8F-4E6D-B188-7293ACC76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205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F5DC5-A8DF-4398-A3C8-EFA5F4075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905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F148A-9E3B-48E4-9890-80B5EF12E1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158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3FB5F-4722-4A08-AF78-8866EC1B0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468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1AD24-4374-4461-A000-19420806E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972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8E48D-090B-45A5-8C8E-535263261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940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ED48F-520A-4DAA-9EFF-30AD8A6316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792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1C034FBF-3793-411C-9026-BF73513BB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73" r:id="rId11"/>
    <p:sldLayoutId id="2147483968" r:id="rId12"/>
    <p:sldLayoutId id="2147483974" r:id="rId13"/>
    <p:sldLayoutId id="2147483969" r:id="rId14"/>
    <p:sldLayoutId id="2147483970" r:id="rId15"/>
    <p:sldLayoutId id="2147483971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842125" cy="1320800"/>
          </a:xfrm>
        </p:spPr>
        <p:txBody>
          <a:bodyPr/>
          <a:lstStyle/>
          <a:p>
            <a:pPr algn="ctr" eaLnBrk="1" hangingPunct="1"/>
            <a:r>
              <a:rPr lang="ru-RU" sz="5400" b="1" i="1" smtClean="0">
                <a:solidFill>
                  <a:srgbClr val="C00000"/>
                </a:solidFill>
              </a:rPr>
              <a:t>Видеть сердцем…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1484784"/>
            <a:ext cx="3695451" cy="4924188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76600" y="292100"/>
            <a:ext cx="5410200" cy="1192213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3-4 МАЯ 1944 года.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Бой под Севастополем.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348038" y="1905000"/>
            <a:ext cx="5338762" cy="41148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«… Тяжелый взрыв снаряда раздался совсем рядом, в каких-нибудь 3-4  шагах – и все обрывается, падает, рушится навсегда».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Награждение орденом Красной Звезды.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Указом Президиума Съезда народных депутатов СССР от 18 ноября 1998 года  присвоено звание Героя Советского Союза.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Удостоен звания почетного гражданина города-героя Севастополя.</a:t>
            </a: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8" y="620713"/>
            <a:ext cx="3033712" cy="3960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312738" y="4829175"/>
            <a:ext cx="266541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>
                <a:solidFill>
                  <a:schemeClr val="tx1"/>
                </a:solidFill>
                <a:latin typeface="Tahoma" panose="020B0604030504040204" pitchFamily="34" charset="0"/>
              </a:rPr>
              <a:t>Апрель 1944 года. Командир батареи гвардии лейтенант Эдуард Асадов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36538" y="404813"/>
            <a:ext cx="3457575" cy="360045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«Помните!»</a:t>
            </a:r>
            <a:br>
              <a:rPr lang="ru-RU" smtClean="0">
                <a:solidFill>
                  <a:srgbClr val="C00000"/>
                </a:solidFill>
              </a:rPr>
            </a:br>
            <a:r>
              <a:rPr lang="ru-RU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Читают   Ильичева Кира  и </a:t>
            </a:r>
            <a:br>
              <a:rPr lang="ru-RU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Давлетшина Виолетта 7Г</a:t>
            </a:r>
          </a:p>
        </p:txBody>
      </p:sp>
      <p:pic>
        <p:nvPicPr>
          <p:cNvPr id="15363" name="Объект 1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094" y="4293096"/>
            <a:ext cx="4036584" cy="244827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738" y="0"/>
            <a:ext cx="5238750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9159875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>
          <a:xfrm>
            <a:off x="611188" y="379413"/>
            <a:ext cx="7921625" cy="1320800"/>
          </a:xfrm>
        </p:spPr>
        <p:txBody>
          <a:bodyPr/>
          <a:lstStyle/>
          <a:p>
            <a:pPr algn="ctr"/>
            <a:r>
              <a:rPr lang="ru-RU" smtClean="0">
                <a:solidFill>
                  <a:schemeClr val="bg1"/>
                </a:solidFill>
              </a:rPr>
              <a:t>«О покорности и любви»</a:t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b="1" i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 Псарюк Ксения  7</a:t>
            </a:r>
            <a:r>
              <a:rPr lang="ru-RU" i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16388" name="Объект 2"/>
          <p:cNvSpPr>
            <a:spLocks noGrp="1"/>
          </p:cNvSpPr>
          <p:nvPr>
            <p:ph idx="1"/>
          </p:nvPr>
        </p:nvSpPr>
        <p:spPr>
          <a:xfrm>
            <a:off x="123825" y="5949950"/>
            <a:ext cx="657225" cy="739775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938" y="-33338"/>
            <a:ext cx="9151938" cy="6862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4763"/>
            <a:ext cx="9144000" cy="68627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8856662" cy="1368425"/>
          </a:xfrm>
        </p:spPr>
        <p:txBody>
          <a:bodyPr/>
          <a:lstStyle/>
          <a:p>
            <a:pPr algn="ctr">
              <a:defRPr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Падает снег</a:t>
            </a:r>
            <a:b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Свердлова Елизавета   7В</a:t>
            </a:r>
            <a:endParaRPr lang="ru-RU" sz="4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Объект 1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75" y="0"/>
            <a:ext cx="9159875" cy="6858000"/>
          </a:xfrm>
        </p:spPr>
      </p:pic>
      <p:sp>
        <p:nvSpPr>
          <p:cNvPr id="19459" name="Заголовок 1"/>
          <p:cNvSpPr>
            <a:spLocks noGrp="1"/>
          </p:cNvSpPr>
          <p:nvPr>
            <p:ph type="title"/>
          </p:nvPr>
        </p:nvSpPr>
        <p:spPr>
          <a:xfrm>
            <a:off x="2749550" y="3860800"/>
            <a:ext cx="6348413" cy="13208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FF0000"/>
                </a:solidFill>
              </a:rPr>
              <a:t>«Что такое счастье»</a:t>
            </a:r>
            <a:br>
              <a:rPr lang="ru-RU" smtClean="0">
                <a:solidFill>
                  <a:srgbClr val="FF0000"/>
                </a:solidFill>
              </a:rPr>
            </a:br>
            <a:r>
              <a:rPr lang="ru-RU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  Пяк Анна  7В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1049338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C00000"/>
                </a:solidFill>
              </a:rPr>
              <a:t>ОБРЕТЕНИЕ ВТОРОЙ ЖИЗНИ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195513" y="1905000"/>
            <a:ext cx="6491287" cy="44767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tx1"/>
                </a:solidFill>
              </a:rPr>
              <a:t>"...однако, несмотря на все сказанное выше, с полной ответственностью могу сказать, что Вы - истинный поэт. Ибо у вас есть то подлинное поэтическое дыхание, которое присуще только поэту! Желаю успехов.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i="1" dirty="0" smtClean="0">
                <a:solidFill>
                  <a:schemeClr val="tx1"/>
                </a:solidFill>
              </a:rPr>
              <a:t>                          К. Чуковский".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800" i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Осень 1946 года. Поступление в Литературный институт имени Горького. </a:t>
            </a:r>
          </a:p>
        </p:txBody>
      </p:sp>
      <p:pic>
        <p:nvPicPr>
          <p:cNvPr id="20484" name="Picture 4" descr="бума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1965325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422275"/>
            <a:ext cx="6348412" cy="1320800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C00000"/>
                </a:solidFill>
              </a:rPr>
              <a:t>1 мая 1948 года. Журнал «ОГОНЕК»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</a:p>
        </p:txBody>
      </p:sp>
      <p:sp>
        <p:nvSpPr>
          <p:cNvPr id="21508" name="Text Box 13"/>
          <p:cNvSpPr txBox="1">
            <a:spLocks noChangeArrowheads="1"/>
          </p:cNvSpPr>
          <p:nvPr/>
        </p:nvSpPr>
        <p:spPr bwMode="auto">
          <a:xfrm>
            <a:off x="3203575" y="4149725"/>
            <a:ext cx="5710238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2400">
                <a:solidFill>
                  <a:schemeClr val="tx1"/>
                </a:solidFill>
                <a:latin typeface="Tahoma" panose="020B0604030504040204" pitchFamily="34" charset="0"/>
              </a:rPr>
              <a:t>Как горько в мире споров и страстей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2400">
                <a:solidFill>
                  <a:schemeClr val="tx1"/>
                </a:solidFill>
                <a:latin typeface="Tahoma" panose="020B0604030504040204" pitchFamily="34" charset="0"/>
              </a:rPr>
              <a:t>Встречаться с ложью всяческого рода.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2400">
                <a:solidFill>
                  <a:schemeClr val="tx1"/>
                </a:solidFill>
                <a:latin typeface="Tahoma" panose="020B0604030504040204" pitchFamily="34" charset="0"/>
              </a:rPr>
              <a:t>Так дай же Бог нам истинных друзей,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2400">
                <a:solidFill>
                  <a:schemeClr val="tx1"/>
                </a:solidFill>
                <a:latin typeface="Tahoma" panose="020B0604030504040204" pitchFamily="34" charset="0"/>
              </a:rPr>
              <a:t>Готовых с нами и в огонь, и в воду!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2400">
                <a:solidFill>
                  <a:schemeClr val="tx1"/>
                </a:solidFill>
                <a:latin typeface="Tahoma" panose="020B0604030504040204" pitchFamily="34" charset="0"/>
              </a:rPr>
              <a:t>                       Э.АСАДОВ</a:t>
            </a:r>
          </a:p>
        </p:txBody>
      </p:sp>
      <p:sp>
        <p:nvSpPr>
          <p:cNvPr id="21509" name="Text Box 21"/>
          <p:cNvSpPr txBox="1">
            <a:spLocks noChangeArrowheads="1"/>
          </p:cNvSpPr>
          <p:nvPr/>
        </p:nvSpPr>
        <p:spPr bwMode="auto">
          <a:xfrm>
            <a:off x="1331913" y="2133600"/>
            <a:ext cx="7056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 b="1">
                <a:solidFill>
                  <a:schemeClr val="tx1"/>
                </a:solidFill>
                <a:latin typeface="Tahoma" panose="020B0604030504040204" pitchFamily="34" charset="0"/>
              </a:rPr>
              <a:t>1951 год. Член Союза писателей СССР</a:t>
            </a:r>
          </a:p>
        </p:txBody>
      </p:sp>
      <p:pic>
        <p:nvPicPr>
          <p:cNvPr id="8198" name="Picture 22" descr="роз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62372">
            <a:off x="176731" y="2939261"/>
            <a:ext cx="2952750" cy="1978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pPr algn="ctr" eaLnBrk="1" hangingPunct="1"/>
            <a:r>
              <a:rPr lang="ru-RU" sz="4800" b="1" smtClean="0">
                <a:solidFill>
                  <a:srgbClr val="C00000"/>
                </a:solidFill>
              </a:rPr>
              <a:t>ПОЭТИЧЕСКИЕ ВЕЧЕРА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16113"/>
            <a:ext cx="8229600" cy="4114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10244" name="Picture 4" descr="с людь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3" y="1861908"/>
            <a:ext cx="4032250" cy="3333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кабине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1893212"/>
            <a:ext cx="2470150" cy="3273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900113" y="5373688"/>
            <a:ext cx="777557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 i="1">
                <a:solidFill>
                  <a:schemeClr val="tx1"/>
                </a:solidFill>
                <a:latin typeface="Tahoma" panose="020B0604030504040204" pitchFamily="34" charset="0"/>
              </a:rPr>
              <a:t>«… я рад, если вызвал в вашей душе какие-то добрые чувства и, может быть, помог тепло улыбнуться».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491413" cy="1246188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«Чудачка»</a:t>
            </a:r>
            <a:br>
              <a:rPr lang="ru-RU" smtClean="0">
                <a:solidFill>
                  <a:srgbClr val="C00000"/>
                </a:solidFill>
              </a:rPr>
            </a:br>
            <a:r>
              <a:rPr lang="ru-RU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 Фендрикова Оксана   7В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1855788"/>
            <a:ext cx="5842397" cy="4995249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666750" y="549275"/>
            <a:ext cx="7346950" cy="1379538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«Я так хочу стихи </a:t>
            </a:r>
            <a:br>
              <a:rPr lang="ru-RU" smtClean="0">
                <a:solidFill>
                  <a:srgbClr val="C00000"/>
                </a:solidFill>
              </a:rPr>
            </a:br>
            <a:r>
              <a:rPr lang="ru-RU" smtClean="0">
                <a:solidFill>
                  <a:srgbClr val="C00000"/>
                </a:solidFill>
              </a:rPr>
              <a:t>свои писать…»</a:t>
            </a:r>
            <a:br>
              <a:rPr lang="ru-RU" smtClean="0">
                <a:solidFill>
                  <a:srgbClr val="C00000"/>
                </a:solidFill>
              </a:rPr>
            </a:br>
            <a:r>
              <a:rPr lang="ru-RU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</a:t>
            </a:r>
            <a:r>
              <a:rPr lang="ru-RU" smtClean="0">
                <a:solidFill>
                  <a:srgbClr val="C00000"/>
                </a:solidFill>
              </a:rPr>
              <a:t> </a:t>
            </a:r>
            <a:r>
              <a:rPr lang="ru-RU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Арапова Анна  7В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4" y="2348880"/>
            <a:ext cx="8385042" cy="4423177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 rot="20376313">
            <a:off x="693738" y="1073150"/>
            <a:ext cx="3671887" cy="1631950"/>
          </a:xfrm>
        </p:spPr>
        <p:txBody>
          <a:bodyPr/>
          <a:lstStyle/>
          <a:p>
            <a:pPr algn="ctr"/>
            <a:r>
              <a:rPr lang="ru-RU" i="1" smtClean="0">
                <a:solidFill>
                  <a:srgbClr val="C00000"/>
                </a:solidFill>
              </a:rPr>
              <a:t>Литературные встречи</a:t>
            </a:r>
          </a:p>
        </p:txBody>
      </p:sp>
      <p:pic>
        <p:nvPicPr>
          <p:cNvPr id="24579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825" y="3294063"/>
            <a:ext cx="3763963" cy="3163887"/>
          </a:xfrm>
        </p:spPr>
      </p:pic>
      <p:pic>
        <p:nvPicPr>
          <p:cNvPr id="24580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0200" y="269875"/>
            <a:ext cx="4762500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74" y="116632"/>
            <a:ext cx="5062029" cy="3384376"/>
          </a:xfrm>
          <a:effectLst>
            <a:softEdge rad="112500"/>
          </a:effectLst>
        </p:spPr>
      </p:pic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>
          <a:xfrm>
            <a:off x="4932363" y="908050"/>
            <a:ext cx="3887787" cy="1320800"/>
          </a:xfrm>
        </p:spPr>
        <p:txBody>
          <a:bodyPr/>
          <a:lstStyle/>
          <a:p>
            <a:pPr algn="ctr" eaLnBrk="1" hangingPunct="1"/>
            <a:r>
              <a:rPr lang="ru-RU" sz="3200" i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Галина Валентиновна </a:t>
            </a:r>
            <a:br>
              <a:rPr lang="ru-RU" sz="3200" i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всюду сопровождала Эдуарда Асадова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6770" y="3646027"/>
            <a:ext cx="5071536" cy="3211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16632"/>
            <a:ext cx="8712968" cy="5786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26628" name="TextBox 2"/>
          <p:cNvSpPr txBox="1">
            <a:spLocks noChangeArrowheads="1"/>
          </p:cNvSpPr>
          <p:nvPr/>
        </p:nvSpPr>
        <p:spPr bwMode="auto">
          <a:xfrm>
            <a:off x="1547813" y="6308725"/>
            <a:ext cx="6048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2400">
                <a:solidFill>
                  <a:schemeClr val="tx1"/>
                </a:solidFill>
                <a:latin typeface="Tahoma" panose="020B0604030504040204" pitchFamily="34" charset="0"/>
              </a:rPr>
              <a:t>…Он вслепую сам набирал свои тексты…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5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513" y="208074"/>
            <a:ext cx="8712968" cy="6534349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202488" cy="13208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«Телефонный звонок»</a:t>
            </a:r>
            <a:br>
              <a:rPr lang="ru-RU" smtClean="0">
                <a:solidFill>
                  <a:srgbClr val="C00000"/>
                </a:solidFill>
              </a:rPr>
            </a:br>
            <a:r>
              <a:rPr lang="ru-RU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  Рудакова Марина   7А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928738"/>
            <a:ext cx="7488560" cy="4592983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346950" cy="13208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«Девушка»</a:t>
            </a:r>
            <a:br>
              <a:rPr lang="ru-RU" smtClean="0">
                <a:solidFill>
                  <a:srgbClr val="C00000"/>
                </a:solidFill>
              </a:rPr>
            </a:br>
            <a:r>
              <a:rPr lang="ru-RU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  Козловская Дарья   7А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930400"/>
            <a:ext cx="8371470" cy="469481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о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-99392"/>
            <a:ext cx="7560840" cy="5152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4210050"/>
            <a:ext cx="8374063" cy="2303463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i="1" dirty="0" smtClean="0">
                <a:solidFill>
                  <a:schemeClr val="bg1"/>
                </a:solidFill>
              </a:rPr>
              <a:t>Не уходи из сна моего!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i="1" dirty="0" smtClean="0">
                <a:solidFill>
                  <a:schemeClr val="bg1"/>
                </a:solidFill>
              </a:rPr>
              <a:t>Ведь руки, что так меня нежно обняли</a:t>
            </a:r>
            <a:r>
              <a:rPr lang="ru-RU" sz="2800" i="1" dirty="0" smtClean="0">
                <a:solidFill>
                  <a:schemeClr val="tx1"/>
                </a:solidFill>
              </a:rPr>
              <a:t>,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i="1" dirty="0" smtClean="0">
                <a:solidFill>
                  <a:schemeClr val="tx1"/>
                </a:solidFill>
              </a:rPr>
              <a:t>Как будто бы радугу в небо подняли,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i="1" dirty="0" smtClean="0">
                <a:solidFill>
                  <a:schemeClr val="tx1"/>
                </a:solidFill>
              </a:rPr>
              <a:t>И лучше их нет уже ничего.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i="1" dirty="0" smtClean="0">
                <a:solidFill>
                  <a:schemeClr val="tx1"/>
                </a:solidFill>
              </a:rPr>
              <a:t>Не уходи из сна моего!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340225" y="2276475"/>
            <a:ext cx="4043363" cy="29527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tx1"/>
                </a:solidFill>
              </a:rPr>
              <a:t>«Счастье вспыхивает неожиданно. За счастье надо бороться, к нему нужно идти, идти сквозь время, лишения и все морозы и ветры».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558800" y="369888"/>
            <a:ext cx="7561263" cy="11874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3200" smtClean="0">
                <a:solidFill>
                  <a:srgbClr val="FF0000"/>
                </a:solidFill>
              </a:rPr>
              <a:t>«Я могу тебя очень ждать»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3200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 Скиба Александр  7А</a:t>
            </a:r>
          </a:p>
        </p:txBody>
      </p:sp>
      <p:pic>
        <p:nvPicPr>
          <p:cNvPr id="31748" name="Picture 4" descr="на ок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989138"/>
            <a:ext cx="3810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88925"/>
            <a:ext cx="6348413" cy="13208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60-е-80-е годы. НЕОБЫЧАЙНАЯ ПОПУЛЯРНОСТЬ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32772" name="Picture 4" descr="письмо любим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460499">
            <a:off x="323850" y="1628775"/>
            <a:ext cx="19050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5" descr="лири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4839">
            <a:off x="6659563" y="1844675"/>
            <a:ext cx="2144712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 descr="первое свида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3860800"/>
            <a:ext cx="19050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7" descr="книг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738" y="2133600"/>
            <a:ext cx="2316162" cy="374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3995738" y="6092825"/>
            <a:ext cx="4968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b="1" i="1">
                <a:solidFill>
                  <a:schemeClr val="tx1"/>
                </a:solidFill>
                <a:latin typeface="Tahoma" panose="020B0604030504040204" pitchFamily="34" charset="0"/>
              </a:rPr>
              <a:t>Сделаться поэтом нельзя. Поэтом нужно родиться.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229600" cy="935038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21 апреля 2004 года </a:t>
            </a:r>
            <a:br>
              <a:rPr lang="ru-RU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sz="40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427538" y="1905000"/>
            <a:ext cx="4259262" cy="4476750"/>
          </a:xfrm>
        </p:spPr>
        <p:txBody>
          <a:bodyPr/>
          <a:lstStyle/>
          <a:p>
            <a:pPr eaLnBrk="1" hangingPunct="1"/>
            <a:r>
              <a:rPr lang="ru-RU" sz="2800" smtClean="0"/>
              <a:t>Похоронен в Москве на Кунцевском кладбище.</a:t>
            </a:r>
          </a:p>
          <a:p>
            <a:pPr eaLnBrk="1" hangingPunct="1"/>
            <a:r>
              <a:rPr lang="ru-RU" sz="2800" smtClean="0"/>
              <a:t>Сердце завещал похоронить в Севастополе на Сапун-горе, где 4 мая 1944 года потерял зрение.</a:t>
            </a:r>
          </a:p>
        </p:txBody>
      </p:sp>
      <p:pic>
        <p:nvPicPr>
          <p:cNvPr id="33796" name="Picture 4" descr="могил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3876675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346950" cy="1320800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chemeClr val="tx1"/>
                </a:solidFill>
              </a:rPr>
              <a:t>7 сентября 1923года </a:t>
            </a:r>
            <a:br>
              <a:rPr lang="ru-RU" smtClean="0">
                <a:solidFill>
                  <a:schemeClr val="tx1"/>
                </a:solidFill>
              </a:rPr>
            </a:br>
            <a:r>
              <a:rPr lang="ru-RU" smtClean="0">
                <a:solidFill>
                  <a:schemeClr val="tx1"/>
                </a:solidFill>
              </a:rPr>
              <a:t>родился Эдуард Асадов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944208"/>
            <a:ext cx="6579591" cy="4386394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975"/>
            <a:ext cx="7772400" cy="15113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00000"/>
                </a:solidFill>
              </a:rPr>
              <a:t>ЭДУАРД АРКАДЬЕВИЧ АСАДОВ</a:t>
            </a:r>
            <a:br>
              <a:rPr lang="ru-RU" sz="4000" b="1" smtClean="0">
                <a:solidFill>
                  <a:srgbClr val="C00000"/>
                </a:solidFill>
              </a:rPr>
            </a:br>
            <a:r>
              <a:rPr lang="ru-RU" sz="4000" b="1" smtClean="0">
                <a:solidFill>
                  <a:srgbClr val="C00000"/>
                </a:solidFill>
              </a:rPr>
              <a:t>(1923-2004)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95738" y="3573463"/>
            <a:ext cx="4897437" cy="2735262"/>
          </a:xfrm>
        </p:spPr>
        <p:txBody>
          <a:bodyPr rtlCol="0">
            <a:normAutofit fontScale="92500" lnSpcReduction="20000"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Известно: книга – друг людей,</a:t>
            </a: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И это все понять не сложно.</a:t>
            </a: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Так обретайте же друзей</a:t>
            </a: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На протяженье жизни всей</a:t>
            </a: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Лишь самых верных и надежных! </a:t>
            </a: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                             Э.АСАДОВ</a:t>
            </a: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None/>
              <a:defRPr/>
            </a:pPr>
            <a:endParaRPr lang="ru-RU" sz="2400" i="1" dirty="0" smtClean="0"/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i="1" dirty="0" smtClean="0"/>
              <a:t>                                                                                 </a:t>
            </a:r>
          </a:p>
        </p:txBody>
      </p:sp>
      <p:pic>
        <p:nvPicPr>
          <p:cNvPr id="3076" name="Picture 4" descr="асад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708275"/>
            <a:ext cx="3099182" cy="34044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418388" cy="13208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«Слово может согреть»</a:t>
            </a:r>
            <a:br>
              <a:rPr lang="ru-RU" smtClean="0">
                <a:solidFill>
                  <a:srgbClr val="C00000"/>
                </a:solidFill>
              </a:rPr>
            </a:br>
            <a:r>
              <a:rPr lang="ru-RU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 Ряндин Илья   7А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438" y="2565400"/>
            <a:ext cx="7994650" cy="4060825"/>
          </a:xfrm>
        </p:spPr>
        <p:txBody>
          <a:bodyPr/>
          <a:lstStyle/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90C226"/>
              </a:buClr>
              <a:buFont typeface="Wingdings 3" panose="05040102010807070707" pitchFamily="18" charset="2"/>
              <a:buNone/>
              <a:defRPr/>
            </a:pPr>
            <a:r>
              <a:rPr lang="ru-RU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Известно: книга – друг людей,</a:t>
            </a:r>
          </a:p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90C226"/>
              </a:buClr>
              <a:buFont typeface="Wingdings 3" panose="05040102010807070707" pitchFamily="18" charset="2"/>
              <a:buNone/>
              <a:defRPr/>
            </a:pPr>
            <a:r>
              <a:rPr lang="ru-RU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это все понять не сложно.</a:t>
            </a:r>
          </a:p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90C226"/>
              </a:buClr>
              <a:buFont typeface="Wingdings 3" panose="05040102010807070707" pitchFamily="18" charset="2"/>
              <a:buNone/>
              <a:defRPr/>
            </a:pPr>
            <a:r>
              <a:rPr lang="ru-RU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 обретайте же друзей</a:t>
            </a:r>
          </a:p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90C226"/>
              </a:buClr>
              <a:buFont typeface="Wingdings 3" panose="05040102010807070707" pitchFamily="18" charset="2"/>
              <a:buNone/>
              <a:defRPr/>
            </a:pPr>
            <a:r>
              <a:rPr lang="ru-RU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протяженье жизни всей</a:t>
            </a:r>
          </a:p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90C226"/>
              </a:buClr>
              <a:buFont typeface="Wingdings 3" panose="05040102010807070707" pitchFamily="18" charset="2"/>
              <a:buNone/>
              <a:defRPr/>
            </a:pPr>
            <a:r>
              <a:rPr lang="ru-RU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Лишь самых верных и надежных! </a:t>
            </a:r>
          </a:p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90C226"/>
              </a:buClr>
              <a:buFont typeface="Wingdings 3" panose="05040102010807070707" pitchFamily="18" charset="2"/>
              <a:buNone/>
              <a:defRPr/>
            </a:pPr>
            <a:r>
              <a:rPr lang="ru-RU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Э.АСАДОВ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45300"/>
          </a:xfrm>
        </p:spPr>
      </p:pic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1258888" y="1052513"/>
            <a:ext cx="7131050" cy="1320800"/>
          </a:xfrm>
        </p:spPr>
        <p:txBody>
          <a:bodyPr/>
          <a:lstStyle/>
          <a:p>
            <a:pPr algn="r"/>
            <a:r>
              <a:rPr lang="ru-RU" smtClean="0">
                <a:solidFill>
                  <a:schemeClr val="bg1"/>
                </a:solidFill>
              </a:rPr>
              <a:t>«Нежные слова»</a:t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i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 Анагуричи Евгения  7В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8" y="33338"/>
            <a:ext cx="6348412" cy="13208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14 июня 1941 года</a:t>
            </a:r>
            <a:r>
              <a:rPr lang="ru-RU" sz="4000" dirty="0" smtClean="0"/>
              <a:t>. </a:t>
            </a:r>
            <a:r>
              <a:rPr lang="ru-RU" sz="4000" dirty="0" smtClean="0">
                <a:solidFill>
                  <a:schemeClr val="tx1"/>
                </a:solidFill>
              </a:rPr>
              <a:t>Выпускной  бал в школе №38 г. Москвы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87363" y="2722563"/>
            <a:ext cx="5400675" cy="41052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tx1"/>
                </a:solidFill>
              </a:rPr>
              <a:t>И чем бы в пути мне война ни грозила,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tx1"/>
                </a:solidFill>
              </a:rPr>
              <a:t>Ты знай, я не сдамся, покуда дышу!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tx1"/>
                </a:solidFill>
              </a:rPr>
              <a:t>Я знаю, что ты меня благословила,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tx1"/>
                </a:solidFill>
              </a:rPr>
              <a:t>И утром, не дрогнув, я в бой ухожу.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tx1"/>
                </a:solidFill>
              </a:rPr>
              <a:t>       «Письмо с фронта», 1943 год</a:t>
            </a:r>
          </a:p>
        </p:txBody>
      </p:sp>
      <p:pic>
        <p:nvPicPr>
          <p:cNvPr id="4100" name="Picture 5" descr="Imag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8362" y="1556792"/>
            <a:ext cx="3066249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1049338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C00000"/>
                </a:solidFill>
              </a:rPr>
              <a:t>1942-1943 годы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z="2400" smtClean="0"/>
              <a:t>Осень 1942 года.  2-е Омское гвардейское артминометное училище. (За 6 месяцев учебы пройден двухлетний курс обучения). </a:t>
            </a:r>
          </a:p>
          <a:p>
            <a:pPr eaLnBrk="1" hangingPunct="1"/>
            <a:r>
              <a:rPr lang="ru-RU" sz="2400" smtClean="0"/>
              <a:t>Май 1943 года. Звание лейтенанта, грамота за отличные успехи (государственные выпускные экзамены: 13 "отлично" и  2 "хорошо").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rgbClr val="FF0000"/>
                </a:solidFill>
              </a:rPr>
              <a:t>«Если грянет беда»</a:t>
            </a:r>
            <a:br>
              <a:rPr lang="ru-RU" smtClean="0">
                <a:solidFill>
                  <a:srgbClr val="FF0000"/>
                </a:solidFill>
              </a:rPr>
            </a:br>
            <a:r>
              <a:rPr lang="ru-RU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Обухова Ангелина 7А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930400"/>
            <a:ext cx="8208912" cy="463780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336032" y="955775"/>
            <a:ext cx="5681809" cy="6122640"/>
          </a:xfrm>
          <a:effectLst>
            <a:softEdge rad="112500"/>
          </a:effectLst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6986587" cy="116205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«Письмо любимой»</a:t>
            </a:r>
            <a:br>
              <a:rPr lang="ru-RU" smtClean="0">
                <a:solidFill>
                  <a:srgbClr val="C00000"/>
                </a:solidFill>
              </a:rPr>
            </a:br>
            <a:r>
              <a:rPr lang="ru-RU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  Гаськов Матвей 7А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553</Words>
  <Application>Microsoft Office PowerPoint</Application>
  <PresentationFormat>Экран (4:3)</PresentationFormat>
  <Paragraphs>76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Tahoma</vt:lpstr>
      <vt:lpstr>Times New Roman</vt:lpstr>
      <vt:lpstr>Trebuchet MS</vt:lpstr>
      <vt:lpstr>Wingdings 3</vt:lpstr>
      <vt:lpstr>Грань</vt:lpstr>
      <vt:lpstr>Видеть сердцем…</vt:lpstr>
      <vt:lpstr>«Я так хочу стихи  свои писать…» Читает Арапова Анна  7В</vt:lpstr>
      <vt:lpstr>7 сентября 1923года  родился Эдуард Асадов</vt:lpstr>
      <vt:lpstr>«Слово может согреть» Читает  Ряндин Илья   7А</vt:lpstr>
      <vt:lpstr>«Нежные слова» Читает  Анагуричи Евгения  7В</vt:lpstr>
      <vt:lpstr>14 июня 1941 года. Выпускной  бал в школе №38 г. Москвы</vt:lpstr>
      <vt:lpstr>1942-1943 годы</vt:lpstr>
      <vt:lpstr>«Если грянет беда» Читает Обухова Ангелина 7А</vt:lpstr>
      <vt:lpstr>«Письмо любимой» Читает   Гаськов Матвей 7А</vt:lpstr>
      <vt:lpstr>3-4 МАЯ 1944 года. Бой под Севастополем.</vt:lpstr>
      <vt:lpstr>«Помните!» Читают   Ильичева Кира  и  Давлетшина Виолетта 7Г</vt:lpstr>
      <vt:lpstr>«О покорности и любви» Читает  Псарюк Ксения  7В</vt:lpstr>
      <vt:lpstr>Презентация PowerPoint</vt:lpstr>
      <vt:lpstr>Падает снег Читает Свердлова Елизавета   7В</vt:lpstr>
      <vt:lpstr>«Что такое счастье» Читает   Пяк Анна  7В</vt:lpstr>
      <vt:lpstr>ОБРЕТЕНИЕ ВТОРОЙ ЖИЗНИ</vt:lpstr>
      <vt:lpstr>1 мая 1948 года. Журнал «ОГОНЕК»</vt:lpstr>
      <vt:lpstr>ПОЭТИЧЕСКИЕ ВЕЧЕРА</vt:lpstr>
      <vt:lpstr>«Чудачка» Читает  Фендрикова Оксана   7В</vt:lpstr>
      <vt:lpstr>Литературные встречи</vt:lpstr>
      <vt:lpstr>Галина Валентиновна  всюду сопровождала Эдуарда Асадова </vt:lpstr>
      <vt:lpstr>Презентация PowerPoint</vt:lpstr>
      <vt:lpstr>Презентация PowerPoint</vt:lpstr>
      <vt:lpstr>«Телефонный звонок» Читает   Рудакова Марина   7А</vt:lpstr>
      <vt:lpstr>«Девушка» Читает   Козловская Дарья   7А</vt:lpstr>
      <vt:lpstr>Презентация PowerPoint</vt:lpstr>
      <vt:lpstr>«Счастье вспыхивает неожиданно. За счастье надо бороться, к нему нужно идти, идти сквозь время, лишения и все морозы и ветры».</vt:lpstr>
      <vt:lpstr>60-е-80-е годы. НЕОБЫЧАЙНАЯ ПОПУЛЯРНОСТЬ</vt:lpstr>
      <vt:lpstr>21 апреля 2004 года  </vt:lpstr>
      <vt:lpstr>ЭДУАРД АРКАДЬЕВИЧ АСАДОВ (1923-2004)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2020-01-23T06:35:34Z</dcterms:created>
  <dcterms:modified xsi:type="dcterms:W3CDTF">2020-01-23T06:35:41Z</dcterms:modified>
</cp:coreProperties>
</file>