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7"/>
  </p:notesMasterIdLst>
  <p:sldIdLst>
    <p:sldId id="256" r:id="rId2"/>
    <p:sldId id="257" r:id="rId3"/>
    <p:sldId id="295" r:id="rId4"/>
    <p:sldId id="296" r:id="rId5"/>
    <p:sldId id="258" r:id="rId6"/>
    <p:sldId id="259" r:id="rId7"/>
    <p:sldId id="260" r:id="rId8"/>
    <p:sldId id="293" r:id="rId9"/>
    <p:sldId id="267" r:id="rId10"/>
    <p:sldId id="269" r:id="rId11"/>
    <p:sldId id="290" r:id="rId12"/>
    <p:sldId id="291" r:id="rId13"/>
    <p:sldId id="261" r:id="rId14"/>
    <p:sldId id="288" r:id="rId15"/>
    <p:sldId id="289" r:id="rId16"/>
    <p:sldId id="287" r:id="rId17"/>
    <p:sldId id="263" r:id="rId18"/>
    <p:sldId id="264" r:id="rId19"/>
    <p:sldId id="294" r:id="rId20"/>
    <p:sldId id="277" r:id="rId21"/>
    <p:sldId id="271" r:id="rId22"/>
    <p:sldId id="278" r:id="rId23"/>
    <p:sldId id="279" r:id="rId24"/>
    <p:sldId id="285" r:id="rId25"/>
    <p:sldId id="280" r:id="rId26"/>
    <p:sldId id="281" r:id="rId27"/>
    <p:sldId id="300" r:id="rId28"/>
    <p:sldId id="273" r:id="rId29"/>
    <p:sldId id="276" r:id="rId30"/>
    <p:sldId id="282" r:id="rId31"/>
    <p:sldId id="286" r:id="rId32"/>
    <p:sldId id="274" r:id="rId33"/>
    <p:sldId id="292" r:id="rId34"/>
    <p:sldId id="301" r:id="rId35"/>
    <p:sldId id="28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EF1"/>
    <a:srgbClr val="CEDCE1"/>
    <a:srgbClr val="EFF9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8068" autoAdjust="0"/>
  </p:normalViewPr>
  <p:slideViewPr>
    <p:cSldViewPr>
      <p:cViewPr varScale="1">
        <p:scale>
          <a:sx n="103" d="100"/>
          <a:sy n="103" d="100"/>
        </p:scale>
        <p:origin x="2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3AC0E-826E-4410-BCD0-A19243DE424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E15895-DD46-49AC-BB44-A41CF54F7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15895-DD46-49AC-BB44-A41CF54F7A1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15895-DD46-49AC-BB44-A41CF54F7A1F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88782"/>
          </a:xfrm>
        </p:spPr>
        <p:txBody>
          <a:bodyPr>
            <a:noAutofit/>
          </a:bodyPr>
          <a:lstStyle/>
          <a:p>
            <a:r>
              <a:rPr lang="ru-RU" sz="1200" dirty="0" smtClean="0"/>
              <a:t>Муниципальное  казённое образовательное учреждение города Новосибирска «Детский сад № 364 комбинированного вида</a:t>
            </a:r>
            <a:endParaRPr lang="ru-RU" sz="1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385392"/>
            <a:ext cx="7406640" cy="5472608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/>
              <a:t>                       Экологический проект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                     «По страницам Красной книги»</a:t>
            </a: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                                   Разработчик проекта: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   </a:t>
            </a:r>
            <a:r>
              <a:rPr lang="ru-RU" sz="2000" dirty="0" err="1" smtClean="0">
                <a:solidFill>
                  <a:schemeClr val="tx1"/>
                </a:solidFill>
              </a:rPr>
              <a:t>Зенкова</a:t>
            </a:r>
            <a:r>
              <a:rPr lang="ru-RU" sz="2000" dirty="0" smtClean="0">
                <a:solidFill>
                  <a:schemeClr val="tx1"/>
                </a:solidFill>
              </a:rPr>
              <a:t> И.П. – воспитатель 1 категории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Н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Новосибирск 2020 год</a:t>
            </a:r>
          </a:p>
          <a:p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DSC003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3717032"/>
            <a:ext cx="4680520" cy="2448272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03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484784"/>
            <a:ext cx="4032448" cy="2520280"/>
          </a:xfrm>
          <a:prstGeom prst="rect">
            <a:avLst/>
          </a:prstGeom>
        </p:spPr>
      </p:pic>
      <p:pic>
        <p:nvPicPr>
          <p:cNvPr id="6" name="Рисунок 5" descr="DSC004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145533" y="4135389"/>
            <a:ext cx="2924942" cy="252028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03648" y="188702"/>
            <a:ext cx="749808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Посадка семечка от яблока в стаканчик: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Цель: Развивать навыки исследовательской работы, воспитывать любознательность, бережное отношение к природе.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 flipV="1">
            <a:off x="1297067" y="726629"/>
            <a:ext cx="7524653" cy="1210146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9" name="Рисунок 8" descr="DSC003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1628800"/>
            <a:ext cx="3384376" cy="2376264"/>
          </a:xfrm>
          <a:prstGeom prst="rect">
            <a:avLst/>
          </a:prstGeom>
        </p:spPr>
      </p:pic>
    </p:spTree>
  </p:cSld>
  <p:clrMapOvr>
    <a:masterClrMapping/>
  </p:clrMapOvr>
  <p:transition spd="med" advClick="0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7"/>
            <a:ext cx="7498080" cy="20203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DSC004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88640"/>
            <a:ext cx="5616624" cy="3168352"/>
          </a:xfrm>
        </p:spPr>
      </p:pic>
      <p:pic>
        <p:nvPicPr>
          <p:cNvPr id="5" name="Рисунок 4" descr="DSC004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282" y="3458404"/>
            <a:ext cx="4713075" cy="339959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4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692696"/>
            <a:ext cx="7747000" cy="581025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u="sng" dirty="0" smtClean="0">
                <a:effectLst/>
              </a:rPr>
              <a:t>Художественно–эстетическое развитие</a:t>
            </a:r>
            <a:r>
              <a:rPr lang="ru-RU" sz="2000" u="sng" dirty="0" smtClean="0">
                <a:effectLst/>
              </a:rPr>
              <a:t>:</a:t>
            </a:r>
            <a:br>
              <a:rPr lang="ru-RU" sz="2000" u="sng" dirty="0" smtClean="0">
                <a:effectLst/>
              </a:rPr>
            </a:br>
            <a:r>
              <a:rPr lang="ru-RU" sz="2000" dirty="0" smtClean="0">
                <a:effectLst/>
              </a:rPr>
              <a:t>(рисование, аппликация, лепка, конструирование, ручной труд)</a:t>
            </a:r>
            <a:endParaRPr lang="ru-RU" sz="2000" dirty="0">
              <a:effectLst/>
            </a:endParaRPr>
          </a:p>
        </p:txBody>
      </p:sp>
      <p:pic>
        <p:nvPicPr>
          <p:cNvPr id="4" name="Содержимое 3" descr="DSC0036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75657" y="1484784"/>
            <a:ext cx="3312368" cy="2376264"/>
          </a:xfrm>
        </p:spPr>
      </p:pic>
      <p:pic>
        <p:nvPicPr>
          <p:cNvPr id="5" name="Рисунок 4" descr="DSC003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412776"/>
            <a:ext cx="3744416" cy="2592288"/>
          </a:xfrm>
          <a:prstGeom prst="rect">
            <a:avLst/>
          </a:prstGeom>
        </p:spPr>
      </p:pic>
      <p:pic>
        <p:nvPicPr>
          <p:cNvPr id="6" name="Рисунок 5" descr="DSC003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4005064"/>
            <a:ext cx="3384376" cy="2708920"/>
          </a:xfrm>
          <a:prstGeom prst="rect">
            <a:avLst/>
          </a:prstGeom>
        </p:spPr>
      </p:pic>
      <p:pic>
        <p:nvPicPr>
          <p:cNvPr id="7" name="Рисунок 6" descr="DSC0035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8064" y="4077072"/>
            <a:ext cx="3744416" cy="263691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DSC004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16632"/>
            <a:ext cx="4248472" cy="2880320"/>
          </a:xfrm>
        </p:spPr>
      </p:pic>
      <p:pic>
        <p:nvPicPr>
          <p:cNvPr id="5" name="Рисунок 4" descr="DSC004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3140968"/>
            <a:ext cx="4896544" cy="36004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DSC004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DSC004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764704"/>
            <a:ext cx="6400800" cy="48006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1"/>
                </a:solidFill>
                <a:effectLst/>
              </a:rPr>
              <a:t>Сюжетно – ролевая игра «ЗООПАРК»</a:t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</a:rPr>
              <a:t>Подвижная игра « Что я за зверь»</a:t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</a:rPr>
              <a:t>Дидактическая цель: расширять представления дошкольников о диких животных; познакомить с животными, занесёнными в Красную книгу.</a:t>
            </a:r>
            <a:endParaRPr lang="ru-RU" sz="20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000" b="1" dirty="0" smtClean="0"/>
              <a:t>Музыкальное развитие:</a:t>
            </a:r>
            <a:endParaRPr lang="ru-RU" sz="2000" b="1" dirty="0" smtClean="0"/>
          </a:p>
          <a:p>
            <a:pPr>
              <a:buNone/>
            </a:pPr>
            <a:r>
              <a:rPr lang="ru-RU" sz="2000" dirty="0" smtClean="0"/>
              <a:t>Прослушивание песни «Земля – наш общий дом» музыка Н.Б. Караваевой.</a:t>
            </a:r>
          </a:p>
          <a:p>
            <a:pPr>
              <a:buNone/>
            </a:pPr>
            <a:r>
              <a:rPr lang="ru-RU" sz="2000" dirty="0" smtClean="0"/>
              <a:t>Музыкальное развлечение «Чьи в лесу шишки»</a:t>
            </a:r>
          </a:p>
          <a:p>
            <a:pPr>
              <a:buNone/>
            </a:pPr>
            <a:r>
              <a:rPr lang="ru-RU" sz="2000" dirty="0" smtClean="0"/>
              <a:t>Музыкальная игра «Жуки и бабочки»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«Мы исследователи»</a:t>
            </a:r>
          </a:p>
          <a:p>
            <a:pPr>
              <a:buNone/>
            </a:pPr>
            <a:r>
              <a:rPr lang="ru-RU" sz="2000" dirty="0" smtClean="0"/>
              <a:t>Какие представители животного и растительного мира занесены в Красную книгу и почему?.</a:t>
            </a:r>
          </a:p>
          <a:p>
            <a:pPr>
              <a:buNone/>
            </a:pPr>
            <a:r>
              <a:rPr lang="ru-RU" sz="2000" dirty="0" smtClean="0"/>
              <a:t>Изучение  домашней природоведческой литературы с </a:t>
            </a:r>
            <a:r>
              <a:rPr lang="ru-RU" sz="2000" i="1" dirty="0" smtClean="0"/>
              <a:t>(</a:t>
            </a:r>
            <a:r>
              <a:rPr lang="ru-RU" sz="2000" dirty="0" smtClean="0"/>
              <a:t>родителями</a:t>
            </a:r>
            <a:r>
              <a:rPr lang="ru-RU" sz="2000" i="1" dirty="0" smtClean="0"/>
              <a:t>) </a:t>
            </a:r>
            <a:r>
              <a:rPr lang="ru-RU" sz="2000" dirty="0" smtClean="0"/>
              <a:t>и природоведческой литературы группы.</a:t>
            </a:r>
          </a:p>
          <a:p>
            <a:pPr>
              <a:buNone/>
            </a:pPr>
            <a:r>
              <a:rPr lang="ru-RU" sz="2000" dirty="0" smtClean="0"/>
              <a:t>Поиск информации в детских электронных книгах и энциклопедиях с</a:t>
            </a:r>
            <a:r>
              <a:rPr lang="ru-RU" sz="2000" i="1" dirty="0" smtClean="0"/>
              <a:t> (родителями)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Работа с родителями:</a:t>
            </a:r>
          </a:p>
          <a:p>
            <a:pPr>
              <a:buNone/>
            </a:pPr>
            <a:r>
              <a:rPr lang="ru-RU" sz="2000" b="1" dirty="0" smtClean="0"/>
              <a:t>«Принеси книгу о природе»</a:t>
            </a:r>
            <a:endParaRPr lang="ru-RU" sz="2000" b="1" dirty="0"/>
          </a:p>
        </p:txBody>
      </p:sp>
    </p:spTree>
  </p:cSld>
  <p:clrMapOvr>
    <a:masterClrMapping/>
  </p:clrMapOvr>
  <p:transition spd="med" advClick="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048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«Мы  инспекторы»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Какие правила поведения в природе необходимо соблюдать, чтобы сохранить природные богатства?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Разработка правил поведения в природе.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«Мы художники»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Создание экологических знаков в поддержку исчезающих животных и растений </a:t>
            </a:r>
            <a:r>
              <a:rPr lang="ru-RU" sz="2000" i="1" dirty="0" smtClean="0"/>
              <a:t>(выставка рисунков в группе)</a:t>
            </a:r>
          </a:p>
          <a:p>
            <a:pPr>
              <a:buNone/>
            </a:pPr>
            <a:r>
              <a:rPr lang="ru-RU" sz="2000" dirty="0" smtClean="0"/>
              <a:t>Дидактическая игра «Напоминающие знаки»</a:t>
            </a:r>
            <a:endParaRPr lang="ru-RU" sz="2000" dirty="0"/>
          </a:p>
        </p:txBody>
      </p:sp>
      <p:pic>
        <p:nvPicPr>
          <p:cNvPr id="4" name="Рисунок 3" descr="DSC003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2924944"/>
            <a:ext cx="4608512" cy="3672408"/>
          </a:xfrm>
          <a:prstGeom prst="rect">
            <a:avLst/>
          </a:prstGeom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56207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Дидактическая игра: «Что за знаки»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0013-013-Podumajte-chto-oboznachajut-eti-znak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-12171"/>
            <a:ext cx="7498080" cy="848883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                                          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548680"/>
            <a:ext cx="7530040" cy="5483696"/>
          </a:xfrm>
        </p:spPr>
        <p:txBody>
          <a:bodyPr>
            <a:noAutofit/>
          </a:bodyPr>
          <a:lstStyle/>
          <a:p>
            <a:r>
              <a:rPr lang="ru-RU" sz="1200" dirty="0"/>
              <a:t>Природа –удивительный феномен, воспитательное воздействие которого на духовный мир ребенка-дошкольника трудно переоценить. Природа является источником первых конкретных знаний и радостных переживаний, часто запоминающихся на всю жизнь. </a:t>
            </a:r>
          </a:p>
          <a:p>
            <a:r>
              <a:rPr lang="ru-RU" sz="1200" dirty="0"/>
              <a:t>Важнейший аспект в решении вопроса сохранения природных ресурсов Земли – образование, экологическое воспитание всего населения. Экологическое образование официально признано сегодня как одно из приоритетных направлений совершенствования деятельности образовательных систем. Экология в настоящее время является основой формирования нового образа жизни.  Психологи говорят, что первые семь лет в жизни ребенка - это период его бурного роста и интенсивного развития, около 70 % отношения ко всему окружающему на психологическом уровне формируется в дошкольном детстве, а в течении жизни оставшееся только 30 %. На этапе дошкольного детства ребенок получает эмоциональные впечатления о природе, накапливает представления о разных формах жизни, т.е. у него формируются первоосновы экологического мышления, сознания, закладываются начальные элементы экологической культуры. Но происходит это только при одном условии: если взрослые, воспитывающие ребенка, сами обладают экологической культурой: понимают общие для всех людей проблемы и беспокоятся по их поводу, показывают маленькому человеку прекрасный мир природы, помогают наладить взаимоотношения с ним.</a:t>
            </a:r>
          </a:p>
          <a:p>
            <a:r>
              <a:rPr lang="ru-RU" sz="1200" i="1" dirty="0"/>
              <a:t>Как же приучить детей беречь и охранять природу, все живое, окружающее нас?</a:t>
            </a:r>
            <a:endParaRPr lang="ru-RU" sz="1200" dirty="0"/>
          </a:p>
          <a:p>
            <a:r>
              <a:rPr lang="ru-RU" sz="1200" dirty="0"/>
              <a:t> Неутолимая жажда новых впечатлений, любознательность, постоянное стремление экспериментировать, самостоятельно искать новые сведения о мире традиционно рассматриваются как важнейшие черты детского поведения. Исследовательская, поисковая активность –естественное состояние ребенка, он настроен на познание мира, он хочет его познать. Исследовать, открыть, изучить –значит сделать шаг в неизведанное и непознанное. Именно исследовательское поведение и создает условия для того, чтобы психическое развитие ребенка изначально разворачивалось как процесс саморазвития. Особое значение для развития личности дошкольника имеет усвоение им представлений о взаимосвязи природы и человека. Овладение способами практического взаимодействия с окружающей средой обеспечивает становление мировидения ребенка, его личностный рост. Существенную роль в этом направлении играет поисково-познавательная деятельность дошкольников, протекающая в форме </a:t>
            </a:r>
            <a:br>
              <a:rPr lang="ru-RU" sz="1200" dirty="0"/>
            </a:br>
            <a:r>
              <a:rPr lang="ru-RU" sz="1200" dirty="0"/>
              <a:t>экспериментальных действий. В их процессе дети преобразуют объекты с целью выявить их скрытые существенные связи с явлениями природы.</a:t>
            </a:r>
          </a:p>
          <a:p>
            <a:r>
              <a:rPr lang="ru-RU" sz="1200" dirty="0"/>
              <a:t> Идея возникновения данного проекта появилась в связи с появлением в группе Красной книги. У детей возникло желание всё разузнать, изучить.</a:t>
            </a:r>
          </a:p>
          <a:p>
            <a:pPr marL="82296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 Игра –задание «подбери клюв»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Цель: Ощущение единства с миром природы и психологической  включённости в этот мир.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DSC003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7498080" cy="5319464"/>
          </a:xfrm>
        </p:spPr>
        <p:txBody>
          <a:bodyPr>
            <a:normAutofit/>
          </a:bodyPr>
          <a:lstStyle/>
          <a:p>
            <a:r>
              <a:rPr lang="ru-RU" sz="2200" dirty="0" smtClean="0">
                <a:effectLst/>
              </a:rPr>
              <a:t/>
            </a:r>
            <a:br>
              <a:rPr lang="ru-RU" sz="2200" dirty="0" smtClean="0">
                <a:effectLst/>
              </a:rPr>
            </a:br>
            <a:r>
              <a:rPr lang="ru-RU" sz="2200" dirty="0" smtClean="0">
                <a:effectLst/>
              </a:rPr>
              <a:t/>
            </a:r>
            <a:br>
              <a:rPr lang="ru-RU" sz="2200" dirty="0" smtClean="0">
                <a:effectLst/>
              </a:rPr>
            </a:b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04664"/>
            <a:ext cx="7498080" cy="446449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</p:txBody>
      </p:sp>
      <p:pic>
        <p:nvPicPr>
          <p:cNvPr id="4" name="Рисунок 3" descr="DSC003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60648"/>
            <a:ext cx="4368995" cy="3312368"/>
          </a:xfrm>
          <a:prstGeom prst="rect">
            <a:avLst/>
          </a:prstGeom>
        </p:spPr>
      </p:pic>
      <p:pic>
        <p:nvPicPr>
          <p:cNvPr id="5" name="Рисунок 4" descr="DSC003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3573016"/>
            <a:ext cx="4824536" cy="3168352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110992" y="1988840"/>
            <a:ext cx="7498080" cy="468052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«</a:t>
            </a:r>
            <a:r>
              <a:rPr lang="ru-RU" sz="2000" b="1" dirty="0">
                <a:solidFill>
                  <a:schemeClr val="tx1"/>
                </a:solidFill>
              </a:rPr>
              <a:t>Т</a:t>
            </a:r>
            <a:r>
              <a:rPr lang="ru-RU" sz="2000" b="1" dirty="0" smtClean="0">
                <a:solidFill>
                  <a:schemeClr val="tx1"/>
                </a:solidFill>
              </a:rPr>
              <a:t>еатрализованные игры»: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- </a:t>
            </a:r>
            <a:r>
              <a:rPr lang="ru-RU" sz="2000" dirty="0" smtClean="0">
                <a:solidFill>
                  <a:schemeClr val="tx1"/>
                </a:solidFill>
              </a:rPr>
              <a:t>«Изобрази животное»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-Хлопни в ладоши, если услышишь название цветка или животного из Красной книги.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«Учимся рисовать линии» Нарисуй прямую линию, соединив пищевую цепочку.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«Кто нарисован». Скажи, кто нарисован в правом, левом верхнем углу, в правом нижнем углу? Кто в середине листа?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Сравни картинки  и найди между ними семь </a:t>
            </a:r>
            <a:r>
              <a:rPr lang="ru-RU" sz="2000" i="1" dirty="0" smtClean="0">
                <a:solidFill>
                  <a:schemeClr val="tx1"/>
                </a:solidFill>
              </a:rPr>
              <a:t>(пять) </a:t>
            </a:r>
            <a:r>
              <a:rPr lang="ru-RU" sz="2000" dirty="0" smtClean="0">
                <a:solidFill>
                  <a:schemeClr val="tx1"/>
                </a:solidFill>
              </a:rPr>
              <a:t>отличий.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/>
          </a:p>
        </p:txBody>
      </p:sp>
      <p:pic>
        <p:nvPicPr>
          <p:cNvPr id="4" name="Рисунок 3" descr="DSC003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751259"/>
            <a:ext cx="4016083" cy="3398224"/>
          </a:xfrm>
          <a:prstGeom prst="rect">
            <a:avLst/>
          </a:prstGeom>
        </p:spPr>
      </p:pic>
      <p:pic>
        <p:nvPicPr>
          <p:cNvPr id="5" name="Рисунок 4" descr="DSC003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5000" y="2782551"/>
            <a:ext cx="3816424" cy="3384376"/>
          </a:xfrm>
          <a:prstGeom prst="rect">
            <a:avLst/>
          </a:prstGeom>
        </p:spPr>
      </p:pic>
    </p:spTree>
  </p:cSld>
  <p:clrMapOvr>
    <a:masterClrMapping/>
  </p:clrMapOvr>
  <p:transition spd="med" advClick="0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                    </a:t>
            </a:r>
            <a:r>
              <a:rPr lang="ru-RU" sz="2000" b="1" dirty="0" smtClean="0"/>
              <a:t>                </a:t>
            </a:r>
            <a:r>
              <a:rPr lang="ru-RU" sz="2000" b="1" dirty="0" smtClean="0">
                <a:solidFill>
                  <a:srgbClr val="FF0000"/>
                </a:solidFill>
              </a:rPr>
              <a:t>Заключительный </a:t>
            </a:r>
            <a:r>
              <a:rPr lang="ru-RU" sz="2000" b="1" dirty="0" smtClean="0">
                <a:solidFill>
                  <a:srgbClr val="FF0000"/>
                </a:solidFill>
              </a:rPr>
              <a:t>этап: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Презентация проекта «По страницам красной книги»</a:t>
            </a:r>
          </a:p>
          <a:p>
            <a:pPr>
              <a:buNone/>
            </a:pPr>
            <a:r>
              <a:rPr lang="ru-RU" sz="2000" dirty="0" smtClean="0"/>
              <a:t>Просматривание презентации «Наша Красная книга» создана в совместной деятельности  взрослыми и детьми.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Чтение художественной литературы:</a:t>
            </a:r>
          </a:p>
          <a:p>
            <a:pPr>
              <a:buNone/>
            </a:pPr>
            <a:r>
              <a:rPr lang="ru-RU" sz="2000" b="1" dirty="0" smtClean="0"/>
              <a:t>Красная книга России:</a:t>
            </a:r>
          </a:p>
          <a:p>
            <a:pPr>
              <a:buNone/>
            </a:pPr>
            <a:r>
              <a:rPr lang="ru-RU" sz="2000" dirty="0" smtClean="0"/>
              <a:t>Цель: Прививать любовь и бережное отношение к растениям, насекомым, животным, любить свой край, любить природу.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1032" y="260648"/>
            <a:ext cx="7498080" cy="64807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Создание Красной книги для группы</a:t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dirty="0"/>
          </a:p>
        </p:txBody>
      </p:sp>
      <p:pic>
        <p:nvPicPr>
          <p:cNvPr id="4" name="Содержимое 3" descr="DSC004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7096" y="802229"/>
            <a:ext cx="4320480" cy="4032448"/>
          </a:xfrm>
        </p:spPr>
      </p:pic>
      <p:pic>
        <p:nvPicPr>
          <p:cNvPr id="5" name="Рисунок 4" descr="DSC004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7576" y="3068960"/>
            <a:ext cx="3816424" cy="36004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602048" cy="49006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Энциклопедия: « Животные» </a:t>
            </a:r>
            <a:r>
              <a:rPr lang="ru-RU" sz="2000" dirty="0" smtClean="0">
                <a:solidFill>
                  <a:schemeClr val="tx1"/>
                </a:solidFill>
              </a:rPr>
              <a:t> Москва  «Махаон» 2012 год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764704"/>
            <a:ext cx="7498080" cy="48356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sz="2000" dirty="0" smtClean="0"/>
              <a:t>Рассказы о животных» Пришвин М.М.</a:t>
            </a:r>
          </a:p>
          <a:p>
            <a:pPr>
              <a:buNone/>
            </a:pPr>
            <a:r>
              <a:rPr lang="ru-RU" sz="2000" dirty="0" smtClean="0"/>
              <a:t>«Первое солнышко» </a:t>
            </a:r>
            <a:r>
              <a:rPr lang="ru-RU" sz="2000" dirty="0" smtClean="0"/>
              <a:t>Снегирёв </a:t>
            </a:r>
            <a:r>
              <a:rPr lang="ru-RU" sz="2000" dirty="0" smtClean="0"/>
              <a:t>Г. 1987год</a:t>
            </a:r>
          </a:p>
          <a:p>
            <a:pPr>
              <a:buNone/>
            </a:pPr>
            <a:r>
              <a:rPr lang="ru-RU" sz="2000" dirty="0" smtClean="0"/>
              <a:t>Цель: Прививать любовь к зелёным братьям и сёстрам.</a:t>
            </a:r>
          </a:p>
          <a:p>
            <a:pPr>
              <a:buNone/>
            </a:pPr>
            <a:r>
              <a:rPr lang="ru-RU" sz="2000" dirty="0" smtClean="0"/>
              <a:t>«Сказки матушки Земли» А. Лопатин, М. </a:t>
            </a:r>
            <a:r>
              <a:rPr lang="ru-RU" sz="2000" dirty="0" err="1" smtClean="0"/>
              <a:t>Скребцов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Цель: Воспитывать бережное отношение к растениям и животным.</a:t>
            </a:r>
          </a:p>
          <a:p>
            <a:pPr>
              <a:buNone/>
            </a:pPr>
            <a:r>
              <a:rPr lang="ru-RU" sz="2000" dirty="0" smtClean="0"/>
              <a:t>« 1000 ЗАГАДОК» 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Цель: Закрепить представления о названии и об основных частях растений, развивать слуховое и зрительное внимание, мышление.</a:t>
            </a:r>
          </a:p>
          <a:p>
            <a:pPr>
              <a:buNone/>
            </a:pPr>
            <a:r>
              <a:rPr lang="ru-RU" sz="2000" dirty="0" smtClean="0"/>
              <a:t>«Самая красивая энциклопедия животных» Издательство: </a:t>
            </a:r>
            <a:r>
              <a:rPr lang="ru-RU" sz="2000" dirty="0" err="1" smtClean="0"/>
              <a:t>Аванта</a:t>
            </a:r>
            <a:r>
              <a:rPr lang="ru-RU" sz="2000" dirty="0" smtClean="0"/>
              <a:t> +, 2008 год.</a:t>
            </a:r>
          </a:p>
          <a:p>
            <a:pPr>
              <a:buNone/>
            </a:pPr>
            <a:r>
              <a:rPr lang="ru-RU" sz="2000" dirty="0" smtClean="0"/>
              <a:t>Цель: дать детям энциклопедические знания. </a:t>
            </a:r>
            <a:endParaRPr lang="ru-RU" sz="2000" dirty="0"/>
          </a:p>
        </p:txBody>
      </p:sp>
    </p:spTree>
  </p:cSld>
  <p:clrMapOvr>
    <a:masterClrMapping/>
  </p:clrMapOvr>
  <p:transition spd="med" advClick="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Литература о природе: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DSC003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9591" y="836712"/>
            <a:ext cx="7215584" cy="5411688"/>
          </a:xfrm>
        </p:spPr>
      </p:pic>
    </p:spTree>
  </p:cSld>
  <p:clrMapOvr>
    <a:masterClrMapping/>
  </p:clrMapOvr>
  <p:transition spd="med" advClick="0">
    <p:wipe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764704"/>
            <a:ext cx="7498080" cy="4800600"/>
          </a:xfrm>
        </p:spPr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ru-RU" b="1" dirty="0"/>
              <a:t>Результат проектной деятельности</a:t>
            </a:r>
            <a:r>
              <a:rPr lang="ru-RU" b="1" dirty="0" smtClean="0"/>
              <a:t>.</a:t>
            </a:r>
          </a:p>
          <a:p>
            <a:pPr marL="82296" indent="0">
              <a:buNone/>
            </a:pPr>
            <a:endParaRPr lang="ru-RU" dirty="0"/>
          </a:p>
          <a:p>
            <a:pPr marL="82296" indent="0">
              <a:buNone/>
            </a:pPr>
            <a:r>
              <a:rPr lang="ru-RU" dirty="0"/>
              <a:t>       Благодаря данному проекту, была реализована цель по формированию экологической культуры дошкольников, а именно: повысился уровень экологической культуры родителей и сотрудников детского сада.  Родители осознали необходимость экологического воспитания детей. У дошкольников появился интерес к явлениям природы и окружающим их объектам живой и неживой природы, дети осознали взаимосвязь в природе, стали более  бережно относятся к ней (животным, растениям, птицам, насекомым).  Научились проводить несложные опыты, экспериментировать, анализировать и делать простые выводы, обогатился словарный запас детей, сформировался устойчивый интерес к познавательной деятельности.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39854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01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                           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64704"/>
            <a:ext cx="7498080" cy="5483696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             Ты, дружок, смотри не подкачай</a:t>
            </a:r>
            <a:r>
              <a:rPr lang="ru-RU" dirty="0" smtClean="0"/>
              <a:t>!</a:t>
            </a:r>
          </a:p>
          <a:p>
            <a:pPr>
              <a:buNone/>
            </a:pPr>
            <a:r>
              <a:rPr lang="ru-RU" sz="2000" dirty="0" smtClean="0"/>
              <a:t>                   </a:t>
            </a:r>
            <a:r>
              <a:rPr lang="ru-RU" sz="2400" dirty="0" smtClean="0"/>
              <a:t>Правдивым быть и добрым обещай.</a:t>
            </a:r>
          </a:p>
          <a:p>
            <a:pPr>
              <a:buNone/>
            </a:pPr>
            <a:r>
              <a:rPr lang="ru-RU" sz="2400" dirty="0" smtClean="0"/>
              <a:t>                 Не обижай ни пташку, ни сверчка,</a:t>
            </a:r>
          </a:p>
          <a:p>
            <a:pPr>
              <a:buNone/>
            </a:pPr>
            <a:r>
              <a:rPr lang="ru-RU" sz="2400" dirty="0" smtClean="0"/>
              <a:t>                  Не покупай для бабочки сачка.</a:t>
            </a:r>
          </a:p>
          <a:p>
            <a:pPr>
              <a:buNone/>
            </a:pPr>
            <a:r>
              <a:rPr lang="ru-RU" sz="2400" dirty="0" smtClean="0"/>
              <a:t>                  Люби цветы, леса, простор полей –</a:t>
            </a:r>
          </a:p>
          <a:p>
            <a:pPr>
              <a:buNone/>
            </a:pPr>
            <a:r>
              <a:rPr lang="ru-RU" sz="2400" dirty="0" smtClean="0"/>
              <a:t>                  Всё, что зовётся Родиной твоей!</a:t>
            </a:r>
          </a:p>
          <a:p>
            <a:pPr>
              <a:buNone/>
            </a:pPr>
            <a:r>
              <a:rPr lang="ru-RU" sz="2400" dirty="0" smtClean="0"/>
              <a:t>                   Прекрасной быть должна – Земля</a:t>
            </a:r>
          </a:p>
          <a:p>
            <a:pPr algn="just">
              <a:buNone/>
            </a:pPr>
            <a:r>
              <a:rPr lang="ru-RU" sz="2400" dirty="0" smtClean="0"/>
              <a:t>                   Она у всех  у нас одна.</a:t>
            </a:r>
          </a:p>
          <a:p>
            <a:pPr algn="just">
              <a:buNone/>
            </a:pPr>
            <a:r>
              <a:rPr lang="ru-RU" sz="2400" dirty="0" smtClean="0"/>
              <a:t>                    А мы хозяева Земли.</a:t>
            </a:r>
          </a:p>
          <a:p>
            <a:pPr algn="just">
              <a:buNone/>
            </a:pPr>
            <a:r>
              <a:rPr lang="ru-RU" sz="2400" dirty="0" smtClean="0"/>
              <a:t>                     Мы охранять её должны.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r>
              <a:rPr lang="ru-RU" sz="2400" b="1" dirty="0" smtClean="0"/>
              <a:t>                               Спасибо за внимание.</a:t>
            </a:r>
          </a:p>
          <a:p>
            <a:pPr>
              <a:buNone/>
            </a:pPr>
            <a:r>
              <a:rPr lang="ru-RU" sz="2400" b="1" dirty="0" smtClean="0"/>
              <a:t> 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Приложение: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Игра- задание «ПОДБЕРИ КЛЮВ»</a:t>
            </a:r>
          </a:p>
          <a:p>
            <a:pPr>
              <a:buNone/>
            </a:pPr>
            <a:r>
              <a:rPr lang="ru-RU" sz="2000" dirty="0" smtClean="0"/>
              <a:t>Для игры приготовить «птичью еду» разного вида ягоды -облепиха, калина, рябина и т.д. Объяснить детям, что их задача заключается в том, чтобы подобрать для каждого вида пищи соответствующий клюв. В качестве «клювов» предложить им самые разные предметы: острые палочки, щипцы, лопатки, шумовки и т. д. Каждый ребёнок, выбрав себе любую пищу превращается в птицу и ищет себе такой клюв, которым можно ухватить еду. Вопросы к детям: «Может ли птица питаться пищей разного вида? Что произошло бы, если бы все птицы начали питаться одной и той же пищей?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ransition spd="med" advClick="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620688"/>
            <a:ext cx="7056784" cy="592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/>
              <a:t>Цель:</a:t>
            </a:r>
            <a:endParaRPr lang="ru-RU" dirty="0"/>
          </a:p>
          <a:p>
            <a:r>
              <a:rPr lang="ru-RU" dirty="0"/>
              <a:t> Формирование экологической культуры и потребности к познавательной и природоохранной деятельности через знакомство с миром природы.   </a:t>
            </a:r>
          </a:p>
          <a:p>
            <a:r>
              <a:rPr lang="ru-RU" dirty="0"/>
              <a:t> </a:t>
            </a:r>
          </a:p>
          <a:p>
            <a:r>
              <a:rPr lang="ru-RU" b="1" dirty="0"/>
              <a:t>Задачи проекта:</a:t>
            </a:r>
            <a:endParaRPr lang="ru-RU" dirty="0"/>
          </a:p>
          <a:p>
            <a:pPr lvl="0"/>
            <a:r>
              <a:rPr lang="ru-RU" dirty="0"/>
              <a:t>Формирование у детей:</a:t>
            </a:r>
          </a:p>
          <a:p>
            <a:r>
              <a:rPr lang="ru-RU" dirty="0"/>
              <a:t> -  навыков наблюдения и экспериментирования в процессе  поисково-познавательной деятельности, принимать участие в озеленении территории детского сада;</a:t>
            </a:r>
            <a:br>
              <a:rPr lang="ru-RU" dirty="0"/>
            </a:br>
            <a:r>
              <a:rPr lang="ru-RU" dirty="0"/>
              <a:t>- представление о Красной книге как об основном документе о сохранении и восстановлении флоры и фауны Земли;</a:t>
            </a:r>
          </a:p>
          <a:p>
            <a:r>
              <a:rPr lang="ru-RU" dirty="0"/>
              <a:t>2.  Развитие у детей воображение, речь, фантазию, мышление, умение анализировать, сравнивать и обобщать;</a:t>
            </a:r>
          </a:p>
          <a:p>
            <a:r>
              <a:rPr lang="ru-RU" dirty="0"/>
              <a:t>3. Воспитание бережного, ответственного, эмоционально-доброжелательного отношения к миру природы, к живым существам, в процессе общения с ними;</a:t>
            </a:r>
            <a:br>
              <a:rPr lang="ru-RU" dirty="0"/>
            </a:br>
            <a:r>
              <a:rPr lang="ru-RU" dirty="0"/>
              <a:t>     4. Укрепление здоровья дошкольников в процессе общения детей с миром природы.</a:t>
            </a:r>
          </a:p>
          <a:p>
            <a:r>
              <a:rPr lang="ru-RU" dirty="0"/>
              <a:t> </a:t>
            </a:r>
          </a:p>
          <a:p>
            <a:pPr marL="82296" lvl="0">
              <a:spcBef>
                <a:spcPts val="600"/>
              </a:spcBef>
              <a:buClr>
                <a:srgbClr val="3891A7"/>
              </a:buClr>
              <a:buSzPct val="80000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627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Подвижная игра «Что я за зверь»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В игре участвует группа ребят, количество игроков не ограничено. Выбирается ведущий. Один из игроков удаляется на небольшое расстояние, отворачивается и ждёт, пока его не пригласят. Группа детей совещается между собой насчёт зверя, т. е. какого зверя они будут изображать или 2-й вариант: отвечать на вопросы ведущего. Итак, зверь загадан. Участник приглашается, игра начинается. Участник задаёт вопросы игрокам например: зверь маленький? Может ползать? Прыгать? У него есть пушистый мех? И т. д.</a:t>
            </a:r>
          </a:p>
          <a:p>
            <a:pPr>
              <a:buNone/>
            </a:pPr>
            <a:r>
              <a:rPr lang="ru-RU" sz="2000" dirty="0" smtClean="0"/>
              <a:t>Ребята в свою очередь отвечают ведущему «да» или «нет». Так продолжается до тех пор, пока игрок не отгадает зверя.</a:t>
            </a:r>
          </a:p>
          <a:p>
            <a:pPr>
              <a:buNone/>
            </a:pPr>
            <a:r>
              <a:rPr lang="ru-RU" sz="2000" dirty="0" smtClean="0"/>
              <a:t>2 вариант</a:t>
            </a:r>
          </a:p>
          <a:p>
            <a:pPr>
              <a:buNone/>
            </a:pPr>
            <a:r>
              <a:rPr lang="ru-RU" sz="2000" dirty="0" smtClean="0"/>
              <a:t>Группа детей изображает зверя, а игрок должен определить зверя по мимике.     </a:t>
            </a:r>
            <a:endParaRPr lang="ru-RU" sz="2000" dirty="0"/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49808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DSC004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814464"/>
            <a:ext cx="3744415" cy="3854896"/>
          </a:xfrm>
        </p:spPr>
      </p:pic>
      <p:pic>
        <p:nvPicPr>
          <p:cNvPr id="5" name="Рисунок 4" descr="DSC004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9544" y="404664"/>
            <a:ext cx="3996952" cy="338437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4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98526" y="116632"/>
            <a:ext cx="4554189" cy="3456384"/>
          </a:xfrm>
        </p:spPr>
      </p:pic>
      <p:pic>
        <p:nvPicPr>
          <p:cNvPr id="5" name="Рисунок 4" descr="DSC004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717032"/>
            <a:ext cx="4896544" cy="302433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044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6200000">
            <a:off x="952651" y="711647"/>
            <a:ext cx="3600400" cy="2842421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3928" y="3212976"/>
            <a:ext cx="4858933" cy="312142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980728"/>
            <a:ext cx="7498080" cy="4800600"/>
          </a:xfrm>
        </p:spPr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2296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marL="82296" indent="0">
              <a:buNone/>
            </a:pPr>
            <a:r>
              <a:rPr lang="ru-RU" dirty="0"/>
              <a:t>1. Ф. Аксёнова. «Войди в природу другом»- Творческий центр, Москва,2008 г. </a:t>
            </a:r>
          </a:p>
          <a:p>
            <a:pPr marL="82296" indent="0">
              <a:buNone/>
            </a:pPr>
            <a:r>
              <a:rPr lang="ru-RU" dirty="0"/>
              <a:t>2. С. И. Николаева. «Методика экологического воспитания». – Москва, Просвещение, 2004г. </a:t>
            </a:r>
          </a:p>
          <a:p>
            <a:pPr marL="82296" indent="0">
              <a:buNone/>
            </a:pPr>
            <a:r>
              <a:rPr lang="ru-RU" dirty="0"/>
              <a:t>3. О. А. </a:t>
            </a:r>
            <a:r>
              <a:rPr lang="ru-RU" dirty="0" err="1"/>
              <a:t>Воронкевич</a:t>
            </a:r>
            <a:r>
              <a:rPr lang="ru-RU" dirty="0"/>
              <a:t>. «Добро пожаловать в экологию». Санкт- Петербург, «Детство- пресс», 2006г.</a:t>
            </a:r>
          </a:p>
          <a:p>
            <a:pPr marL="82296" indent="0">
              <a:buNone/>
            </a:pPr>
            <a:r>
              <a:rPr lang="ru-RU" dirty="0"/>
              <a:t>4. Т. И. </a:t>
            </a:r>
            <a:r>
              <a:rPr lang="ru-RU" dirty="0" err="1"/>
              <a:t>Доронова</a:t>
            </a:r>
            <a:r>
              <a:rPr lang="ru-RU" dirty="0"/>
              <a:t>. «Играем в театр». – Москва, Просвещение,2004г.</a:t>
            </a:r>
          </a:p>
          <a:p>
            <a:pPr marL="82296" indent="0">
              <a:buNone/>
            </a:pPr>
            <a:r>
              <a:rPr lang="ru-RU" dirty="0"/>
              <a:t>5. Ю. А. Дунаева. «Животные из Красной книги России» - СПб: «БКК»,2012г.</a:t>
            </a:r>
          </a:p>
          <a:p>
            <a:pPr marL="82296" indent="0">
              <a:buNone/>
            </a:pPr>
            <a:r>
              <a:rPr lang="ru-RU" dirty="0"/>
              <a:t>6. Интернет сайты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82667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4605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                                          Бюджет проекта</a:t>
            </a:r>
            <a:endParaRPr lang="ru-RU" sz="2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1031264"/>
              </p:ext>
            </p:extLst>
          </p:nvPr>
        </p:nvGraphicFramePr>
        <p:xfrm>
          <a:off x="1342900" y="22711"/>
          <a:ext cx="7434953" cy="60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1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3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08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материал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стоимость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Распечатка проекта на принтере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25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Фотографии для проекта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4866452"/>
                  </a:ext>
                </a:extLst>
              </a:tr>
              <a:tr h="499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Овощи для опыта (свекла, морковь). Ягоды: облепиха, рябина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469001"/>
                  </a:ext>
                </a:extLst>
              </a:tr>
              <a:tr h="499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Цветная бумага. Цветные мелки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535184"/>
                  </a:ext>
                </a:extLst>
              </a:tr>
              <a:tr h="499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Цветной картон. Клей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037574"/>
                  </a:ext>
                </a:extLst>
              </a:tr>
              <a:tr h="499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Листы – А3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8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Гуашь для рисования ( 1 шт)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180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Пластилин ( 2 уп)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Одноразовая посуда 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9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Лопатки, шумовки, китайские палочки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280 руб.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1 095 руб.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96752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 </a:t>
            </a:r>
            <a:r>
              <a:rPr lang="ru-RU" dirty="0"/>
              <a:t>У детей сформированы элементарные экологические знания и культура поведения в природе;</a:t>
            </a:r>
            <a:br>
              <a:rPr lang="ru-RU" dirty="0"/>
            </a:br>
            <a:r>
              <a:rPr lang="ru-RU" dirty="0"/>
              <a:t>- Понимают взаимосвязь в природе, бережно относятся к ней (животным, растениям, птицам, насекомым);</a:t>
            </a:r>
            <a:br>
              <a:rPr lang="ru-RU" dirty="0"/>
            </a:br>
            <a:r>
              <a:rPr lang="ru-RU" dirty="0"/>
              <a:t>- Развит интерес к явлениям и объектам природы (наблюдают за объектами живой и неживой природы умеют делать выводы , устанавливать причинно-следственные связи между объектами природы);</a:t>
            </a:r>
            <a:br>
              <a:rPr lang="ru-RU" dirty="0"/>
            </a:br>
            <a:r>
              <a:rPr lang="ru-RU" dirty="0"/>
              <a:t>- Умеют проводить несложные опыты, экспериментировать, анализировать и делать выводы, обогатился словарный запас детей, интерес к познавательной и исследовательской деятельности;</a:t>
            </a:r>
            <a:br>
              <a:rPr lang="ru-RU" dirty="0"/>
            </a:br>
            <a:r>
              <a:rPr lang="ru-RU" dirty="0"/>
              <a:t>- обогащение знаний и информированности  родителей </a:t>
            </a:r>
          </a:p>
          <a:p>
            <a:r>
              <a:rPr lang="ru-RU" dirty="0"/>
              <a:t> 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1840" y="404664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Ожидаемый результат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97494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530040" cy="114300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effectLst/>
              </a:rPr>
              <a:t> </a:t>
            </a:r>
            <a:br>
              <a:rPr lang="ru-RU" sz="2000" dirty="0" smtClean="0">
                <a:effectLst/>
              </a:rPr>
            </a:br>
            <a:r>
              <a:rPr lang="ru-RU" sz="2200" b="1" dirty="0" smtClean="0">
                <a:effectLst/>
              </a:rPr>
              <a:t>Продолжительность проекта:  </a:t>
            </a:r>
            <a:r>
              <a:rPr lang="ru-RU" sz="2200" dirty="0" smtClean="0">
                <a:effectLst/>
              </a:rPr>
              <a:t>4 месяца</a:t>
            </a:r>
            <a:br>
              <a:rPr lang="ru-RU" sz="2200" dirty="0" smtClean="0">
                <a:effectLst/>
              </a:rPr>
            </a:br>
            <a:r>
              <a:rPr lang="ru-RU" sz="2200" dirty="0" smtClean="0">
                <a:effectLst/>
              </a:rPr>
              <a:t/>
            </a:r>
            <a:br>
              <a:rPr lang="ru-RU" sz="2200" dirty="0" smtClean="0">
                <a:effectLst/>
              </a:rPr>
            </a:br>
            <a:r>
              <a:rPr lang="ru-RU" sz="2200" b="1" dirty="0" smtClean="0">
                <a:effectLst/>
              </a:rPr>
              <a:t>Участники проек</a:t>
            </a:r>
            <a:r>
              <a:rPr lang="ru-RU" sz="2000" b="1" dirty="0" smtClean="0">
                <a:effectLst/>
              </a:rPr>
              <a:t>та:  </a:t>
            </a:r>
            <a:r>
              <a:rPr lang="ru-RU" sz="2000" dirty="0" smtClean="0">
                <a:effectLst/>
              </a:rPr>
              <a:t>Дети подготовительной группы, воспитатели, родители детей, музыкальный руководитель. </a:t>
            </a:r>
            <a:r>
              <a:rPr lang="ru-RU" sz="2200" b="1" dirty="0" smtClean="0">
                <a:effectLst/>
              </a:rPr>
              <a:t/>
            </a:r>
            <a:br>
              <a:rPr lang="ru-RU" sz="2200" b="1" dirty="0" smtClean="0">
                <a:effectLst/>
              </a:rPr>
            </a:br>
            <a:r>
              <a:rPr lang="ru-RU" sz="2200" b="1" dirty="0" smtClean="0">
                <a:effectLst/>
              </a:rPr>
              <a:t/>
            </a:r>
            <a:br>
              <a:rPr lang="ru-RU" sz="2200" b="1" dirty="0" smtClean="0">
                <a:effectLst/>
              </a:rPr>
            </a:br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000" b="1" dirty="0" smtClean="0"/>
              <a:t>   Формы реализации проекта:</a:t>
            </a:r>
          </a:p>
          <a:p>
            <a:r>
              <a:rPr lang="ru-RU" sz="2000" b="1" dirty="0" smtClean="0"/>
              <a:t> </a:t>
            </a:r>
            <a:r>
              <a:rPr lang="ru-RU" sz="2000" dirty="0" smtClean="0"/>
              <a:t>Занятия;</a:t>
            </a:r>
          </a:p>
          <a:p>
            <a:r>
              <a:rPr lang="ru-RU" sz="2000" dirty="0" smtClean="0"/>
              <a:t>Беседы;</a:t>
            </a:r>
          </a:p>
          <a:p>
            <a:r>
              <a:rPr lang="ru-RU" sz="2000" dirty="0" smtClean="0"/>
              <a:t>Оснащение предметно-пространственной среды </a:t>
            </a:r>
            <a:r>
              <a:rPr lang="ru-RU" sz="2000" i="1" dirty="0" smtClean="0"/>
              <a:t>(оформление библиотеки, создание Красной книги); </a:t>
            </a:r>
          </a:p>
          <a:p>
            <a:r>
              <a:rPr lang="ru-RU" sz="2000" dirty="0" smtClean="0"/>
              <a:t>Работа с родителями;</a:t>
            </a:r>
          </a:p>
          <a:p>
            <a:r>
              <a:rPr lang="ru-RU" sz="2000" dirty="0" smtClean="0"/>
              <a:t>Игровые технологии.</a:t>
            </a:r>
          </a:p>
          <a:p>
            <a:endParaRPr lang="ru-RU" sz="2000" dirty="0" smtClean="0"/>
          </a:p>
          <a:p>
            <a:pPr marL="82296" indent="0">
              <a:buNone/>
            </a:pPr>
            <a:r>
              <a:rPr lang="ru-RU" sz="2000" b="1" dirty="0" smtClean="0"/>
              <a:t> Проект включает три этапа: </a:t>
            </a:r>
          </a:p>
          <a:p>
            <a:pPr marL="82296" indent="0">
              <a:buNone/>
            </a:pPr>
            <a:r>
              <a:rPr lang="ru-RU" sz="2000" dirty="0" smtClean="0"/>
              <a:t>подготовительный, </a:t>
            </a:r>
          </a:p>
          <a:p>
            <a:pPr marL="82296" indent="0">
              <a:buNone/>
            </a:pPr>
            <a:r>
              <a:rPr lang="ru-RU" sz="2000" dirty="0" smtClean="0"/>
              <a:t>основной, </a:t>
            </a:r>
          </a:p>
          <a:p>
            <a:pPr marL="82296" indent="0">
              <a:buNone/>
            </a:pPr>
            <a:r>
              <a:rPr lang="ru-RU" sz="2000" dirty="0" smtClean="0"/>
              <a:t>заключительный </a:t>
            </a:r>
            <a:r>
              <a:rPr lang="ru-RU" sz="2000" i="1" dirty="0" smtClean="0"/>
              <a:t>(обобщающий).</a:t>
            </a:r>
            <a:endParaRPr lang="ru-RU" sz="2000" b="1" i="1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77809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/>
              </a:rPr>
              <a:t>                                   </a:t>
            </a:r>
            <a:r>
              <a:rPr lang="ru-RU" sz="2000" b="1" dirty="0" smtClean="0">
                <a:solidFill>
                  <a:srgbClr val="FF0000"/>
                </a:solidFill>
                <a:effectLst/>
              </a:rPr>
              <a:t>Подготовительный этап:</a:t>
            </a:r>
            <a:endParaRPr lang="ru-RU" sz="20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Погружение в проблему: показ презентации «Главная книга природы</a:t>
            </a:r>
            <a:r>
              <a:rPr lang="ru-RU" sz="2000" dirty="0" smtClean="0"/>
              <a:t>».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Цель: знакомство с Красной книгой, как с государственным документом и её значением. </a:t>
            </a:r>
            <a:endParaRPr lang="ru-RU" sz="2000" dirty="0"/>
          </a:p>
        </p:txBody>
      </p:sp>
      <p:pic>
        <p:nvPicPr>
          <p:cNvPr id="4" name="Рисунок 3" descr="DSC003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780928"/>
            <a:ext cx="3312368" cy="3456384"/>
          </a:xfrm>
          <a:prstGeom prst="rect">
            <a:avLst/>
          </a:prstGeom>
        </p:spPr>
      </p:pic>
      <p:pic>
        <p:nvPicPr>
          <p:cNvPr id="5" name="Рисунок 4" descr="DSC004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492896"/>
            <a:ext cx="3600400" cy="1800200"/>
          </a:xfrm>
          <a:prstGeom prst="rect">
            <a:avLst/>
          </a:prstGeom>
        </p:spPr>
      </p:pic>
      <p:pic>
        <p:nvPicPr>
          <p:cNvPr id="6" name="Рисунок 5" descr="DSC004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4509120"/>
            <a:ext cx="3960440" cy="2160240"/>
          </a:xfrm>
          <a:prstGeom prst="rect">
            <a:avLst/>
          </a:prstGeom>
        </p:spPr>
      </p:pic>
    </p:spTree>
  </p:cSld>
  <p:clrMapOvr>
    <a:masterClrMapping/>
  </p:clrMapOvr>
  <p:transition spd="med" advClick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4449" y="188640"/>
            <a:ext cx="7559101" cy="2016224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FF0000"/>
                </a:solidFill>
              </a:rPr>
              <a:t>                                                 Основной этап.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4F271C">
                    <a:satMod val="130000"/>
                  </a:srgbClr>
                </a:solidFill>
              </a:rPr>
              <a:t>Беседы</a:t>
            </a:r>
            <a:r>
              <a:rPr lang="ru-RU" sz="2200" dirty="0">
                <a:solidFill>
                  <a:srgbClr val="4F271C">
                    <a:satMod val="130000"/>
                  </a:srgbClr>
                </a:solidFill>
              </a:rPr>
              <a:t>;</a:t>
            </a:r>
            <a:br>
              <a:rPr lang="ru-RU" sz="2200" dirty="0">
                <a:solidFill>
                  <a:srgbClr val="4F271C">
                    <a:satMod val="130000"/>
                  </a:srgbClr>
                </a:solidFill>
              </a:rPr>
            </a:br>
            <a:r>
              <a:rPr lang="ru-RU" sz="2200" dirty="0">
                <a:solidFill>
                  <a:srgbClr val="4F271C">
                    <a:satMod val="130000"/>
                  </a:srgbClr>
                </a:solidFill>
              </a:rPr>
              <a:t>Занятия;</a:t>
            </a:r>
            <a:br>
              <a:rPr lang="ru-RU" sz="2200" dirty="0">
                <a:solidFill>
                  <a:srgbClr val="4F271C">
                    <a:satMod val="130000"/>
                  </a:srgbClr>
                </a:solidFill>
              </a:rPr>
            </a:br>
            <a:r>
              <a:rPr lang="ru-RU" sz="2200" dirty="0">
                <a:solidFill>
                  <a:srgbClr val="4F271C">
                    <a:satMod val="130000"/>
                  </a:srgbClr>
                </a:solidFill>
              </a:rPr>
              <a:t>Наблюдения;</a:t>
            </a:r>
            <a:br>
              <a:rPr lang="ru-RU" sz="2200" dirty="0">
                <a:solidFill>
                  <a:srgbClr val="4F271C">
                    <a:satMod val="130000"/>
                  </a:srgbClr>
                </a:solidFill>
              </a:rPr>
            </a:br>
            <a:r>
              <a:rPr lang="ru-RU" sz="2200" dirty="0">
                <a:solidFill>
                  <a:srgbClr val="4F271C">
                    <a:satMod val="130000"/>
                  </a:srgbClr>
                </a:solidFill>
              </a:rPr>
              <a:t>Рассматривание иллюстраций и чтение  отрывков из Красной книги</a:t>
            </a:r>
            <a:br>
              <a:rPr lang="ru-RU" sz="2200" dirty="0">
                <a:solidFill>
                  <a:srgbClr val="4F271C">
                    <a:satMod val="130000"/>
                  </a:srgbClr>
                </a:solidFill>
              </a:rPr>
            </a:b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946" y="2204864"/>
            <a:ext cx="7432741" cy="44644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Цели: формирование экологической культуры – совокупности экологического сознания, экологических чувств, экологической деятельности через представителей животных и растений</a:t>
            </a:r>
            <a:r>
              <a:rPr lang="ru-RU" sz="2000" dirty="0" smtClean="0"/>
              <a:t>. </a:t>
            </a:r>
            <a:endParaRPr lang="ru-RU" sz="2400" dirty="0"/>
          </a:p>
        </p:txBody>
      </p:sp>
      <p:pic>
        <p:nvPicPr>
          <p:cNvPr id="4" name="Рисунок 3" descr="DSC003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6619" y="3188432"/>
            <a:ext cx="3672408" cy="3168352"/>
          </a:xfrm>
          <a:prstGeom prst="rect">
            <a:avLst/>
          </a:prstGeom>
        </p:spPr>
      </p:pic>
      <p:pic>
        <p:nvPicPr>
          <p:cNvPr id="5" name="Рисунок 4" descr="DSCN95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34449" y="3212976"/>
            <a:ext cx="3744416" cy="3168352"/>
          </a:xfrm>
          <a:prstGeom prst="rect">
            <a:avLst/>
          </a:prstGeom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42617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Мы живём в прекрасном мире, который окутан природой. Леса, поля, реки, моря, озёра, горы, богатый разнообразный животный и растительный мир. Природу мы должны благодарить, беречь и самое главное защищать. Любите и защищайте природу, ибо это наша жизнь. </a:t>
            </a:r>
            <a:endParaRPr lang="ru-RU" sz="1600" dirty="0"/>
          </a:p>
        </p:txBody>
      </p:sp>
      <p:pic>
        <p:nvPicPr>
          <p:cNvPr id="4" name="Содержимое 3" descr="DSC052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204864"/>
            <a:ext cx="2700338" cy="4080520"/>
          </a:xfrm>
        </p:spPr>
      </p:pic>
      <p:pic>
        <p:nvPicPr>
          <p:cNvPr id="5" name="Рисунок 4" descr="20161220_1422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2204864"/>
            <a:ext cx="4680520" cy="4104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749808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effectLst/>
              </a:rPr>
              <a:t>Экспериментирование.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</a:rPr>
              <a:t>Изготовить краску из растений и ягод. Какие получились цвета?</a:t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</a:rPr>
              <a:t> Нарисовать что ни будь.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DSC004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772816"/>
            <a:ext cx="3600400" cy="2160240"/>
          </a:xfrm>
        </p:spPr>
      </p:pic>
      <p:pic>
        <p:nvPicPr>
          <p:cNvPr id="5" name="Рисунок 4" descr="DSC004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5842" y="1453396"/>
            <a:ext cx="3391100" cy="2551668"/>
          </a:xfrm>
          <a:prstGeom prst="rect">
            <a:avLst/>
          </a:prstGeom>
        </p:spPr>
      </p:pic>
      <p:pic>
        <p:nvPicPr>
          <p:cNvPr id="6" name="Рисунок 5" descr="DSC004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4077072"/>
            <a:ext cx="4104456" cy="2592288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1048</TotalTime>
  <Words>1168</Words>
  <Application>Microsoft Office PowerPoint</Application>
  <PresentationFormat>Экран (4:3)</PresentationFormat>
  <Paragraphs>162</Paragraphs>
  <Slides>35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Муниципальное  казённое образовательное учреждение города Новосибирска «Детский сад № 364 комбинированного вида</vt:lpstr>
      <vt:lpstr>                                               Актуальность:</vt:lpstr>
      <vt:lpstr>Презентация PowerPoint</vt:lpstr>
      <vt:lpstr>Презентация PowerPoint</vt:lpstr>
      <vt:lpstr>  Продолжительность проекта:  4 месяца  Участники проекта:  Дети подготовительной группы, воспитатели, родители детей, музыкальный руководитель.    </vt:lpstr>
      <vt:lpstr>                                   Подготовительный этап:</vt:lpstr>
      <vt:lpstr>                                                 Основной этап. Беседы; Занятия; Наблюдения; Рассматривание иллюстраций и чтение  отрывков из Красной книги </vt:lpstr>
      <vt:lpstr>Мы живём в прекрасном мире, который окутан природой. Леса, поля, реки, моря, озёра, горы, богатый разнообразный животный и растительный мир. Природу мы должны благодарить, беречь и самое главное защищать. Любите и защищайте природу, ибо это наша жизнь. </vt:lpstr>
      <vt:lpstr>Экспериментирование. Изготовить краску из растений и ягод. Какие получились цвета?  Нарисовать что ни будь.</vt:lpstr>
      <vt:lpstr>Посадка семечка от яблока в стаканчик: Цель: Развивать навыки исследовательской работы, воспитывать любознательность, бережное отношение к природе.</vt:lpstr>
      <vt:lpstr>Презентация PowerPoint</vt:lpstr>
      <vt:lpstr>Презентация PowerPoint</vt:lpstr>
      <vt:lpstr>Художественно–эстетическое развитие: (рисование, аппликация, лепка, конструирование, ручной труд)</vt:lpstr>
      <vt:lpstr>Презентация PowerPoint</vt:lpstr>
      <vt:lpstr>Презентация PowerPoint</vt:lpstr>
      <vt:lpstr>Презентация PowerPoint</vt:lpstr>
      <vt:lpstr>Сюжетно – ролевая игра «ЗООПАРК» Подвижная игра « Что я за зверь» Дидактическая цель: расширять представления дошкольников о диких животных; познакомить с животными, занесёнными в Красную книгу.</vt:lpstr>
      <vt:lpstr>«Мы  инспекторы» Какие правила поведения в природе необходимо соблюдать, чтобы сохранить природные богатства? Разработка правил поведения в природе.</vt:lpstr>
      <vt:lpstr>Дидактическая игра: «Что за знаки»</vt:lpstr>
      <vt:lpstr> Игра –задание «подбери клюв» Цель: Ощущение единства с миром природы и психологической  включённости в этот мир.</vt:lpstr>
      <vt:lpstr>  </vt:lpstr>
      <vt:lpstr>«Театрализованные игры»: - «Изобрази животное» -Хлопни в ладоши, если услышишь название цветка или животного из Красной книги. «Учимся рисовать линии» Нарисуй прямую линию, соединив пищевую цепочку. «Кто нарисован». Скажи, кто нарисован в правом, левом верхнем углу, в правом нижнем углу? Кто в середине листа? Сравни картинки  и найди между ними семь (пять) отличий.            .         </vt:lpstr>
      <vt:lpstr>                                    Заключительный этап:  </vt:lpstr>
      <vt:lpstr>Создание Красной книги для группы </vt:lpstr>
      <vt:lpstr>Энциклопедия: « Животные»  Москва  «Махаон» 2012 год</vt:lpstr>
      <vt:lpstr>Литература о природе:</vt:lpstr>
      <vt:lpstr>Презентация PowerPoint</vt:lpstr>
      <vt:lpstr>                            </vt:lpstr>
      <vt:lpstr>Приложение:</vt:lpstr>
      <vt:lpstr>Подвижная игра «Что я за зверь»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Бюджет проекта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казённое образовательное учреждение города Новосибирска «Детский сад № 364 комбинированного вида</dc:title>
  <dc:creator>Вера</dc:creator>
  <cp:lastModifiedBy>isznk_tu16wn5</cp:lastModifiedBy>
  <cp:revision>108</cp:revision>
  <dcterms:created xsi:type="dcterms:W3CDTF">2015-03-08T15:35:48Z</dcterms:created>
  <dcterms:modified xsi:type="dcterms:W3CDTF">2021-04-04T15:35:32Z</dcterms:modified>
</cp:coreProperties>
</file>