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6"/>
  </p:notesMasterIdLst>
  <p:sldIdLst>
    <p:sldId id="256" r:id="rId2"/>
    <p:sldId id="272" r:id="rId3"/>
    <p:sldId id="271" r:id="rId4"/>
    <p:sldId id="257" r:id="rId5"/>
    <p:sldId id="270" r:id="rId6"/>
    <p:sldId id="259" r:id="rId7"/>
    <p:sldId id="260" r:id="rId8"/>
    <p:sldId id="266" r:id="rId9"/>
    <p:sldId id="261" r:id="rId10"/>
    <p:sldId id="262" r:id="rId11"/>
    <p:sldId id="263" r:id="rId12"/>
    <p:sldId id="264" r:id="rId13"/>
    <p:sldId id="268" r:id="rId14"/>
    <p:sldId id="269"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9" autoAdjust="0"/>
    <p:restoredTop sz="41645" autoAdjust="0"/>
  </p:normalViewPr>
  <p:slideViewPr>
    <p:cSldViewPr>
      <p:cViewPr>
        <p:scale>
          <a:sx n="76" d="100"/>
          <a:sy n="76" d="100"/>
        </p:scale>
        <p:origin x="-1008" y="-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1E836D-C96B-48F3-A9E1-84612988CAF3}"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ru-RU"/>
        </a:p>
      </dgm:t>
    </dgm:pt>
    <dgm:pt modelId="{85D9D249-A7C3-4446-99BC-6FDFC2EDED1B}">
      <dgm:prSet phldrT="[Текст]"/>
      <dgm:spPr>
        <a:solidFill>
          <a:schemeClr val="accent2">
            <a:lumMod val="40000"/>
            <a:lumOff val="60000"/>
            <a:alpha val="58000"/>
          </a:schemeClr>
        </a:solidFill>
      </dgm:spPr>
      <dgm:t>
        <a:bodyPr/>
        <a:lstStyle/>
        <a:p>
          <a:r>
            <a:rPr lang="en-US" b="1" dirty="0" smtClean="0">
              <a:solidFill>
                <a:schemeClr val="bg1"/>
              </a:solidFill>
              <a:latin typeface="Comic Sans MS" panose="030F0702030302020204" pitchFamily="66" charset="0"/>
            </a:rPr>
            <a:t>SYMPTOMS OF DIABETES</a:t>
          </a:r>
          <a:endParaRPr lang="ru-RU" dirty="0"/>
        </a:p>
      </dgm:t>
    </dgm:pt>
    <dgm:pt modelId="{ABFED214-D15F-456D-BECE-EC9A8767407E}" type="parTrans" cxnId="{C908EE7F-CD38-425C-9661-3090D645E567}">
      <dgm:prSet/>
      <dgm:spPr/>
      <dgm:t>
        <a:bodyPr/>
        <a:lstStyle/>
        <a:p>
          <a:endParaRPr lang="ru-RU"/>
        </a:p>
      </dgm:t>
    </dgm:pt>
    <dgm:pt modelId="{A7199C75-0233-45C8-9697-06C71BEC4C8D}" type="sibTrans" cxnId="{C908EE7F-CD38-425C-9661-3090D645E567}">
      <dgm:prSet/>
      <dgm:spPr/>
      <dgm:t>
        <a:bodyPr/>
        <a:lstStyle/>
        <a:p>
          <a:endParaRPr lang="ru-RU"/>
        </a:p>
      </dgm:t>
    </dgm:pt>
    <dgm:pt modelId="{5D14F99E-F5B8-46E7-A426-C2CF5A53AF30}">
      <dgm:prSet phldrT="[Текст]" phldr="1"/>
      <dgm:spPr>
        <a:solidFill>
          <a:schemeClr val="accent6">
            <a:alpha val="75000"/>
          </a:schemeClr>
        </a:solidFill>
      </dgm:spPr>
      <dgm:t>
        <a:bodyPr/>
        <a:lstStyle/>
        <a:p>
          <a:endParaRPr lang="ru-RU"/>
        </a:p>
      </dgm:t>
    </dgm:pt>
    <dgm:pt modelId="{8CD28910-F700-41DB-BAEC-16A2A6B742CA}" type="parTrans" cxnId="{D6407C06-9F7E-4B22-BB1C-820C7037CC00}">
      <dgm:prSet/>
      <dgm:spPr/>
      <dgm:t>
        <a:bodyPr/>
        <a:lstStyle/>
        <a:p>
          <a:endParaRPr lang="ru-RU"/>
        </a:p>
      </dgm:t>
    </dgm:pt>
    <dgm:pt modelId="{F96F9DED-726C-4258-8393-30123239208B}" type="sibTrans" cxnId="{D6407C06-9F7E-4B22-BB1C-820C7037CC00}">
      <dgm:prSet/>
      <dgm:spPr/>
      <dgm:t>
        <a:bodyPr/>
        <a:lstStyle/>
        <a:p>
          <a:endParaRPr lang="ru-RU"/>
        </a:p>
      </dgm:t>
    </dgm:pt>
    <dgm:pt modelId="{79D561D6-B292-493A-AE82-8C6E75FDC45C}">
      <dgm:prSet phldrT="[Текст]" phldr="1"/>
      <dgm:spPr>
        <a:solidFill>
          <a:schemeClr val="accent6">
            <a:alpha val="79000"/>
          </a:schemeClr>
        </a:solidFill>
      </dgm:spPr>
      <dgm:t>
        <a:bodyPr/>
        <a:lstStyle/>
        <a:p>
          <a:endParaRPr lang="ru-RU" dirty="0"/>
        </a:p>
      </dgm:t>
    </dgm:pt>
    <dgm:pt modelId="{1E4055CC-B9AD-4A3A-A656-9F2E5B9071CE}" type="parTrans" cxnId="{CCACD566-1D4C-4537-B569-72799F04A819}">
      <dgm:prSet/>
      <dgm:spPr/>
      <dgm:t>
        <a:bodyPr/>
        <a:lstStyle/>
        <a:p>
          <a:endParaRPr lang="ru-RU"/>
        </a:p>
      </dgm:t>
    </dgm:pt>
    <dgm:pt modelId="{E6FAEABF-9AA5-4E06-9A83-F4304EDB44F0}" type="sibTrans" cxnId="{CCACD566-1D4C-4537-B569-72799F04A819}">
      <dgm:prSet/>
      <dgm:spPr/>
      <dgm:t>
        <a:bodyPr/>
        <a:lstStyle/>
        <a:p>
          <a:endParaRPr lang="ru-RU"/>
        </a:p>
      </dgm:t>
    </dgm:pt>
    <dgm:pt modelId="{9697648A-3A52-4FFF-97D5-698639DF8531}">
      <dgm:prSet phldrT="[Текст]" phldr="1"/>
      <dgm:spPr>
        <a:solidFill>
          <a:schemeClr val="accent6">
            <a:alpha val="86000"/>
          </a:schemeClr>
        </a:solidFill>
      </dgm:spPr>
      <dgm:t>
        <a:bodyPr/>
        <a:lstStyle/>
        <a:p>
          <a:endParaRPr lang="ru-RU"/>
        </a:p>
      </dgm:t>
    </dgm:pt>
    <dgm:pt modelId="{C848FC03-D521-4A9A-90D2-8BA6CCFA65D3}" type="parTrans" cxnId="{88C5D08F-6C92-453F-B2DE-06E45797A024}">
      <dgm:prSet/>
      <dgm:spPr/>
      <dgm:t>
        <a:bodyPr/>
        <a:lstStyle/>
        <a:p>
          <a:endParaRPr lang="ru-RU"/>
        </a:p>
      </dgm:t>
    </dgm:pt>
    <dgm:pt modelId="{B947DB0F-56B5-40AE-AFD8-E562698E2461}" type="sibTrans" cxnId="{88C5D08F-6C92-453F-B2DE-06E45797A024}">
      <dgm:prSet/>
      <dgm:spPr/>
      <dgm:t>
        <a:bodyPr/>
        <a:lstStyle/>
        <a:p>
          <a:endParaRPr lang="ru-RU"/>
        </a:p>
      </dgm:t>
    </dgm:pt>
    <dgm:pt modelId="{EC54F0BB-E0C8-48A1-AEF7-9E0A1DDBABB8}">
      <dgm:prSet/>
      <dgm:spPr>
        <a:solidFill>
          <a:schemeClr val="accent6">
            <a:alpha val="89000"/>
          </a:schemeClr>
        </a:solidFill>
      </dgm:spPr>
      <dgm:t>
        <a:bodyPr/>
        <a:lstStyle/>
        <a:p>
          <a:endParaRPr lang="ru-RU"/>
        </a:p>
      </dgm:t>
    </dgm:pt>
    <dgm:pt modelId="{81A7B83F-4D22-4921-9707-10A71A25630A}" type="parTrans" cxnId="{084BFDAD-A479-4057-A4D8-4117C74A1C85}">
      <dgm:prSet/>
      <dgm:spPr/>
      <dgm:t>
        <a:bodyPr/>
        <a:lstStyle/>
        <a:p>
          <a:endParaRPr lang="ru-RU"/>
        </a:p>
      </dgm:t>
    </dgm:pt>
    <dgm:pt modelId="{BE622A31-0B99-4F6B-89BB-1459B8217344}" type="sibTrans" cxnId="{084BFDAD-A479-4057-A4D8-4117C74A1C85}">
      <dgm:prSet/>
      <dgm:spPr/>
      <dgm:t>
        <a:bodyPr/>
        <a:lstStyle/>
        <a:p>
          <a:endParaRPr lang="ru-RU"/>
        </a:p>
      </dgm:t>
    </dgm:pt>
    <dgm:pt modelId="{5952AA7C-7CB5-45DD-986D-9BE972B216EA}">
      <dgm:prSet/>
      <dgm:spPr>
        <a:solidFill>
          <a:schemeClr val="accent6">
            <a:alpha val="87000"/>
          </a:schemeClr>
        </a:solidFill>
      </dgm:spPr>
      <dgm:t>
        <a:bodyPr/>
        <a:lstStyle/>
        <a:p>
          <a:endParaRPr lang="ru-RU"/>
        </a:p>
      </dgm:t>
    </dgm:pt>
    <dgm:pt modelId="{3F812955-8245-41EF-AB49-9582A23283C0}" type="parTrans" cxnId="{C7CFAE49-93CF-429D-A88E-E6974A2C8EB0}">
      <dgm:prSet/>
      <dgm:spPr/>
      <dgm:t>
        <a:bodyPr/>
        <a:lstStyle/>
        <a:p>
          <a:endParaRPr lang="ru-RU"/>
        </a:p>
      </dgm:t>
    </dgm:pt>
    <dgm:pt modelId="{8F67FA4A-57B8-4399-81C0-5C57F53B611D}" type="sibTrans" cxnId="{C7CFAE49-93CF-429D-A88E-E6974A2C8EB0}">
      <dgm:prSet/>
      <dgm:spPr/>
      <dgm:t>
        <a:bodyPr/>
        <a:lstStyle/>
        <a:p>
          <a:endParaRPr lang="ru-RU"/>
        </a:p>
      </dgm:t>
    </dgm:pt>
    <dgm:pt modelId="{9B0B9E91-7B29-4567-B86A-FB3C29835FAB}">
      <dgm:prSet/>
      <dgm:spPr>
        <a:solidFill>
          <a:schemeClr val="accent6">
            <a:alpha val="87000"/>
          </a:schemeClr>
        </a:solidFill>
      </dgm:spPr>
      <dgm:t>
        <a:bodyPr/>
        <a:lstStyle/>
        <a:p>
          <a:endParaRPr lang="ru-RU"/>
        </a:p>
      </dgm:t>
    </dgm:pt>
    <dgm:pt modelId="{41350371-E17F-4460-9D9C-10BFF98F0672}" type="parTrans" cxnId="{1B6A187A-1356-41BD-B16B-B121B3661566}">
      <dgm:prSet/>
      <dgm:spPr/>
      <dgm:t>
        <a:bodyPr/>
        <a:lstStyle/>
        <a:p>
          <a:endParaRPr lang="ru-RU"/>
        </a:p>
      </dgm:t>
    </dgm:pt>
    <dgm:pt modelId="{E08AF546-DA3E-4DF8-AAA5-2B3F0500FB49}" type="sibTrans" cxnId="{1B6A187A-1356-41BD-B16B-B121B3661566}">
      <dgm:prSet/>
      <dgm:spPr/>
      <dgm:t>
        <a:bodyPr/>
        <a:lstStyle/>
        <a:p>
          <a:endParaRPr lang="ru-RU"/>
        </a:p>
      </dgm:t>
    </dgm:pt>
    <dgm:pt modelId="{C94E2167-3A82-4344-8D9D-43BF1381FB2C}">
      <dgm:prSet/>
      <dgm:spPr>
        <a:solidFill>
          <a:schemeClr val="accent6">
            <a:alpha val="86000"/>
          </a:schemeClr>
        </a:solidFill>
      </dgm:spPr>
      <dgm:t>
        <a:bodyPr/>
        <a:lstStyle/>
        <a:p>
          <a:endParaRPr lang="ru-RU"/>
        </a:p>
      </dgm:t>
    </dgm:pt>
    <dgm:pt modelId="{7A56D8E2-7CE8-4E07-B833-3328C191A341}" type="parTrans" cxnId="{00150DC3-9983-48F1-ACFA-CC5C0984ED24}">
      <dgm:prSet/>
      <dgm:spPr/>
      <dgm:t>
        <a:bodyPr/>
        <a:lstStyle/>
        <a:p>
          <a:endParaRPr lang="ru-RU"/>
        </a:p>
      </dgm:t>
    </dgm:pt>
    <dgm:pt modelId="{EE85DF9D-C6FC-4189-812F-38FB9D957938}" type="sibTrans" cxnId="{00150DC3-9983-48F1-ACFA-CC5C0984ED24}">
      <dgm:prSet/>
      <dgm:spPr/>
      <dgm:t>
        <a:bodyPr/>
        <a:lstStyle/>
        <a:p>
          <a:endParaRPr lang="ru-RU"/>
        </a:p>
      </dgm:t>
    </dgm:pt>
    <dgm:pt modelId="{FD23590C-8439-432D-8801-6EB4BD3E1268}">
      <dgm:prSet/>
      <dgm:spPr>
        <a:solidFill>
          <a:schemeClr val="accent6">
            <a:alpha val="69000"/>
          </a:schemeClr>
        </a:solidFill>
      </dgm:spPr>
      <dgm:t>
        <a:bodyPr/>
        <a:lstStyle/>
        <a:p>
          <a:endParaRPr lang="ru-RU"/>
        </a:p>
      </dgm:t>
    </dgm:pt>
    <dgm:pt modelId="{236CCF6D-49AD-4512-992A-D8E71B45C814}" type="parTrans" cxnId="{B403B29E-0D77-4B4B-9BBA-333F67F3A734}">
      <dgm:prSet/>
      <dgm:spPr/>
      <dgm:t>
        <a:bodyPr/>
        <a:lstStyle/>
        <a:p>
          <a:endParaRPr lang="ru-RU"/>
        </a:p>
      </dgm:t>
    </dgm:pt>
    <dgm:pt modelId="{DB5D1E78-254A-4BCF-B2C1-1594EC3C48EC}" type="sibTrans" cxnId="{B403B29E-0D77-4B4B-9BBA-333F67F3A734}">
      <dgm:prSet/>
      <dgm:spPr/>
      <dgm:t>
        <a:bodyPr/>
        <a:lstStyle/>
        <a:p>
          <a:endParaRPr lang="ru-RU"/>
        </a:p>
      </dgm:t>
    </dgm:pt>
    <dgm:pt modelId="{46E29A83-8E26-43C7-949F-F846EA686DEE}" type="pres">
      <dgm:prSet presAssocID="{D41E836D-C96B-48F3-A9E1-84612988CAF3}" presName="Name0" presStyleCnt="0">
        <dgm:presLayoutVars>
          <dgm:chMax val="1"/>
          <dgm:dir/>
          <dgm:animLvl val="ctr"/>
          <dgm:resizeHandles val="exact"/>
        </dgm:presLayoutVars>
      </dgm:prSet>
      <dgm:spPr/>
      <dgm:t>
        <a:bodyPr/>
        <a:lstStyle/>
        <a:p>
          <a:endParaRPr lang="ru-RU"/>
        </a:p>
      </dgm:t>
    </dgm:pt>
    <dgm:pt modelId="{9D34C678-6221-4994-B8CA-6230040EB185}" type="pres">
      <dgm:prSet presAssocID="{85D9D249-A7C3-4446-99BC-6FDFC2EDED1B}" presName="centerShape" presStyleLbl="node0" presStyleIdx="0" presStyleCnt="1" custScaleX="183975"/>
      <dgm:spPr/>
      <dgm:t>
        <a:bodyPr/>
        <a:lstStyle/>
        <a:p>
          <a:endParaRPr lang="ru-RU"/>
        </a:p>
      </dgm:t>
    </dgm:pt>
    <dgm:pt modelId="{EE2EE997-66DF-40D9-8D26-5DEFED6C97B0}" type="pres">
      <dgm:prSet presAssocID="{8CD28910-F700-41DB-BAEC-16A2A6B742CA}" presName="parTrans" presStyleLbl="sibTrans2D1" presStyleIdx="0" presStyleCnt="8" custScaleX="184289"/>
      <dgm:spPr/>
      <dgm:t>
        <a:bodyPr/>
        <a:lstStyle/>
        <a:p>
          <a:endParaRPr lang="ru-RU"/>
        </a:p>
      </dgm:t>
    </dgm:pt>
    <dgm:pt modelId="{972FB280-9021-4A25-A9B6-5CB234AAC9CC}" type="pres">
      <dgm:prSet presAssocID="{8CD28910-F700-41DB-BAEC-16A2A6B742CA}" presName="connectorText" presStyleLbl="sibTrans2D1" presStyleIdx="0" presStyleCnt="8"/>
      <dgm:spPr/>
      <dgm:t>
        <a:bodyPr/>
        <a:lstStyle/>
        <a:p>
          <a:endParaRPr lang="ru-RU"/>
        </a:p>
      </dgm:t>
    </dgm:pt>
    <dgm:pt modelId="{C7305565-F9AF-49FB-91C6-F2E4F53DD10B}" type="pres">
      <dgm:prSet presAssocID="{5D14F99E-F5B8-46E7-A426-C2CF5A53AF30}" presName="node" presStyleLbl="node1" presStyleIdx="0" presStyleCnt="8" custScaleX="169203">
        <dgm:presLayoutVars>
          <dgm:bulletEnabled val="1"/>
        </dgm:presLayoutVars>
      </dgm:prSet>
      <dgm:spPr/>
      <dgm:t>
        <a:bodyPr/>
        <a:lstStyle/>
        <a:p>
          <a:endParaRPr lang="ru-RU"/>
        </a:p>
      </dgm:t>
    </dgm:pt>
    <dgm:pt modelId="{068A2C02-304D-4977-9498-10B4D0C9837E}" type="pres">
      <dgm:prSet presAssocID="{1E4055CC-B9AD-4A3A-A656-9F2E5B9071CE}" presName="parTrans" presStyleLbl="sibTrans2D1" presStyleIdx="1" presStyleCnt="8" custScaleX="148873" custLinFactNeighborX="-7414" custLinFactNeighborY="6640"/>
      <dgm:spPr/>
      <dgm:t>
        <a:bodyPr/>
        <a:lstStyle/>
        <a:p>
          <a:endParaRPr lang="ru-RU"/>
        </a:p>
      </dgm:t>
    </dgm:pt>
    <dgm:pt modelId="{9C030709-902D-4CD5-8071-C78B082D0D37}" type="pres">
      <dgm:prSet presAssocID="{1E4055CC-B9AD-4A3A-A656-9F2E5B9071CE}" presName="connectorText" presStyleLbl="sibTrans2D1" presStyleIdx="1" presStyleCnt="8"/>
      <dgm:spPr/>
      <dgm:t>
        <a:bodyPr/>
        <a:lstStyle/>
        <a:p>
          <a:endParaRPr lang="ru-RU"/>
        </a:p>
      </dgm:t>
    </dgm:pt>
    <dgm:pt modelId="{B2ECB151-3960-4EDC-8426-4C8D38E7CF72}" type="pres">
      <dgm:prSet presAssocID="{79D561D6-B292-493A-AE82-8C6E75FDC45C}" presName="node" presStyleLbl="node1" presStyleIdx="1" presStyleCnt="8" custScaleX="159880" custRadScaleRad="154348" custRadScaleInc="52660">
        <dgm:presLayoutVars>
          <dgm:bulletEnabled val="1"/>
        </dgm:presLayoutVars>
      </dgm:prSet>
      <dgm:spPr/>
      <dgm:t>
        <a:bodyPr/>
        <a:lstStyle/>
        <a:p>
          <a:endParaRPr lang="ru-RU"/>
        </a:p>
      </dgm:t>
    </dgm:pt>
    <dgm:pt modelId="{78C4D9FA-DEF9-4F8B-B933-8E60054F0DE9}" type="pres">
      <dgm:prSet presAssocID="{C848FC03-D521-4A9A-90D2-8BA6CCFA65D3}" presName="parTrans" presStyleLbl="sibTrans2D1" presStyleIdx="2" presStyleCnt="8"/>
      <dgm:spPr/>
      <dgm:t>
        <a:bodyPr/>
        <a:lstStyle/>
        <a:p>
          <a:endParaRPr lang="ru-RU"/>
        </a:p>
      </dgm:t>
    </dgm:pt>
    <dgm:pt modelId="{CF915471-7B7E-4E34-B4F3-93027BB44E14}" type="pres">
      <dgm:prSet presAssocID="{C848FC03-D521-4A9A-90D2-8BA6CCFA65D3}" presName="connectorText" presStyleLbl="sibTrans2D1" presStyleIdx="2" presStyleCnt="8"/>
      <dgm:spPr/>
      <dgm:t>
        <a:bodyPr/>
        <a:lstStyle/>
        <a:p>
          <a:endParaRPr lang="ru-RU"/>
        </a:p>
      </dgm:t>
    </dgm:pt>
    <dgm:pt modelId="{DBC23BBF-85E3-4134-AA9C-A19768693ADC}" type="pres">
      <dgm:prSet presAssocID="{9697648A-3A52-4FFF-97D5-698639DF8531}" presName="node" presStyleLbl="node1" presStyleIdx="2" presStyleCnt="8" custScaleX="170226" custRadScaleRad="132522" custRadScaleInc="-4215">
        <dgm:presLayoutVars>
          <dgm:bulletEnabled val="1"/>
        </dgm:presLayoutVars>
      </dgm:prSet>
      <dgm:spPr/>
      <dgm:t>
        <a:bodyPr/>
        <a:lstStyle/>
        <a:p>
          <a:endParaRPr lang="ru-RU"/>
        </a:p>
      </dgm:t>
    </dgm:pt>
    <dgm:pt modelId="{15BDB3C6-0D4A-47EE-9B76-1E0A3F67EB68}" type="pres">
      <dgm:prSet presAssocID="{81A7B83F-4D22-4921-9707-10A71A25630A}" presName="parTrans" presStyleLbl="sibTrans2D1" presStyleIdx="3" presStyleCnt="8" custScaleX="158077" custLinFactNeighborX="-10578" custLinFactNeighborY="5244"/>
      <dgm:spPr/>
      <dgm:t>
        <a:bodyPr/>
        <a:lstStyle/>
        <a:p>
          <a:endParaRPr lang="ru-RU"/>
        </a:p>
      </dgm:t>
    </dgm:pt>
    <dgm:pt modelId="{D12FE353-A09A-481C-ABE5-5CAB27764697}" type="pres">
      <dgm:prSet presAssocID="{81A7B83F-4D22-4921-9707-10A71A25630A}" presName="connectorText" presStyleLbl="sibTrans2D1" presStyleIdx="3" presStyleCnt="8"/>
      <dgm:spPr/>
      <dgm:t>
        <a:bodyPr/>
        <a:lstStyle/>
        <a:p>
          <a:endParaRPr lang="ru-RU"/>
        </a:p>
      </dgm:t>
    </dgm:pt>
    <dgm:pt modelId="{B6FC7624-387D-427C-82CD-CB0B899A217D}" type="pres">
      <dgm:prSet presAssocID="{EC54F0BB-E0C8-48A1-AEF7-9E0A1DDBABB8}" presName="node" presStyleLbl="node1" presStyleIdx="3" presStyleCnt="8" custScaleX="164777" custRadScaleRad="156094" custRadScaleInc="-56885">
        <dgm:presLayoutVars>
          <dgm:bulletEnabled val="1"/>
        </dgm:presLayoutVars>
      </dgm:prSet>
      <dgm:spPr/>
      <dgm:t>
        <a:bodyPr/>
        <a:lstStyle/>
        <a:p>
          <a:endParaRPr lang="ru-RU"/>
        </a:p>
      </dgm:t>
    </dgm:pt>
    <dgm:pt modelId="{6F9182F1-E5B4-4CC6-A6D5-3D2C0011001E}" type="pres">
      <dgm:prSet presAssocID="{3F812955-8245-41EF-AB49-9582A23283C0}" presName="parTrans" presStyleLbl="sibTrans2D1" presStyleIdx="4" presStyleCnt="8" custAng="284109" custScaleX="192671" custLinFactNeighborX="-26641" custLinFactNeighborY="117"/>
      <dgm:spPr/>
      <dgm:t>
        <a:bodyPr/>
        <a:lstStyle/>
        <a:p>
          <a:endParaRPr lang="ru-RU"/>
        </a:p>
      </dgm:t>
    </dgm:pt>
    <dgm:pt modelId="{6AAFA144-1641-4FA8-9A9C-A3D1E2EC015D}" type="pres">
      <dgm:prSet presAssocID="{3F812955-8245-41EF-AB49-9582A23283C0}" presName="connectorText" presStyleLbl="sibTrans2D1" presStyleIdx="4" presStyleCnt="8"/>
      <dgm:spPr/>
      <dgm:t>
        <a:bodyPr/>
        <a:lstStyle/>
        <a:p>
          <a:endParaRPr lang="ru-RU"/>
        </a:p>
      </dgm:t>
    </dgm:pt>
    <dgm:pt modelId="{E3533AF9-29D8-45B7-91C6-5A9C140F8362}" type="pres">
      <dgm:prSet presAssocID="{5952AA7C-7CB5-45DD-986D-9BE972B216EA}" presName="node" presStyleLbl="node1" presStyleIdx="4" presStyleCnt="8" custScaleX="166355" custRadScaleRad="102466" custRadScaleInc="-19895">
        <dgm:presLayoutVars>
          <dgm:bulletEnabled val="1"/>
        </dgm:presLayoutVars>
      </dgm:prSet>
      <dgm:spPr/>
      <dgm:t>
        <a:bodyPr/>
        <a:lstStyle/>
        <a:p>
          <a:endParaRPr lang="ru-RU"/>
        </a:p>
      </dgm:t>
    </dgm:pt>
    <dgm:pt modelId="{D332B408-3E05-4237-8D3C-74BE76580DC7}" type="pres">
      <dgm:prSet presAssocID="{41350371-E17F-4460-9D9C-10BFF98F0672}" presName="parTrans" presStyleLbl="sibTrans2D1" presStyleIdx="5" presStyleCnt="8" custScaleX="157377" custLinFactNeighborX="-5826" custLinFactNeighborY="-5799"/>
      <dgm:spPr/>
      <dgm:t>
        <a:bodyPr/>
        <a:lstStyle/>
        <a:p>
          <a:endParaRPr lang="ru-RU"/>
        </a:p>
      </dgm:t>
    </dgm:pt>
    <dgm:pt modelId="{84488118-8D19-4D82-B2C0-9A771C16FC2E}" type="pres">
      <dgm:prSet presAssocID="{41350371-E17F-4460-9D9C-10BFF98F0672}" presName="connectorText" presStyleLbl="sibTrans2D1" presStyleIdx="5" presStyleCnt="8"/>
      <dgm:spPr/>
      <dgm:t>
        <a:bodyPr/>
        <a:lstStyle/>
        <a:p>
          <a:endParaRPr lang="ru-RU"/>
        </a:p>
      </dgm:t>
    </dgm:pt>
    <dgm:pt modelId="{D56A7095-3FB2-458E-BEF0-BC9C093C50E7}" type="pres">
      <dgm:prSet presAssocID="{9B0B9E91-7B29-4567-B86A-FB3C29835FAB}" presName="node" presStyleLbl="node1" presStyleIdx="5" presStyleCnt="8" custScaleX="152371" custRadScaleRad="146932" custRadScaleInc="40046">
        <dgm:presLayoutVars>
          <dgm:bulletEnabled val="1"/>
        </dgm:presLayoutVars>
      </dgm:prSet>
      <dgm:spPr/>
      <dgm:t>
        <a:bodyPr/>
        <a:lstStyle/>
        <a:p>
          <a:endParaRPr lang="ru-RU"/>
        </a:p>
      </dgm:t>
    </dgm:pt>
    <dgm:pt modelId="{B7146A08-55D5-4F33-9C56-8B0C64502E7A}" type="pres">
      <dgm:prSet presAssocID="{7A56D8E2-7CE8-4E07-B833-3328C191A341}" presName="parTrans" presStyleLbl="sibTrans2D1" presStyleIdx="6" presStyleCnt="8"/>
      <dgm:spPr/>
      <dgm:t>
        <a:bodyPr/>
        <a:lstStyle/>
        <a:p>
          <a:endParaRPr lang="ru-RU"/>
        </a:p>
      </dgm:t>
    </dgm:pt>
    <dgm:pt modelId="{798311E4-14D5-4816-BBA6-E2B0DAAD891C}" type="pres">
      <dgm:prSet presAssocID="{7A56D8E2-7CE8-4E07-B833-3328C191A341}" presName="connectorText" presStyleLbl="sibTrans2D1" presStyleIdx="6" presStyleCnt="8"/>
      <dgm:spPr/>
      <dgm:t>
        <a:bodyPr/>
        <a:lstStyle/>
        <a:p>
          <a:endParaRPr lang="ru-RU"/>
        </a:p>
      </dgm:t>
    </dgm:pt>
    <dgm:pt modelId="{1A102568-71BF-4C82-A4F3-ABC57FAA047F}" type="pres">
      <dgm:prSet presAssocID="{C94E2167-3A82-4344-8D9D-43BF1381FB2C}" presName="node" presStyleLbl="node1" presStyleIdx="6" presStyleCnt="8" custScaleX="163751" custRadScaleRad="136389" custRadScaleInc="-1808">
        <dgm:presLayoutVars>
          <dgm:bulletEnabled val="1"/>
        </dgm:presLayoutVars>
      </dgm:prSet>
      <dgm:spPr/>
      <dgm:t>
        <a:bodyPr/>
        <a:lstStyle/>
        <a:p>
          <a:endParaRPr lang="ru-RU"/>
        </a:p>
      </dgm:t>
    </dgm:pt>
    <dgm:pt modelId="{5480C464-912B-4F44-A7EF-5DB4870BEE36}" type="pres">
      <dgm:prSet presAssocID="{236CCF6D-49AD-4512-992A-D8E71B45C814}" presName="parTrans" presStyleLbl="sibTrans2D1" presStyleIdx="7" presStyleCnt="8" custScaleX="155356"/>
      <dgm:spPr/>
      <dgm:t>
        <a:bodyPr/>
        <a:lstStyle/>
        <a:p>
          <a:endParaRPr lang="ru-RU"/>
        </a:p>
      </dgm:t>
    </dgm:pt>
    <dgm:pt modelId="{190E8AA8-D71C-4AB1-9BA1-564E1DD6BD36}" type="pres">
      <dgm:prSet presAssocID="{236CCF6D-49AD-4512-992A-D8E71B45C814}" presName="connectorText" presStyleLbl="sibTrans2D1" presStyleIdx="7" presStyleCnt="8"/>
      <dgm:spPr/>
      <dgm:t>
        <a:bodyPr/>
        <a:lstStyle/>
        <a:p>
          <a:endParaRPr lang="ru-RU"/>
        </a:p>
      </dgm:t>
    </dgm:pt>
    <dgm:pt modelId="{DCCF6DBA-FCC8-46DC-8E72-1E8D8C939AF5}" type="pres">
      <dgm:prSet presAssocID="{FD23590C-8439-432D-8801-6EB4BD3E1268}" presName="node" presStyleLbl="node1" presStyleIdx="7" presStyleCnt="8" custScaleX="151739" custRadScaleRad="151614" custRadScaleInc="-49649">
        <dgm:presLayoutVars>
          <dgm:bulletEnabled val="1"/>
        </dgm:presLayoutVars>
      </dgm:prSet>
      <dgm:spPr/>
      <dgm:t>
        <a:bodyPr/>
        <a:lstStyle/>
        <a:p>
          <a:endParaRPr lang="ru-RU"/>
        </a:p>
      </dgm:t>
    </dgm:pt>
  </dgm:ptLst>
  <dgm:cxnLst>
    <dgm:cxn modelId="{2DA6C27F-90BD-4823-AF6E-618E2F6457FD}" type="presOf" srcId="{81A7B83F-4D22-4921-9707-10A71A25630A}" destId="{D12FE353-A09A-481C-ABE5-5CAB27764697}" srcOrd="1" destOrd="0" presId="urn:microsoft.com/office/officeart/2005/8/layout/radial5"/>
    <dgm:cxn modelId="{67A482A0-EA04-478B-B4F6-4BCAFA0B6449}" type="presOf" srcId="{85D9D249-A7C3-4446-99BC-6FDFC2EDED1B}" destId="{9D34C678-6221-4994-B8CA-6230040EB185}" srcOrd="0" destOrd="0" presId="urn:microsoft.com/office/officeart/2005/8/layout/radial5"/>
    <dgm:cxn modelId="{DBE5BF85-4F69-4D7C-BE0B-26D02798C8F0}" type="presOf" srcId="{7A56D8E2-7CE8-4E07-B833-3328C191A341}" destId="{798311E4-14D5-4816-BBA6-E2B0DAAD891C}" srcOrd="1" destOrd="0" presId="urn:microsoft.com/office/officeart/2005/8/layout/radial5"/>
    <dgm:cxn modelId="{02E7746C-597E-497F-9EF1-02605B728A2D}" type="presOf" srcId="{236CCF6D-49AD-4512-992A-D8E71B45C814}" destId="{5480C464-912B-4F44-A7EF-5DB4870BEE36}" srcOrd="0" destOrd="0" presId="urn:microsoft.com/office/officeart/2005/8/layout/radial5"/>
    <dgm:cxn modelId="{B403B29E-0D77-4B4B-9BBA-333F67F3A734}" srcId="{85D9D249-A7C3-4446-99BC-6FDFC2EDED1B}" destId="{FD23590C-8439-432D-8801-6EB4BD3E1268}" srcOrd="7" destOrd="0" parTransId="{236CCF6D-49AD-4512-992A-D8E71B45C814}" sibTransId="{DB5D1E78-254A-4BCF-B2C1-1594EC3C48EC}"/>
    <dgm:cxn modelId="{7D867DC1-B70E-4432-958C-AE4438195472}" type="presOf" srcId="{8CD28910-F700-41DB-BAEC-16A2A6B742CA}" destId="{972FB280-9021-4A25-A9B6-5CB234AAC9CC}" srcOrd="1" destOrd="0" presId="urn:microsoft.com/office/officeart/2005/8/layout/radial5"/>
    <dgm:cxn modelId="{2A82DC0B-54CE-4AB3-B9A3-8B08814D6938}" type="presOf" srcId="{236CCF6D-49AD-4512-992A-D8E71B45C814}" destId="{190E8AA8-D71C-4AB1-9BA1-564E1DD6BD36}" srcOrd="1" destOrd="0" presId="urn:microsoft.com/office/officeart/2005/8/layout/radial5"/>
    <dgm:cxn modelId="{FFE9004E-7BCB-430F-A20F-26489D4190BA}" type="presOf" srcId="{9B0B9E91-7B29-4567-B86A-FB3C29835FAB}" destId="{D56A7095-3FB2-458E-BEF0-BC9C093C50E7}" srcOrd="0" destOrd="0" presId="urn:microsoft.com/office/officeart/2005/8/layout/radial5"/>
    <dgm:cxn modelId="{24372F95-514E-4020-8BCD-97668A71944C}" type="presOf" srcId="{5D14F99E-F5B8-46E7-A426-C2CF5A53AF30}" destId="{C7305565-F9AF-49FB-91C6-F2E4F53DD10B}" srcOrd="0" destOrd="0" presId="urn:microsoft.com/office/officeart/2005/8/layout/radial5"/>
    <dgm:cxn modelId="{C4E60D73-73AD-4E6F-896B-61678F2C775F}" type="presOf" srcId="{C848FC03-D521-4A9A-90D2-8BA6CCFA65D3}" destId="{78C4D9FA-DEF9-4F8B-B933-8E60054F0DE9}" srcOrd="0" destOrd="0" presId="urn:microsoft.com/office/officeart/2005/8/layout/radial5"/>
    <dgm:cxn modelId="{D8B20C4D-04A4-48E9-B654-BC91DB55532E}" type="presOf" srcId="{3F812955-8245-41EF-AB49-9582A23283C0}" destId="{6AAFA144-1641-4FA8-9A9C-A3D1E2EC015D}" srcOrd="1" destOrd="0" presId="urn:microsoft.com/office/officeart/2005/8/layout/radial5"/>
    <dgm:cxn modelId="{CCACD566-1D4C-4537-B569-72799F04A819}" srcId="{85D9D249-A7C3-4446-99BC-6FDFC2EDED1B}" destId="{79D561D6-B292-493A-AE82-8C6E75FDC45C}" srcOrd="1" destOrd="0" parTransId="{1E4055CC-B9AD-4A3A-A656-9F2E5B9071CE}" sibTransId="{E6FAEABF-9AA5-4E06-9A83-F4304EDB44F0}"/>
    <dgm:cxn modelId="{003B61DE-9282-4F5E-9D02-E7397DEE102B}" type="presOf" srcId="{7A56D8E2-7CE8-4E07-B833-3328C191A341}" destId="{B7146A08-55D5-4F33-9C56-8B0C64502E7A}" srcOrd="0" destOrd="0" presId="urn:microsoft.com/office/officeart/2005/8/layout/radial5"/>
    <dgm:cxn modelId="{084BFDAD-A479-4057-A4D8-4117C74A1C85}" srcId="{85D9D249-A7C3-4446-99BC-6FDFC2EDED1B}" destId="{EC54F0BB-E0C8-48A1-AEF7-9E0A1DDBABB8}" srcOrd="3" destOrd="0" parTransId="{81A7B83F-4D22-4921-9707-10A71A25630A}" sibTransId="{BE622A31-0B99-4F6B-89BB-1459B8217344}"/>
    <dgm:cxn modelId="{B954DF74-8BA3-4628-B5EC-36E635F8A353}" type="presOf" srcId="{8CD28910-F700-41DB-BAEC-16A2A6B742CA}" destId="{EE2EE997-66DF-40D9-8D26-5DEFED6C97B0}" srcOrd="0" destOrd="0" presId="urn:microsoft.com/office/officeart/2005/8/layout/radial5"/>
    <dgm:cxn modelId="{0A9D1FC7-CF7D-4A2E-ABC1-EF7A0A908AE9}" type="presOf" srcId="{5952AA7C-7CB5-45DD-986D-9BE972B216EA}" destId="{E3533AF9-29D8-45B7-91C6-5A9C140F8362}" srcOrd="0" destOrd="0" presId="urn:microsoft.com/office/officeart/2005/8/layout/radial5"/>
    <dgm:cxn modelId="{3F7558BF-B65B-4CF3-A671-7A50E19FEB26}" type="presOf" srcId="{81A7B83F-4D22-4921-9707-10A71A25630A}" destId="{15BDB3C6-0D4A-47EE-9B76-1E0A3F67EB68}" srcOrd="0" destOrd="0" presId="urn:microsoft.com/office/officeart/2005/8/layout/radial5"/>
    <dgm:cxn modelId="{40C742C3-CDE0-4D6A-B6D2-90333F0E60DA}" type="presOf" srcId="{9697648A-3A52-4FFF-97D5-698639DF8531}" destId="{DBC23BBF-85E3-4134-AA9C-A19768693ADC}" srcOrd="0" destOrd="0" presId="urn:microsoft.com/office/officeart/2005/8/layout/radial5"/>
    <dgm:cxn modelId="{88C5D08F-6C92-453F-B2DE-06E45797A024}" srcId="{85D9D249-A7C3-4446-99BC-6FDFC2EDED1B}" destId="{9697648A-3A52-4FFF-97D5-698639DF8531}" srcOrd="2" destOrd="0" parTransId="{C848FC03-D521-4A9A-90D2-8BA6CCFA65D3}" sibTransId="{B947DB0F-56B5-40AE-AFD8-E562698E2461}"/>
    <dgm:cxn modelId="{D37FEC7E-6003-48FE-9647-3D471C5FD5BE}" type="presOf" srcId="{79D561D6-B292-493A-AE82-8C6E75FDC45C}" destId="{B2ECB151-3960-4EDC-8426-4C8D38E7CF72}" srcOrd="0" destOrd="0" presId="urn:microsoft.com/office/officeart/2005/8/layout/radial5"/>
    <dgm:cxn modelId="{67902AC6-D6BD-40DC-8D9D-0FCF10323BC9}" type="presOf" srcId="{FD23590C-8439-432D-8801-6EB4BD3E1268}" destId="{DCCF6DBA-FCC8-46DC-8E72-1E8D8C939AF5}" srcOrd="0" destOrd="0" presId="urn:microsoft.com/office/officeart/2005/8/layout/radial5"/>
    <dgm:cxn modelId="{C908EE7F-CD38-425C-9661-3090D645E567}" srcId="{D41E836D-C96B-48F3-A9E1-84612988CAF3}" destId="{85D9D249-A7C3-4446-99BC-6FDFC2EDED1B}" srcOrd="0" destOrd="0" parTransId="{ABFED214-D15F-456D-BECE-EC9A8767407E}" sibTransId="{A7199C75-0233-45C8-9697-06C71BEC4C8D}"/>
    <dgm:cxn modelId="{66080F7C-8E36-48EE-AE7A-A0746641F9CE}" type="presOf" srcId="{3F812955-8245-41EF-AB49-9582A23283C0}" destId="{6F9182F1-E5B4-4CC6-A6D5-3D2C0011001E}" srcOrd="0" destOrd="0" presId="urn:microsoft.com/office/officeart/2005/8/layout/radial5"/>
    <dgm:cxn modelId="{62DCE567-4913-415D-8F7E-0537924BFC29}" type="presOf" srcId="{C848FC03-D521-4A9A-90D2-8BA6CCFA65D3}" destId="{CF915471-7B7E-4E34-B4F3-93027BB44E14}" srcOrd="1" destOrd="0" presId="urn:microsoft.com/office/officeart/2005/8/layout/radial5"/>
    <dgm:cxn modelId="{00150DC3-9983-48F1-ACFA-CC5C0984ED24}" srcId="{85D9D249-A7C3-4446-99BC-6FDFC2EDED1B}" destId="{C94E2167-3A82-4344-8D9D-43BF1381FB2C}" srcOrd="6" destOrd="0" parTransId="{7A56D8E2-7CE8-4E07-B833-3328C191A341}" sibTransId="{EE85DF9D-C6FC-4189-812F-38FB9D957938}"/>
    <dgm:cxn modelId="{C11A04A7-DABF-49D9-9118-25CD7405CA1C}" type="presOf" srcId="{41350371-E17F-4460-9D9C-10BFF98F0672}" destId="{84488118-8D19-4D82-B2C0-9A771C16FC2E}" srcOrd="1" destOrd="0" presId="urn:microsoft.com/office/officeart/2005/8/layout/radial5"/>
    <dgm:cxn modelId="{F7940D30-8DA5-4C39-82EF-B2E38F2283F8}" type="presOf" srcId="{C94E2167-3A82-4344-8D9D-43BF1381FB2C}" destId="{1A102568-71BF-4C82-A4F3-ABC57FAA047F}" srcOrd="0" destOrd="0" presId="urn:microsoft.com/office/officeart/2005/8/layout/radial5"/>
    <dgm:cxn modelId="{54164DF3-08C3-4E77-B872-D9C2CA52D7D4}" type="presOf" srcId="{1E4055CC-B9AD-4A3A-A656-9F2E5B9071CE}" destId="{068A2C02-304D-4977-9498-10B4D0C9837E}" srcOrd="0" destOrd="0" presId="urn:microsoft.com/office/officeart/2005/8/layout/radial5"/>
    <dgm:cxn modelId="{98BCAF27-969B-484C-B30F-A7D2AE1BF257}" type="presOf" srcId="{D41E836D-C96B-48F3-A9E1-84612988CAF3}" destId="{46E29A83-8E26-43C7-949F-F846EA686DEE}" srcOrd="0" destOrd="0" presId="urn:microsoft.com/office/officeart/2005/8/layout/radial5"/>
    <dgm:cxn modelId="{E7351284-8192-4582-9770-C42E8A8CA147}" type="presOf" srcId="{EC54F0BB-E0C8-48A1-AEF7-9E0A1DDBABB8}" destId="{B6FC7624-387D-427C-82CD-CB0B899A217D}" srcOrd="0" destOrd="0" presId="urn:microsoft.com/office/officeart/2005/8/layout/radial5"/>
    <dgm:cxn modelId="{D6407C06-9F7E-4B22-BB1C-820C7037CC00}" srcId="{85D9D249-A7C3-4446-99BC-6FDFC2EDED1B}" destId="{5D14F99E-F5B8-46E7-A426-C2CF5A53AF30}" srcOrd="0" destOrd="0" parTransId="{8CD28910-F700-41DB-BAEC-16A2A6B742CA}" sibTransId="{F96F9DED-726C-4258-8393-30123239208B}"/>
    <dgm:cxn modelId="{C7CFAE49-93CF-429D-A88E-E6974A2C8EB0}" srcId="{85D9D249-A7C3-4446-99BC-6FDFC2EDED1B}" destId="{5952AA7C-7CB5-45DD-986D-9BE972B216EA}" srcOrd="4" destOrd="0" parTransId="{3F812955-8245-41EF-AB49-9582A23283C0}" sibTransId="{8F67FA4A-57B8-4399-81C0-5C57F53B611D}"/>
    <dgm:cxn modelId="{15DDC80B-628E-4D89-A031-E078E0ACFB7D}" type="presOf" srcId="{41350371-E17F-4460-9D9C-10BFF98F0672}" destId="{D332B408-3E05-4237-8D3C-74BE76580DC7}" srcOrd="0" destOrd="0" presId="urn:microsoft.com/office/officeart/2005/8/layout/radial5"/>
    <dgm:cxn modelId="{1B6A187A-1356-41BD-B16B-B121B3661566}" srcId="{85D9D249-A7C3-4446-99BC-6FDFC2EDED1B}" destId="{9B0B9E91-7B29-4567-B86A-FB3C29835FAB}" srcOrd="5" destOrd="0" parTransId="{41350371-E17F-4460-9D9C-10BFF98F0672}" sibTransId="{E08AF546-DA3E-4DF8-AAA5-2B3F0500FB49}"/>
    <dgm:cxn modelId="{E5281C55-D1D5-4EE8-8EA0-522CFBD5773D}" type="presOf" srcId="{1E4055CC-B9AD-4A3A-A656-9F2E5B9071CE}" destId="{9C030709-902D-4CD5-8071-C78B082D0D37}" srcOrd="1" destOrd="0" presId="urn:microsoft.com/office/officeart/2005/8/layout/radial5"/>
    <dgm:cxn modelId="{A859156F-E9B8-4005-8F36-70F1FD66C39C}" type="presParOf" srcId="{46E29A83-8E26-43C7-949F-F846EA686DEE}" destId="{9D34C678-6221-4994-B8CA-6230040EB185}" srcOrd="0" destOrd="0" presId="urn:microsoft.com/office/officeart/2005/8/layout/radial5"/>
    <dgm:cxn modelId="{F4AE4F2F-A9DD-4F3B-921A-808908E394E8}" type="presParOf" srcId="{46E29A83-8E26-43C7-949F-F846EA686DEE}" destId="{EE2EE997-66DF-40D9-8D26-5DEFED6C97B0}" srcOrd="1" destOrd="0" presId="urn:microsoft.com/office/officeart/2005/8/layout/radial5"/>
    <dgm:cxn modelId="{2A87FABA-A33E-4E7D-8B0F-44D234B5D73E}" type="presParOf" srcId="{EE2EE997-66DF-40D9-8D26-5DEFED6C97B0}" destId="{972FB280-9021-4A25-A9B6-5CB234AAC9CC}" srcOrd="0" destOrd="0" presId="urn:microsoft.com/office/officeart/2005/8/layout/radial5"/>
    <dgm:cxn modelId="{09CE222D-33AA-4B30-95E5-56F8902AACB9}" type="presParOf" srcId="{46E29A83-8E26-43C7-949F-F846EA686DEE}" destId="{C7305565-F9AF-49FB-91C6-F2E4F53DD10B}" srcOrd="2" destOrd="0" presId="urn:microsoft.com/office/officeart/2005/8/layout/radial5"/>
    <dgm:cxn modelId="{2221E3E2-3151-4E2A-882C-107C1E9F494A}" type="presParOf" srcId="{46E29A83-8E26-43C7-949F-F846EA686DEE}" destId="{068A2C02-304D-4977-9498-10B4D0C9837E}" srcOrd="3" destOrd="0" presId="urn:microsoft.com/office/officeart/2005/8/layout/radial5"/>
    <dgm:cxn modelId="{2E44B962-7FC8-44B5-810F-8E67B692DF62}" type="presParOf" srcId="{068A2C02-304D-4977-9498-10B4D0C9837E}" destId="{9C030709-902D-4CD5-8071-C78B082D0D37}" srcOrd="0" destOrd="0" presId="urn:microsoft.com/office/officeart/2005/8/layout/radial5"/>
    <dgm:cxn modelId="{1D8E3B97-30BF-4052-9274-8C585DF3C5B2}" type="presParOf" srcId="{46E29A83-8E26-43C7-949F-F846EA686DEE}" destId="{B2ECB151-3960-4EDC-8426-4C8D38E7CF72}" srcOrd="4" destOrd="0" presId="urn:microsoft.com/office/officeart/2005/8/layout/radial5"/>
    <dgm:cxn modelId="{ADAEC030-5AED-4E24-BE4D-EAFEDE1F1BE8}" type="presParOf" srcId="{46E29A83-8E26-43C7-949F-F846EA686DEE}" destId="{78C4D9FA-DEF9-4F8B-B933-8E60054F0DE9}" srcOrd="5" destOrd="0" presId="urn:microsoft.com/office/officeart/2005/8/layout/radial5"/>
    <dgm:cxn modelId="{B3360518-5F02-46AD-BF59-8B4528081FD2}" type="presParOf" srcId="{78C4D9FA-DEF9-4F8B-B933-8E60054F0DE9}" destId="{CF915471-7B7E-4E34-B4F3-93027BB44E14}" srcOrd="0" destOrd="0" presId="urn:microsoft.com/office/officeart/2005/8/layout/radial5"/>
    <dgm:cxn modelId="{E783CF89-3CEC-4306-89A2-2B49A1C27550}" type="presParOf" srcId="{46E29A83-8E26-43C7-949F-F846EA686DEE}" destId="{DBC23BBF-85E3-4134-AA9C-A19768693ADC}" srcOrd="6" destOrd="0" presId="urn:microsoft.com/office/officeart/2005/8/layout/radial5"/>
    <dgm:cxn modelId="{29A7CA51-4607-4FED-9003-D6CE7037E6C4}" type="presParOf" srcId="{46E29A83-8E26-43C7-949F-F846EA686DEE}" destId="{15BDB3C6-0D4A-47EE-9B76-1E0A3F67EB68}" srcOrd="7" destOrd="0" presId="urn:microsoft.com/office/officeart/2005/8/layout/radial5"/>
    <dgm:cxn modelId="{4C27A4A7-6E1E-44D3-AA8D-0321B02C462F}" type="presParOf" srcId="{15BDB3C6-0D4A-47EE-9B76-1E0A3F67EB68}" destId="{D12FE353-A09A-481C-ABE5-5CAB27764697}" srcOrd="0" destOrd="0" presId="urn:microsoft.com/office/officeart/2005/8/layout/radial5"/>
    <dgm:cxn modelId="{28B7A0F2-63A1-4DBA-8AFC-C43796ABA6DD}" type="presParOf" srcId="{46E29A83-8E26-43C7-949F-F846EA686DEE}" destId="{B6FC7624-387D-427C-82CD-CB0B899A217D}" srcOrd="8" destOrd="0" presId="urn:microsoft.com/office/officeart/2005/8/layout/radial5"/>
    <dgm:cxn modelId="{1F3CD121-6B41-44C8-BA78-3A6DCA6EFC27}" type="presParOf" srcId="{46E29A83-8E26-43C7-949F-F846EA686DEE}" destId="{6F9182F1-E5B4-4CC6-A6D5-3D2C0011001E}" srcOrd="9" destOrd="0" presId="urn:microsoft.com/office/officeart/2005/8/layout/radial5"/>
    <dgm:cxn modelId="{F523A392-3D24-4B54-AF0A-6B979D57CFDE}" type="presParOf" srcId="{6F9182F1-E5B4-4CC6-A6D5-3D2C0011001E}" destId="{6AAFA144-1641-4FA8-9A9C-A3D1E2EC015D}" srcOrd="0" destOrd="0" presId="urn:microsoft.com/office/officeart/2005/8/layout/radial5"/>
    <dgm:cxn modelId="{712A638E-77A1-4C90-A87F-6108BD5CF89F}" type="presParOf" srcId="{46E29A83-8E26-43C7-949F-F846EA686DEE}" destId="{E3533AF9-29D8-45B7-91C6-5A9C140F8362}" srcOrd="10" destOrd="0" presId="urn:microsoft.com/office/officeart/2005/8/layout/radial5"/>
    <dgm:cxn modelId="{D13B19E5-A225-4B0B-A58A-B9A520502610}" type="presParOf" srcId="{46E29A83-8E26-43C7-949F-F846EA686DEE}" destId="{D332B408-3E05-4237-8D3C-74BE76580DC7}" srcOrd="11" destOrd="0" presId="urn:microsoft.com/office/officeart/2005/8/layout/radial5"/>
    <dgm:cxn modelId="{7CE4CBD8-FEEB-4C0B-A1C1-3CED83B580CA}" type="presParOf" srcId="{D332B408-3E05-4237-8D3C-74BE76580DC7}" destId="{84488118-8D19-4D82-B2C0-9A771C16FC2E}" srcOrd="0" destOrd="0" presId="urn:microsoft.com/office/officeart/2005/8/layout/radial5"/>
    <dgm:cxn modelId="{70427CB4-CECE-4050-96D6-DCD1C02D6187}" type="presParOf" srcId="{46E29A83-8E26-43C7-949F-F846EA686DEE}" destId="{D56A7095-3FB2-458E-BEF0-BC9C093C50E7}" srcOrd="12" destOrd="0" presId="urn:microsoft.com/office/officeart/2005/8/layout/radial5"/>
    <dgm:cxn modelId="{D3D97DB6-052D-4107-A838-9D759B536E39}" type="presParOf" srcId="{46E29A83-8E26-43C7-949F-F846EA686DEE}" destId="{B7146A08-55D5-4F33-9C56-8B0C64502E7A}" srcOrd="13" destOrd="0" presId="urn:microsoft.com/office/officeart/2005/8/layout/radial5"/>
    <dgm:cxn modelId="{0F668DF3-5463-4109-A24E-98AEDDFAF1F5}" type="presParOf" srcId="{B7146A08-55D5-4F33-9C56-8B0C64502E7A}" destId="{798311E4-14D5-4816-BBA6-E2B0DAAD891C}" srcOrd="0" destOrd="0" presId="urn:microsoft.com/office/officeart/2005/8/layout/radial5"/>
    <dgm:cxn modelId="{6B0D100B-C3DE-40E6-AF1D-FC300AFFAFFD}" type="presParOf" srcId="{46E29A83-8E26-43C7-949F-F846EA686DEE}" destId="{1A102568-71BF-4C82-A4F3-ABC57FAA047F}" srcOrd="14" destOrd="0" presId="urn:microsoft.com/office/officeart/2005/8/layout/radial5"/>
    <dgm:cxn modelId="{AA5BD8E3-22AC-46E5-8AD0-65AB82C9E325}" type="presParOf" srcId="{46E29A83-8E26-43C7-949F-F846EA686DEE}" destId="{5480C464-912B-4F44-A7EF-5DB4870BEE36}" srcOrd="15" destOrd="0" presId="urn:microsoft.com/office/officeart/2005/8/layout/radial5"/>
    <dgm:cxn modelId="{B78FC4FB-1C72-469D-B6B2-A9D8B64E4166}" type="presParOf" srcId="{5480C464-912B-4F44-A7EF-5DB4870BEE36}" destId="{190E8AA8-D71C-4AB1-9BA1-564E1DD6BD36}" srcOrd="0" destOrd="0" presId="urn:microsoft.com/office/officeart/2005/8/layout/radial5"/>
    <dgm:cxn modelId="{975B3E4C-B355-4BA3-81B3-93E324DE2104}" type="presParOf" srcId="{46E29A83-8E26-43C7-949F-F846EA686DEE}" destId="{DCCF6DBA-FCC8-46DC-8E72-1E8D8C939AF5}" srcOrd="16"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4C678-6221-4994-B8CA-6230040EB185}">
      <dsp:nvSpPr>
        <dsp:cNvPr id="0" name=""/>
        <dsp:cNvSpPr/>
      </dsp:nvSpPr>
      <dsp:spPr>
        <a:xfrm>
          <a:off x="3126703" y="2207743"/>
          <a:ext cx="2739698" cy="1489168"/>
        </a:xfrm>
        <a:prstGeom prst="ellipse">
          <a:avLst/>
        </a:prstGeom>
        <a:solidFill>
          <a:schemeClr val="accent2">
            <a:lumMod val="40000"/>
            <a:lumOff val="60000"/>
            <a:alpha val="58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bg1"/>
              </a:solidFill>
              <a:latin typeface="Comic Sans MS" panose="030F0702030302020204" pitchFamily="66" charset="0"/>
            </a:rPr>
            <a:t>SYMPTOMS OF DIABETES</a:t>
          </a:r>
          <a:endParaRPr lang="ru-RU" sz="1900" kern="1200" dirty="0"/>
        </a:p>
      </dsp:txBody>
      <dsp:txXfrm>
        <a:off x="3527922" y="2425827"/>
        <a:ext cx="1937260" cy="1053000"/>
      </dsp:txXfrm>
    </dsp:sp>
    <dsp:sp modelId="{EE2EE997-66DF-40D9-8D26-5DEFED6C97B0}">
      <dsp:nvSpPr>
        <dsp:cNvPr id="0" name=""/>
        <dsp:cNvSpPr/>
      </dsp:nvSpPr>
      <dsp:spPr>
        <a:xfrm rot="16200000">
          <a:off x="4075304" y="1536240"/>
          <a:ext cx="842495"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a:off x="4151252" y="1713451"/>
        <a:ext cx="690600" cy="303791"/>
      </dsp:txXfrm>
    </dsp:sp>
    <dsp:sp modelId="{C7305565-F9AF-49FB-91C6-F2E4F53DD10B}">
      <dsp:nvSpPr>
        <dsp:cNvPr id="0" name=""/>
        <dsp:cNvSpPr/>
      </dsp:nvSpPr>
      <dsp:spPr>
        <a:xfrm>
          <a:off x="3362679" y="4925"/>
          <a:ext cx="2267746" cy="1340251"/>
        </a:xfrm>
        <a:prstGeom prst="ellipse">
          <a:avLst/>
        </a:prstGeom>
        <a:solidFill>
          <a:schemeClr val="accent6">
            <a:alpha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a:p>
      </dsp:txBody>
      <dsp:txXfrm>
        <a:off x="3694783" y="201200"/>
        <a:ext cx="1603538" cy="947701"/>
      </dsp:txXfrm>
    </dsp:sp>
    <dsp:sp modelId="{068A2C02-304D-4977-9498-10B4D0C9837E}">
      <dsp:nvSpPr>
        <dsp:cNvPr id="0" name=""/>
        <dsp:cNvSpPr/>
      </dsp:nvSpPr>
      <dsp:spPr>
        <a:xfrm rot="19610910">
          <a:off x="5328846" y="1740533"/>
          <a:ext cx="1249244"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a:off x="5341208" y="1883328"/>
        <a:ext cx="1097349" cy="303791"/>
      </dsp:txXfrm>
    </dsp:sp>
    <dsp:sp modelId="{B2ECB151-3960-4EDC-8426-4C8D38E7CF72}">
      <dsp:nvSpPr>
        <dsp:cNvPr id="0" name=""/>
        <dsp:cNvSpPr/>
      </dsp:nvSpPr>
      <dsp:spPr>
        <a:xfrm>
          <a:off x="6367952" y="360045"/>
          <a:ext cx="2142794" cy="1340251"/>
        </a:xfrm>
        <a:prstGeom prst="ellipse">
          <a:avLst/>
        </a:prstGeom>
        <a:solidFill>
          <a:schemeClr val="accent6">
            <a:alpha val="79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dirty="0"/>
        </a:p>
      </dsp:txBody>
      <dsp:txXfrm>
        <a:off x="6681757" y="556320"/>
        <a:ext cx="1515184" cy="947701"/>
      </dsp:txXfrm>
    </dsp:sp>
    <dsp:sp modelId="{78C4D9FA-DEF9-4F8B-B933-8E60054F0DE9}">
      <dsp:nvSpPr>
        <dsp:cNvPr id="0" name=""/>
        <dsp:cNvSpPr/>
      </dsp:nvSpPr>
      <dsp:spPr>
        <a:xfrm rot="21543098">
          <a:off x="5977506" y="2672425"/>
          <a:ext cx="269271"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a:off x="5977512" y="2774357"/>
        <a:ext cx="188490" cy="303791"/>
      </dsp:txXfrm>
    </dsp:sp>
    <dsp:sp modelId="{DBC23BBF-85E3-4134-AA9C-A19768693ADC}">
      <dsp:nvSpPr>
        <dsp:cNvPr id="0" name=""/>
        <dsp:cNvSpPr/>
      </dsp:nvSpPr>
      <dsp:spPr>
        <a:xfrm>
          <a:off x="6373303" y="2232251"/>
          <a:ext cx="2281457" cy="1340251"/>
        </a:xfrm>
        <a:prstGeom prst="ellipse">
          <a:avLst/>
        </a:prstGeom>
        <a:solidFill>
          <a:schemeClr val="accent6">
            <a:alpha val="86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a:p>
      </dsp:txBody>
      <dsp:txXfrm>
        <a:off x="6707415" y="2428526"/>
        <a:ext cx="1613233" cy="947701"/>
      </dsp:txXfrm>
    </dsp:sp>
    <dsp:sp modelId="{15BDB3C6-0D4A-47EE-9B76-1E0A3F67EB68}">
      <dsp:nvSpPr>
        <dsp:cNvPr id="0" name=""/>
        <dsp:cNvSpPr/>
      </dsp:nvSpPr>
      <dsp:spPr>
        <a:xfrm rot="1932052">
          <a:off x="5288849" y="3700693"/>
          <a:ext cx="1333320"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a:off x="5300531" y="3761484"/>
        <a:ext cx="1181425" cy="303791"/>
      </dsp:txXfrm>
    </dsp:sp>
    <dsp:sp modelId="{B6FC7624-387D-427C-82CD-CB0B899A217D}">
      <dsp:nvSpPr>
        <dsp:cNvPr id="0" name=""/>
        <dsp:cNvSpPr/>
      </dsp:nvSpPr>
      <dsp:spPr>
        <a:xfrm>
          <a:off x="6400266" y="4176459"/>
          <a:ext cx="2208426" cy="1340251"/>
        </a:xfrm>
        <a:prstGeom prst="ellipse">
          <a:avLst/>
        </a:prstGeom>
        <a:solidFill>
          <a:schemeClr val="accent6">
            <a:alpha val="89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a:p>
      </dsp:txBody>
      <dsp:txXfrm>
        <a:off x="6723682" y="4372734"/>
        <a:ext cx="1561594" cy="947701"/>
      </dsp:txXfrm>
    </dsp:sp>
    <dsp:sp modelId="{6F9182F1-E5B4-4CC6-A6D5-3D2C0011001E}">
      <dsp:nvSpPr>
        <dsp:cNvPr id="0" name=""/>
        <dsp:cNvSpPr/>
      </dsp:nvSpPr>
      <dsp:spPr>
        <a:xfrm rot="5410357">
          <a:off x="4021378" y="3865092"/>
          <a:ext cx="890165"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a:off x="4097554" y="3890408"/>
        <a:ext cx="738270" cy="303791"/>
      </dsp:txXfrm>
    </dsp:sp>
    <dsp:sp modelId="{E3533AF9-29D8-45B7-91C6-5A9C140F8362}">
      <dsp:nvSpPr>
        <dsp:cNvPr id="0" name=""/>
        <dsp:cNvSpPr/>
      </dsp:nvSpPr>
      <dsp:spPr>
        <a:xfrm>
          <a:off x="3563884" y="4564404"/>
          <a:ext cx="2229575" cy="1340251"/>
        </a:xfrm>
        <a:prstGeom prst="ellipse">
          <a:avLst/>
        </a:prstGeom>
        <a:solidFill>
          <a:schemeClr val="accent6">
            <a:alpha val="87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a:p>
      </dsp:txBody>
      <dsp:txXfrm>
        <a:off x="3890398" y="4760679"/>
        <a:ext cx="1576547" cy="947701"/>
      </dsp:txXfrm>
    </dsp:sp>
    <dsp:sp modelId="{D332B408-3E05-4237-8D3C-74BE76580DC7}">
      <dsp:nvSpPr>
        <dsp:cNvPr id="0" name=""/>
        <dsp:cNvSpPr/>
      </dsp:nvSpPr>
      <dsp:spPr>
        <a:xfrm rot="8640621">
          <a:off x="2427389" y="3689309"/>
          <a:ext cx="1239073"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rot="10800000">
        <a:off x="2564787" y="3745942"/>
        <a:ext cx="1087178" cy="303791"/>
      </dsp:txXfrm>
    </dsp:sp>
    <dsp:sp modelId="{D56A7095-3FB2-458E-BEF0-BC9C093C50E7}">
      <dsp:nvSpPr>
        <dsp:cNvPr id="0" name=""/>
        <dsp:cNvSpPr/>
      </dsp:nvSpPr>
      <dsp:spPr>
        <a:xfrm>
          <a:off x="768110" y="4248470"/>
          <a:ext cx="2042155" cy="1340251"/>
        </a:xfrm>
        <a:prstGeom prst="ellipse">
          <a:avLst/>
        </a:prstGeom>
        <a:solidFill>
          <a:schemeClr val="accent6">
            <a:alpha val="87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a:p>
      </dsp:txBody>
      <dsp:txXfrm>
        <a:off x="1067177" y="4444745"/>
        <a:ext cx="1444021" cy="947701"/>
      </dsp:txXfrm>
    </dsp:sp>
    <dsp:sp modelId="{B7146A08-55D5-4F33-9C56-8B0C64502E7A}">
      <dsp:nvSpPr>
        <dsp:cNvPr id="0" name=""/>
        <dsp:cNvSpPr/>
      </dsp:nvSpPr>
      <dsp:spPr>
        <a:xfrm rot="10775592">
          <a:off x="2647655" y="2711094"/>
          <a:ext cx="338615"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rot="10800000">
        <a:off x="2749238" y="2811996"/>
        <a:ext cx="237031" cy="303791"/>
      </dsp:txXfrm>
    </dsp:sp>
    <dsp:sp modelId="{1A102568-71BF-4C82-A4F3-ABC57FAA047F}">
      <dsp:nvSpPr>
        <dsp:cNvPr id="0" name=""/>
        <dsp:cNvSpPr/>
      </dsp:nvSpPr>
      <dsp:spPr>
        <a:xfrm>
          <a:off x="293338" y="2304254"/>
          <a:ext cx="2194675" cy="1340251"/>
        </a:xfrm>
        <a:prstGeom prst="ellipse">
          <a:avLst/>
        </a:prstGeom>
        <a:solidFill>
          <a:schemeClr val="accent6">
            <a:alpha val="86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a:p>
      </dsp:txBody>
      <dsp:txXfrm>
        <a:off x="614741" y="2500529"/>
        <a:ext cx="1551869" cy="947701"/>
      </dsp:txXfrm>
    </dsp:sp>
    <dsp:sp modelId="{5480C464-912B-4F44-A7EF-5DB4870BEE36}">
      <dsp:nvSpPr>
        <dsp:cNvPr id="0" name=""/>
        <dsp:cNvSpPr/>
      </dsp:nvSpPr>
      <dsp:spPr>
        <a:xfrm rot="12829739">
          <a:off x="2366444" y="1700841"/>
          <a:ext cx="1280907" cy="50631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p>
      </dsp:txBody>
      <dsp:txXfrm rot="10800000">
        <a:off x="2505481" y="1844385"/>
        <a:ext cx="1129012" cy="303791"/>
      </dsp:txXfrm>
    </dsp:sp>
    <dsp:sp modelId="{DCCF6DBA-FCC8-46DC-8E72-1E8D8C939AF5}">
      <dsp:nvSpPr>
        <dsp:cNvPr id="0" name=""/>
        <dsp:cNvSpPr/>
      </dsp:nvSpPr>
      <dsp:spPr>
        <a:xfrm>
          <a:off x="611566" y="360046"/>
          <a:ext cx="2033684" cy="1340251"/>
        </a:xfrm>
        <a:prstGeom prst="ellipse">
          <a:avLst/>
        </a:prstGeom>
        <a:solidFill>
          <a:schemeClr val="accent6">
            <a:alpha val="69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ru-RU" sz="1900" kern="1200"/>
        </a:p>
      </dsp:txBody>
      <dsp:txXfrm>
        <a:off x="909392" y="556321"/>
        <a:ext cx="1438032" cy="947701"/>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AF3782-1382-4A9F-8829-44BD70101129}" type="datetimeFigureOut">
              <a:rPr lang="ru-RU" smtClean="0"/>
              <a:t>28.03.2022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CF5C0E-E0AC-4B14-8D2D-0F9C82BA3A68}" type="slidenum">
              <a:rPr lang="ru-RU" smtClean="0"/>
              <a:t>‹#›</a:t>
            </a:fld>
            <a:endParaRPr lang="ru-RU"/>
          </a:p>
        </p:txBody>
      </p:sp>
    </p:spTree>
    <p:extLst>
      <p:ext uri="{BB962C8B-B14F-4D97-AF65-F5344CB8AC3E}">
        <p14:creationId xmlns:p14="http://schemas.microsoft.com/office/powerpoint/2010/main" val="1583758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ECF5C0E-E0AC-4B14-8D2D-0F9C82BA3A68}" type="slidenum">
              <a:rPr lang="ru-RU" smtClean="0"/>
              <a:t>7</a:t>
            </a:fld>
            <a:endParaRPr lang="ru-RU"/>
          </a:p>
        </p:txBody>
      </p:sp>
    </p:spTree>
    <p:extLst>
      <p:ext uri="{BB962C8B-B14F-4D97-AF65-F5344CB8AC3E}">
        <p14:creationId xmlns:p14="http://schemas.microsoft.com/office/powerpoint/2010/main" val="2600645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E8A848BC-0FBE-4C91-8D74-B89DC434F194}" type="datetimeFigureOut">
              <a:rPr lang="ru-RU" smtClean="0"/>
              <a:t>28.03.2022</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55A0F6BB-F696-485D-B8F1-A996C8B3267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8A848BC-0FBE-4C91-8D74-B89DC434F194}" type="datetimeFigureOut">
              <a:rPr lang="ru-RU" smtClean="0"/>
              <a:t>28.03.2022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A0F6BB-F696-485D-B8F1-A996C8B3267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8A848BC-0FBE-4C91-8D74-B89DC434F194}" type="datetimeFigureOut">
              <a:rPr lang="ru-RU" smtClean="0"/>
              <a:t>28.03.2022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A0F6BB-F696-485D-B8F1-A996C8B3267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8A848BC-0FBE-4C91-8D74-B89DC434F194}" type="datetimeFigureOut">
              <a:rPr lang="ru-RU" smtClean="0"/>
              <a:t>28.03.2022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A0F6BB-F696-485D-B8F1-A996C8B3267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8A848BC-0FBE-4C91-8D74-B89DC434F194}" type="datetimeFigureOut">
              <a:rPr lang="ru-RU" smtClean="0"/>
              <a:t>28.03.2022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A0F6BB-F696-485D-B8F1-A996C8B3267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8A848BC-0FBE-4C91-8D74-B89DC434F194}" type="datetimeFigureOut">
              <a:rPr lang="ru-RU" smtClean="0"/>
              <a:t>28.03.2022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A0F6BB-F696-485D-B8F1-A996C8B3267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8A848BC-0FBE-4C91-8D74-B89DC434F194}" type="datetimeFigureOut">
              <a:rPr lang="ru-RU" smtClean="0"/>
              <a:t>28.03.2022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5A0F6BB-F696-485D-B8F1-A996C8B3267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E8A848BC-0FBE-4C91-8D74-B89DC434F194}" type="datetimeFigureOut">
              <a:rPr lang="ru-RU" smtClean="0"/>
              <a:t>28.03.2022</a:t>
            </a:fld>
            <a:endParaRPr lang="ru-RU"/>
          </a:p>
        </p:txBody>
      </p:sp>
      <p:sp>
        <p:nvSpPr>
          <p:cNvPr id="8" name="Номер слайда 7"/>
          <p:cNvSpPr>
            <a:spLocks noGrp="1"/>
          </p:cNvSpPr>
          <p:nvPr>
            <p:ph type="sldNum" sz="quarter" idx="11"/>
          </p:nvPr>
        </p:nvSpPr>
        <p:spPr/>
        <p:txBody>
          <a:bodyPr/>
          <a:lstStyle/>
          <a:p>
            <a:fld id="{55A0F6BB-F696-485D-B8F1-A996C8B3267A}" type="slidenum">
              <a:rPr lang="ru-RU" smtClean="0"/>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8A848BC-0FBE-4C91-8D74-B89DC434F194}" type="datetimeFigureOut">
              <a:rPr lang="ru-RU" smtClean="0"/>
              <a:t>28.03.2022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5A0F6BB-F696-485D-B8F1-A996C8B3267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8A848BC-0FBE-4C91-8D74-B89DC434F194}" type="datetimeFigureOut">
              <a:rPr lang="ru-RU" smtClean="0"/>
              <a:t>28.03.2022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55A0F6BB-F696-485D-B8F1-A996C8B3267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E8A848BC-0FBE-4C91-8D74-B89DC434F194}" type="datetimeFigureOut">
              <a:rPr lang="ru-RU" smtClean="0"/>
              <a:t>28.03.2022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A0F6BB-F696-485D-B8F1-A996C8B3267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8A848BC-0FBE-4C91-8D74-B89DC434F194}" type="datetimeFigureOut">
              <a:rPr lang="ru-RU" smtClean="0"/>
              <a:t>28.03.2022</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55A0F6BB-F696-485D-B8F1-A996C8B3267A}"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105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23528" y="332655"/>
            <a:ext cx="8352927" cy="646331"/>
          </a:xfrm>
          <a:prstGeom prst="rect">
            <a:avLst/>
          </a:prstGeom>
          <a:noFill/>
        </p:spPr>
        <p:txBody>
          <a:bodyPr wrap="square" rtlCol="0">
            <a:spAutoFit/>
          </a:bodyPr>
          <a:lstStyle/>
          <a:p>
            <a:pPr algn="just"/>
            <a:r>
              <a:rPr lang="en-US" b="1" dirty="0" smtClean="0">
                <a:solidFill>
                  <a:schemeClr val="bg1"/>
                </a:solidFill>
                <a:latin typeface="Comic Sans MS" panose="030F0702030302020204" pitchFamily="66" charset="0"/>
              </a:rPr>
              <a:t>STATE AUTONOMOUS PROFESSIONAL EDUCATIONAL INSTITUTION </a:t>
            </a:r>
            <a:r>
              <a:rPr lang="" b="1" dirty="0" smtClean="0">
                <a:solidFill>
                  <a:schemeClr val="bg1"/>
                </a:solidFill>
                <a:latin typeface="Comic Sans MS" panose="030F0702030302020204" pitchFamily="66" charset="0"/>
              </a:rPr>
              <a:t>“</a:t>
            </a:r>
            <a:r>
              <a:rPr lang="en-US" b="1" dirty="0" smtClean="0">
                <a:solidFill>
                  <a:schemeClr val="bg1"/>
                </a:solidFill>
                <a:latin typeface="Comic Sans MS" panose="030F0702030302020204" pitchFamily="66" charset="0"/>
              </a:rPr>
              <a:t>MURMANSK MEDICAL COLLEGE</a:t>
            </a:r>
            <a:r>
              <a:rPr lang="" b="1" dirty="0" smtClean="0">
                <a:solidFill>
                  <a:schemeClr val="bg1"/>
                </a:solidFill>
                <a:latin typeface="Comic Sans MS" panose="030F0702030302020204" pitchFamily="66" charset="0"/>
              </a:rPr>
              <a:t>”</a:t>
            </a:r>
            <a:endParaRPr lang="ru-RU" b="1" dirty="0">
              <a:solidFill>
                <a:schemeClr val="bg1"/>
              </a:solidFill>
              <a:latin typeface="Comic Sans MS" panose="030F0702030302020204" pitchFamily="66"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142003" y="1556788"/>
            <a:ext cx="4357989" cy="601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42003" y="1672634"/>
            <a:ext cx="3886000" cy="369332"/>
          </a:xfrm>
          <a:prstGeom prst="rect">
            <a:avLst/>
          </a:prstGeom>
          <a:noFill/>
        </p:spPr>
        <p:txBody>
          <a:bodyPr wrap="none" rtlCol="0">
            <a:spAutoFit/>
          </a:bodyPr>
          <a:lstStyle/>
          <a:p>
            <a:r>
              <a:rPr lang="" b="1" dirty="0" smtClean="0">
                <a:solidFill>
                  <a:schemeClr val="bg1"/>
                </a:solidFill>
                <a:latin typeface="Comic Sans MS" panose="030F0702030302020204" pitchFamily="66" charset="0"/>
              </a:rPr>
              <a:t>D    I    A   B    E   T    E   S</a:t>
            </a:r>
            <a:endParaRPr lang="ru-RU" b="1" dirty="0">
              <a:solidFill>
                <a:schemeClr val="bg1"/>
              </a:solidFill>
              <a:latin typeface="Comic Sans MS" panose="030F0702030302020204" pitchFamily="66" charset="0"/>
            </a:endParaRPr>
          </a:p>
        </p:txBody>
      </p:sp>
      <p:sp>
        <p:nvSpPr>
          <p:cNvPr id="6" name="TextBox 5"/>
          <p:cNvSpPr txBox="1"/>
          <p:nvPr/>
        </p:nvSpPr>
        <p:spPr>
          <a:xfrm>
            <a:off x="5319830" y="4941168"/>
            <a:ext cx="3538148" cy="923330"/>
          </a:xfrm>
          <a:prstGeom prst="rect">
            <a:avLst/>
          </a:prstGeom>
          <a:noFill/>
        </p:spPr>
        <p:txBody>
          <a:bodyPr wrap="none" rtlCol="0">
            <a:spAutoFit/>
          </a:bodyPr>
          <a:lstStyle/>
          <a:p>
            <a:r>
              <a:rPr lang="" b="1" dirty="0" smtClean="0">
                <a:solidFill>
                  <a:schemeClr val="bg1"/>
                </a:solidFill>
                <a:latin typeface="Comic Sans MS" panose="030F0702030302020204" pitchFamily="66" charset="0"/>
              </a:rPr>
              <a:t>Performed by </a:t>
            </a:r>
          </a:p>
          <a:p>
            <a:r>
              <a:rPr lang="" b="1" dirty="0" smtClean="0">
                <a:solidFill>
                  <a:schemeClr val="bg1"/>
                </a:solidFill>
                <a:latin typeface="Comic Sans MS" panose="030F0702030302020204" pitchFamily="66" charset="0"/>
              </a:rPr>
              <a:t>Rachok Antonina Anatolyevna</a:t>
            </a:r>
          </a:p>
          <a:p>
            <a:r>
              <a:rPr lang="en-US" b="1" dirty="0">
                <a:solidFill>
                  <a:schemeClr val="bg1"/>
                </a:solidFill>
                <a:latin typeface="Comic Sans MS" panose="030F0702030302020204" pitchFamily="66" charset="0"/>
              </a:rPr>
              <a:t>m</a:t>
            </a:r>
            <a:r>
              <a:rPr lang="" b="1" dirty="0" smtClean="0">
                <a:solidFill>
                  <a:schemeClr val="bg1"/>
                </a:solidFill>
                <a:latin typeface="Comic Sans MS" panose="030F0702030302020204" pitchFamily="66" charset="0"/>
              </a:rPr>
              <a:t>ail</a:t>
            </a:r>
            <a:r>
              <a:rPr lang="ru-RU" b="1" dirty="0" smtClean="0">
                <a:solidFill>
                  <a:schemeClr val="bg1"/>
                </a:solidFill>
                <a:latin typeface="Comic Sans MS" panose="030F0702030302020204" pitchFamily="66" charset="0"/>
              </a:rPr>
              <a:t>:</a:t>
            </a:r>
            <a:r>
              <a:rPr lang="en-US" b="1" dirty="0" smtClean="0">
                <a:solidFill>
                  <a:schemeClr val="bg1"/>
                </a:solidFill>
                <a:latin typeface="Comic Sans MS" panose="030F0702030302020204" pitchFamily="66" charset="0"/>
              </a:rPr>
              <a:t> taya.petrovaice@mail.ru</a:t>
            </a:r>
            <a:endParaRPr lang="ru-RU" b="1" dirty="0">
              <a:solidFill>
                <a:schemeClr val="bg1"/>
              </a:solidFill>
              <a:latin typeface="Comic Sans MS" panose="030F0702030302020204" pitchFamily="66" charset="0"/>
            </a:endParaRPr>
          </a:p>
        </p:txBody>
      </p:sp>
      <p:sp>
        <p:nvSpPr>
          <p:cNvPr id="7" name="TextBox 6"/>
          <p:cNvSpPr txBox="1"/>
          <p:nvPr/>
        </p:nvSpPr>
        <p:spPr>
          <a:xfrm>
            <a:off x="4211065" y="6282295"/>
            <a:ext cx="748923"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2022</a:t>
            </a:r>
            <a:endParaRPr lang="ru-RU" b="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247536568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93" y="0"/>
            <a:ext cx="7069867"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7660" y="125678"/>
            <a:ext cx="6989414"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Task 8. Put the words in the right order to make sentences</a:t>
            </a:r>
            <a:endParaRPr lang="ru-RU" b="1" dirty="0">
              <a:solidFill>
                <a:schemeClr val="bg1"/>
              </a:solidFill>
              <a:latin typeface="Comic Sans MS" panose="030F0702030302020204" pitchFamily="66" charset="0"/>
            </a:endParaRPr>
          </a:p>
        </p:txBody>
      </p:sp>
      <p:sp>
        <p:nvSpPr>
          <p:cNvPr id="3" name="Прямоугольник 2"/>
          <p:cNvSpPr/>
          <p:nvPr/>
        </p:nvSpPr>
        <p:spPr>
          <a:xfrm>
            <a:off x="0" y="1556792"/>
            <a:ext cx="9144000" cy="3600400"/>
          </a:xfrm>
          <a:prstGeom prst="rect">
            <a:avLst/>
          </a:prstGeom>
          <a:solidFill>
            <a:schemeClr val="accent6">
              <a:lumMod val="75000"/>
              <a:alpha val="2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just">
              <a:lnSpc>
                <a:spcPct val="115000"/>
              </a:lnSpc>
              <a:spcAft>
                <a:spcPts val="0"/>
              </a:spcAft>
            </a:pPr>
            <a:r>
              <a:rPr lang="en-US" b="1" dirty="0">
                <a:solidFill>
                  <a:srgbClr val="000000"/>
                </a:solidFill>
                <a:latin typeface="Comic Sans MS" panose="030F0702030302020204" pitchFamily="66" charset="0"/>
                <a:ea typeface="Times New Roman"/>
                <a:cs typeface="Times New Roman"/>
              </a:rPr>
              <a:t>Exercise checklist for people with diabetes.</a:t>
            </a:r>
            <a:endParaRPr lang="ru-RU" sz="1600" b="1" dirty="0">
              <a:latin typeface="Comic Sans MS" panose="030F0702030302020204" pitchFamily="66" charset="0"/>
              <a:ea typeface="Calibri"/>
              <a:cs typeface="Times New Roman"/>
            </a:endParaRPr>
          </a:p>
          <a:p>
            <a:pPr marL="457200" algn="just">
              <a:lnSpc>
                <a:spcPct val="115000"/>
              </a:lnSpc>
              <a:spcAft>
                <a:spcPts val="0"/>
              </a:spcAft>
            </a:pPr>
            <a:r>
              <a:rPr lang="en-US" dirty="0">
                <a:solidFill>
                  <a:srgbClr val="000000"/>
                </a:solidFill>
                <a:latin typeface="Comic Sans MS" panose="030F0702030302020204" pitchFamily="66" charset="0"/>
                <a:ea typeface="Times New Roman"/>
                <a:cs typeface="Times New Roman"/>
              </a:rPr>
              <a:t> </a:t>
            </a:r>
            <a:endParaRPr lang="ru-RU" sz="16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smtClean="0">
                <a:solidFill>
                  <a:srgbClr val="000000"/>
                </a:solidFill>
                <a:latin typeface="Comic Sans MS" panose="030F0702030302020204" pitchFamily="66" charset="0"/>
                <a:ea typeface="Times New Roman"/>
                <a:cs typeface="Times New Roman"/>
              </a:rPr>
              <a:t>to</a:t>
            </a:r>
            <a:r>
              <a:rPr lang="en-US" dirty="0">
                <a:solidFill>
                  <a:srgbClr val="000000"/>
                </a:solidFill>
                <a:latin typeface="Comic Sans MS" panose="030F0702030302020204" pitchFamily="66" charset="0"/>
                <a:ea typeface="Times New Roman"/>
                <a:cs typeface="Times New Roman"/>
              </a:rPr>
              <a:t>/ the right exercise/ for/ doctor/ talk/ you/ about/ your/</a:t>
            </a:r>
            <a:endParaRPr lang="ru-RU" sz="16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check/ before/ your/ exercising/ sugar/ after/ blood/ exercising/ level/ and</a:t>
            </a:r>
            <a:endParaRPr lang="ru-RU" sz="16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socks/ wear/ shoes/ the/ and/ proper</a:t>
            </a:r>
            <a:endParaRPr lang="ru-RU" sz="16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after/ plenty/ before/ drink/ of/ during/ fluid/ and/ exercising</a:t>
            </a:r>
            <a:endParaRPr lang="ru-RU" sz="16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up/ exercising/ down/ before/ warm/ cool/ afterward/ and</a:t>
            </a:r>
            <a:endParaRPr lang="ru-RU" sz="16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level/ too/ have/ low/ a/ in/ blood/ case/ drops/ handy/ snack/ your/ sugar</a:t>
            </a:r>
            <a:endParaRPr lang="ru-RU" sz="1600" dirty="0">
              <a:effectLst/>
              <a:latin typeface="Comic Sans MS" panose="030F0702030302020204" pitchFamily="66" charset="0"/>
              <a:ea typeface="Calibri"/>
              <a:cs typeface="Times New Roman"/>
            </a:endParaRPr>
          </a:p>
        </p:txBody>
      </p:sp>
    </p:spTree>
    <p:extLst>
      <p:ext uri="{BB962C8B-B14F-4D97-AF65-F5344CB8AC3E}">
        <p14:creationId xmlns:p14="http://schemas.microsoft.com/office/powerpoint/2010/main" val="8480538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608004" y="105764"/>
            <a:ext cx="4284476" cy="6563595"/>
          </a:xfrm>
          <a:prstGeom prst="rect">
            <a:avLst/>
          </a:prstGeom>
          <a:solidFill>
            <a:schemeClr val="accent6">
              <a:lumMod val="75000"/>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107197"/>
            <a:ext cx="5076058" cy="509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8831" y="177126"/>
            <a:ext cx="4955203"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Task 9. Choose synonyms to the adjective</a:t>
            </a:r>
            <a:endParaRPr lang="ru-RU" b="1" dirty="0">
              <a:solidFill>
                <a:schemeClr val="bg1"/>
              </a:solidFill>
              <a:latin typeface="Comic Sans MS" panose="030F0702030302020204" pitchFamily="66"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1182434190"/>
              </p:ext>
            </p:extLst>
          </p:nvPr>
        </p:nvGraphicFramePr>
        <p:xfrm>
          <a:off x="4644008" y="2924944"/>
          <a:ext cx="4248472" cy="3744416"/>
        </p:xfrm>
        <a:graphic>
          <a:graphicData uri="http://schemas.openxmlformats.org/drawingml/2006/table">
            <a:tbl>
              <a:tblPr firstRow="1" firstCol="1" bandRow="1"/>
              <a:tblGrid>
                <a:gridCol w="1708367"/>
                <a:gridCol w="2540105"/>
              </a:tblGrid>
              <a:tr h="816921">
                <a:tc>
                  <a:txBody>
                    <a:bodyPr/>
                    <a:lstStyle/>
                    <a:p>
                      <a:pPr marL="457200" algn="just">
                        <a:lnSpc>
                          <a:spcPct val="115000"/>
                        </a:lnSpc>
                        <a:spcAft>
                          <a:spcPts val="0"/>
                        </a:spcAft>
                      </a:pPr>
                      <a:r>
                        <a:rPr lang="en-US" sz="1800" dirty="0">
                          <a:solidFill>
                            <a:srgbClr val="000000"/>
                          </a:solidFill>
                          <a:effectLst/>
                          <a:latin typeface="Comic Sans MS" panose="030F0702030302020204" pitchFamily="66" charset="0"/>
                          <a:ea typeface="Times New Roman"/>
                          <a:cs typeface="Times New Roman"/>
                        </a:rPr>
                        <a:t>energetic, </a:t>
                      </a:r>
                      <a:endParaRPr lang="en-US" sz="1800" dirty="0" smtClean="0">
                        <a:solidFill>
                          <a:srgbClr val="000000"/>
                        </a:solidFill>
                        <a:effectLst/>
                        <a:latin typeface="Comic Sans MS" panose="030F0702030302020204" pitchFamily="66" charset="0"/>
                        <a:ea typeface="Times New Roman"/>
                        <a:cs typeface="Times New Roman"/>
                      </a:endParaRPr>
                    </a:p>
                    <a:p>
                      <a:pPr marL="457200" algn="just">
                        <a:lnSpc>
                          <a:spcPct val="115000"/>
                        </a:lnSpc>
                        <a:spcAft>
                          <a:spcPts val="0"/>
                        </a:spcAft>
                      </a:pPr>
                      <a:r>
                        <a:rPr lang="en-US" sz="1800" dirty="0" smtClean="0">
                          <a:solidFill>
                            <a:srgbClr val="000000"/>
                          </a:solidFill>
                          <a:effectLst/>
                          <a:latin typeface="Comic Sans MS" panose="030F0702030302020204" pitchFamily="66" charset="0"/>
                          <a:ea typeface="Times New Roman"/>
                          <a:cs typeface="Times New Roman"/>
                        </a:rPr>
                        <a:t>alive</a:t>
                      </a:r>
                      <a:endParaRPr lang="ru-RU" sz="180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1000"/>
                        </a:spcAft>
                      </a:pPr>
                      <a:r>
                        <a:rPr lang="en-US" sz="1400" dirty="0">
                          <a:solidFill>
                            <a:srgbClr val="000000"/>
                          </a:solidFill>
                          <a:effectLst/>
                          <a:latin typeface="Times New Roman"/>
                          <a:ea typeface="Times New Roman"/>
                          <a:cs typeface="Times New Roman"/>
                        </a:rPr>
                        <a:t> </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9035">
                <a:tc>
                  <a:txBody>
                    <a:bodyPr/>
                    <a:lstStyle/>
                    <a:p>
                      <a:pPr marL="457200" algn="just">
                        <a:lnSpc>
                          <a:spcPct val="115000"/>
                        </a:lnSpc>
                        <a:spcAft>
                          <a:spcPts val="0"/>
                        </a:spcAft>
                      </a:pPr>
                      <a:r>
                        <a:rPr lang="en-US" sz="1800">
                          <a:solidFill>
                            <a:srgbClr val="000000"/>
                          </a:solidFill>
                          <a:effectLst/>
                          <a:latin typeface="Comic Sans MS" panose="030F0702030302020204" pitchFamily="66" charset="0"/>
                          <a:ea typeface="Times New Roman"/>
                          <a:cs typeface="Times New Roman"/>
                        </a:rPr>
                        <a:t>frequent, common</a:t>
                      </a:r>
                      <a:endParaRPr lang="ru-RU" sz="180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1000"/>
                        </a:spcAft>
                      </a:pPr>
                      <a:r>
                        <a:rPr lang="en-US" sz="1400">
                          <a:solidFill>
                            <a:srgbClr val="000000"/>
                          </a:solidFill>
                          <a:effectLst/>
                          <a:latin typeface="Times New Roman"/>
                          <a:ea typeface="Times New Roman"/>
                          <a:cs typeface="Times New Roman"/>
                        </a:rPr>
                        <a:t> </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9035">
                <a:tc>
                  <a:txBody>
                    <a:bodyPr/>
                    <a:lstStyle/>
                    <a:p>
                      <a:pPr marL="457200" algn="just">
                        <a:lnSpc>
                          <a:spcPct val="115000"/>
                        </a:lnSpc>
                        <a:spcAft>
                          <a:spcPts val="0"/>
                        </a:spcAft>
                      </a:pPr>
                      <a:r>
                        <a:rPr lang="en-US" sz="1800" dirty="0">
                          <a:solidFill>
                            <a:srgbClr val="000000"/>
                          </a:solidFill>
                          <a:effectLst/>
                          <a:latin typeface="Comic Sans MS" panose="030F0702030302020204" pitchFamily="66" charset="0"/>
                          <a:ea typeface="Times New Roman"/>
                          <a:cs typeface="Times New Roman"/>
                        </a:rPr>
                        <a:t>constant, continuing</a:t>
                      </a:r>
                      <a:endParaRPr lang="ru-RU" sz="180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1000"/>
                        </a:spcAft>
                      </a:pPr>
                      <a:r>
                        <a:rPr lang="en-US" sz="1400">
                          <a:solidFill>
                            <a:srgbClr val="000000"/>
                          </a:solidFill>
                          <a:effectLst/>
                          <a:latin typeface="Times New Roman"/>
                          <a:ea typeface="Times New Roman"/>
                          <a:cs typeface="Times New Roman"/>
                        </a:rPr>
                        <a:t> </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9035">
                <a:tc>
                  <a:txBody>
                    <a:bodyPr/>
                    <a:lstStyle/>
                    <a:p>
                      <a:pPr marL="457200" algn="just">
                        <a:lnSpc>
                          <a:spcPct val="115000"/>
                        </a:lnSpc>
                        <a:spcAft>
                          <a:spcPts val="0"/>
                        </a:spcAft>
                      </a:pPr>
                      <a:r>
                        <a:rPr lang="en-US" sz="1800" dirty="0">
                          <a:solidFill>
                            <a:srgbClr val="000000"/>
                          </a:solidFill>
                          <a:effectLst/>
                          <a:latin typeface="Comic Sans MS" panose="030F0702030302020204" pitchFamily="66" charset="0"/>
                          <a:ea typeface="Times New Roman"/>
                          <a:cs typeface="Times New Roman"/>
                        </a:rPr>
                        <a:t>balanced, limited</a:t>
                      </a:r>
                      <a:endParaRPr lang="ru-RU" sz="180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1000"/>
                        </a:spcAft>
                      </a:pPr>
                      <a:r>
                        <a:rPr lang="en-US" sz="1400">
                          <a:solidFill>
                            <a:srgbClr val="000000"/>
                          </a:solidFill>
                          <a:effectLst/>
                          <a:latin typeface="Times New Roman"/>
                          <a:ea typeface="Times New Roman"/>
                          <a:cs typeface="Times New Roman"/>
                        </a:rPr>
                        <a:t> </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390">
                <a:tc>
                  <a:txBody>
                    <a:bodyPr/>
                    <a:lstStyle/>
                    <a:p>
                      <a:pPr marL="457200" algn="just">
                        <a:lnSpc>
                          <a:spcPct val="115000"/>
                        </a:lnSpc>
                        <a:spcAft>
                          <a:spcPts val="0"/>
                        </a:spcAft>
                      </a:pPr>
                      <a:r>
                        <a:rPr lang="en-US" sz="1800" dirty="0">
                          <a:solidFill>
                            <a:srgbClr val="000000"/>
                          </a:solidFill>
                          <a:effectLst/>
                          <a:latin typeface="Comic Sans MS" panose="030F0702030302020204" pitchFamily="66" charset="0"/>
                          <a:ea typeface="Times New Roman"/>
                          <a:cs typeface="Times New Roman"/>
                        </a:rPr>
                        <a:t>fresh, </a:t>
                      </a:r>
                      <a:endParaRPr lang="en-US" sz="1800" dirty="0" smtClean="0">
                        <a:solidFill>
                          <a:srgbClr val="000000"/>
                        </a:solidFill>
                        <a:effectLst/>
                        <a:latin typeface="Comic Sans MS" panose="030F0702030302020204" pitchFamily="66" charset="0"/>
                        <a:ea typeface="Times New Roman"/>
                        <a:cs typeface="Times New Roman"/>
                      </a:endParaRPr>
                    </a:p>
                    <a:p>
                      <a:pPr marL="457200" algn="just">
                        <a:lnSpc>
                          <a:spcPct val="115000"/>
                        </a:lnSpc>
                        <a:spcAft>
                          <a:spcPts val="0"/>
                        </a:spcAft>
                      </a:pPr>
                      <a:r>
                        <a:rPr lang="en-US" sz="1800" dirty="0" smtClean="0">
                          <a:solidFill>
                            <a:srgbClr val="000000"/>
                          </a:solidFill>
                          <a:effectLst/>
                          <a:latin typeface="Comic Sans MS" panose="030F0702030302020204" pitchFamily="66" charset="0"/>
                          <a:ea typeface="Times New Roman"/>
                          <a:cs typeface="Times New Roman"/>
                        </a:rPr>
                        <a:t>athletic</a:t>
                      </a:r>
                      <a:endParaRPr lang="ru-RU" sz="180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1000"/>
                        </a:spcAft>
                      </a:pPr>
                      <a:r>
                        <a:rPr lang="en-US" sz="1400" dirty="0">
                          <a:solidFill>
                            <a:srgbClr val="000000"/>
                          </a:solidFill>
                          <a:effectLst/>
                          <a:latin typeface="Times New Roman"/>
                          <a:ea typeface="Times New Roman"/>
                          <a:cs typeface="Times New Roman"/>
                        </a:rPr>
                        <a:t> </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Box 9"/>
          <p:cNvSpPr txBox="1"/>
          <p:nvPr/>
        </p:nvSpPr>
        <p:spPr>
          <a:xfrm>
            <a:off x="395536" y="1124744"/>
            <a:ext cx="184731" cy="369332"/>
          </a:xfrm>
          <a:prstGeom prst="rect">
            <a:avLst/>
          </a:prstGeom>
          <a:noFill/>
        </p:spPr>
        <p:txBody>
          <a:bodyPr wrap="none" rtlCol="0">
            <a:spAutoFit/>
          </a:bodyPr>
          <a:lstStyle/>
          <a:p>
            <a:endParaRPr lang="ru-RU" dirty="0"/>
          </a:p>
        </p:txBody>
      </p:sp>
      <p:sp>
        <p:nvSpPr>
          <p:cNvPr id="13" name="TextBox 12"/>
          <p:cNvSpPr txBox="1"/>
          <p:nvPr/>
        </p:nvSpPr>
        <p:spPr>
          <a:xfrm>
            <a:off x="4716016" y="866028"/>
            <a:ext cx="1872208" cy="1477328"/>
          </a:xfrm>
          <a:prstGeom prst="rect">
            <a:avLst/>
          </a:prstGeom>
          <a:noFill/>
        </p:spPr>
        <p:txBody>
          <a:bodyPr wrap="square" rtlCol="0">
            <a:spAutoFit/>
          </a:bodyPr>
          <a:lstStyle/>
          <a:p>
            <a:pPr marL="342900" indent="-342900">
              <a:buAutoNum type="arabicPeriod"/>
            </a:pPr>
            <a:r>
              <a:rPr lang="en-US" dirty="0" smtClean="0">
                <a:solidFill>
                  <a:schemeClr val="bg1"/>
                </a:solidFill>
                <a:latin typeface="Comic Sans MS" panose="030F0702030302020204" pitchFamily="66" charset="0"/>
              </a:rPr>
              <a:t>Chronic</a:t>
            </a:r>
          </a:p>
          <a:p>
            <a:pPr marL="342900" indent="-342900">
              <a:buAutoNum type="arabicPeriod"/>
            </a:pPr>
            <a:r>
              <a:rPr lang="en-US" dirty="0" smtClean="0">
                <a:solidFill>
                  <a:schemeClr val="bg1"/>
                </a:solidFill>
                <a:latin typeface="Comic Sans MS" panose="030F0702030302020204" pitchFamily="66" charset="0"/>
              </a:rPr>
              <a:t>Healthy</a:t>
            </a:r>
          </a:p>
          <a:p>
            <a:pPr marL="342900" indent="-342900">
              <a:buAutoNum type="arabicPeriod"/>
            </a:pPr>
            <a:r>
              <a:rPr lang="en-US" dirty="0" smtClean="0">
                <a:solidFill>
                  <a:schemeClr val="bg1"/>
                </a:solidFill>
                <a:latin typeface="Comic Sans MS" panose="030F0702030302020204" pitchFamily="66" charset="0"/>
              </a:rPr>
              <a:t>Active</a:t>
            </a:r>
          </a:p>
          <a:p>
            <a:pPr marL="342900" indent="-342900">
              <a:buAutoNum type="arabicPeriod"/>
            </a:pPr>
            <a:r>
              <a:rPr lang="en-US" dirty="0" smtClean="0">
                <a:solidFill>
                  <a:schemeClr val="bg1"/>
                </a:solidFill>
                <a:latin typeface="Comic Sans MS" panose="030F0702030302020204" pitchFamily="66" charset="0"/>
              </a:rPr>
              <a:t>Prevalent</a:t>
            </a:r>
          </a:p>
          <a:p>
            <a:pPr marL="342900" indent="-342900">
              <a:buAutoNum type="arabicPeriod"/>
            </a:pPr>
            <a:r>
              <a:rPr lang="en-US" dirty="0" smtClean="0">
                <a:solidFill>
                  <a:schemeClr val="bg1"/>
                </a:solidFill>
                <a:latin typeface="Comic Sans MS" panose="030F0702030302020204" pitchFamily="66" charset="0"/>
              </a:rPr>
              <a:t>moderate</a:t>
            </a:r>
            <a:endParaRPr lang="ru-RU" dirty="0">
              <a:solidFill>
                <a:schemeClr val="bg1"/>
              </a:solidFill>
              <a:latin typeface="Comic Sans MS" panose="030F0702030302020204" pitchFamily="66" charset="0"/>
            </a:endParaRPr>
          </a:p>
        </p:txBody>
      </p:sp>
      <p:pic>
        <p:nvPicPr>
          <p:cNvPr id="103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844842"/>
            <a:ext cx="3328820" cy="2542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3717032"/>
            <a:ext cx="3432576" cy="2693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73704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251520" y="260648"/>
            <a:ext cx="8640960" cy="6336704"/>
          </a:xfrm>
          <a:prstGeom prst="rect">
            <a:avLst/>
          </a:prstGeom>
          <a:solidFill>
            <a:schemeClr val="accent6">
              <a:lumMod val="50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0648"/>
            <a:ext cx="8640960"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95536" y="260648"/>
            <a:ext cx="8558753" cy="646331"/>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Task 10. Write four types of questions to the sentence (general, special,</a:t>
            </a:r>
          </a:p>
          <a:p>
            <a:r>
              <a:rPr lang="en-US" b="1" dirty="0" smtClean="0">
                <a:solidFill>
                  <a:schemeClr val="bg1"/>
                </a:solidFill>
                <a:latin typeface="Comic Sans MS" panose="030F0702030302020204" pitchFamily="66" charset="0"/>
              </a:rPr>
              <a:t> alternative and tag question)</a:t>
            </a:r>
            <a:endParaRPr lang="ru-RU" b="1" dirty="0">
              <a:solidFill>
                <a:schemeClr val="bg1"/>
              </a:solidFill>
              <a:latin typeface="Comic Sans MS" panose="030F0702030302020204" pitchFamily="66" charset="0"/>
            </a:endParaRPr>
          </a:p>
        </p:txBody>
      </p:sp>
      <p:sp>
        <p:nvSpPr>
          <p:cNvPr id="6" name="Прямоугольник 5"/>
          <p:cNvSpPr/>
          <p:nvPr/>
        </p:nvSpPr>
        <p:spPr>
          <a:xfrm>
            <a:off x="251520" y="1700808"/>
            <a:ext cx="8640960" cy="576064"/>
          </a:xfrm>
          <a:prstGeom prst="rect">
            <a:avLst/>
          </a:prstGeom>
          <a:solidFill>
            <a:schemeClr val="accent2">
              <a:lumMod val="20000"/>
              <a:lumOff val="80000"/>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omic Sans MS" panose="030F0702030302020204" pitchFamily="66" charset="0"/>
              </a:rPr>
              <a:t>Diabetes is one of the most prevalent lifestyle diseases in modern world. </a:t>
            </a:r>
            <a:endParaRPr lang="ru-RU"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30257552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17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23088" y="7245424"/>
            <a:ext cx="10753020" cy="7168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Объект 4"/>
          <p:cNvSpPr>
            <a:spLocks noGrp="1"/>
          </p:cNvSpPr>
          <p:nvPr>
            <p:ph idx="1"/>
          </p:nvPr>
        </p:nvSpPr>
        <p:spPr>
          <a:xfrm>
            <a:off x="498376" y="1988840"/>
            <a:ext cx="8147248" cy="3744416"/>
          </a:xfrm>
        </p:spPr>
        <p:txBody>
          <a:bodyPr>
            <a:normAutofit/>
          </a:bodyPr>
          <a:lstStyle/>
          <a:p>
            <a:pPr algn="just">
              <a:buClrTx/>
              <a:buFont typeface="+mj-lt"/>
              <a:buAutoNum type="arabicPeriod"/>
            </a:pPr>
            <a:r>
              <a:rPr lang="en-US" sz="1800" dirty="0" smtClean="0">
                <a:solidFill>
                  <a:schemeClr val="bg1"/>
                </a:solidFill>
                <a:latin typeface="Comic Sans MS" panose="030F0702030302020204" pitchFamily="66" charset="0"/>
              </a:rPr>
              <a:t>Take your medication and your meals on time according to your Doctor’s or Diabetes Educator’s recommendation.</a:t>
            </a:r>
          </a:p>
          <a:p>
            <a:pPr algn="just">
              <a:buClrTx/>
              <a:buFont typeface="+mj-lt"/>
              <a:buAutoNum type="arabicPeriod"/>
            </a:pPr>
            <a:endParaRPr lang="en-US" sz="1800" dirty="0">
              <a:solidFill>
                <a:schemeClr val="bg1"/>
              </a:solidFill>
              <a:latin typeface="Comic Sans MS" panose="030F0702030302020204" pitchFamily="66" charset="0"/>
            </a:endParaRPr>
          </a:p>
          <a:p>
            <a:pPr algn="just">
              <a:buClrTx/>
              <a:buFont typeface="+mj-lt"/>
              <a:buAutoNum type="arabicPeriod"/>
            </a:pPr>
            <a:r>
              <a:rPr lang="en-US" sz="1800" dirty="0">
                <a:solidFill>
                  <a:schemeClr val="bg1"/>
                </a:solidFill>
                <a:latin typeface="Comic Sans MS" panose="030F0702030302020204" pitchFamily="66" charset="0"/>
              </a:rPr>
              <a:t>Try to eat at about the same time every day.</a:t>
            </a:r>
          </a:p>
          <a:p>
            <a:pPr algn="just">
              <a:buClrTx/>
              <a:buFont typeface="+mj-lt"/>
              <a:buAutoNum type="arabicPeriod"/>
            </a:pPr>
            <a:endParaRPr lang="en-US" sz="1800" dirty="0">
              <a:solidFill>
                <a:schemeClr val="bg1"/>
              </a:solidFill>
              <a:latin typeface="Comic Sans MS" panose="030F0702030302020204" pitchFamily="66" charset="0"/>
            </a:endParaRPr>
          </a:p>
          <a:p>
            <a:pPr algn="just">
              <a:buClrTx/>
              <a:buFont typeface="+mj-lt"/>
              <a:buAutoNum type="arabicPeriod"/>
            </a:pPr>
            <a:r>
              <a:rPr lang="en-US" sz="1800" dirty="0">
                <a:solidFill>
                  <a:schemeClr val="bg1"/>
                </a:solidFill>
                <a:latin typeface="Comic Sans MS" panose="030F0702030302020204" pitchFamily="66" charset="0"/>
              </a:rPr>
              <a:t>Choose foods that are high in fiber.</a:t>
            </a:r>
          </a:p>
          <a:p>
            <a:pPr algn="just">
              <a:buClrTx/>
              <a:buFont typeface="+mj-lt"/>
              <a:buAutoNum type="arabicPeriod"/>
            </a:pPr>
            <a:endParaRPr lang="en-US" sz="1800" dirty="0">
              <a:solidFill>
                <a:schemeClr val="bg1"/>
              </a:solidFill>
              <a:latin typeface="Comic Sans MS" panose="030F0702030302020204" pitchFamily="66" charset="0"/>
            </a:endParaRPr>
          </a:p>
          <a:p>
            <a:pPr algn="just">
              <a:buClrTx/>
              <a:buFont typeface="+mj-lt"/>
              <a:buAutoNum type="arabicPeriod"/>
            </a:pPr>
            <a:r>
              <a:rPr lang="en-US" sz="1800" dirty="0">
                <a:solidFill>
                  <a:schemeClr val="bg1"/>
                </a:solidFill>
                <a:latin typeface="Comic Sans MS" panose="030F0702030302020204" pitchFamily="66" charset="0"/>
              </a:rPr>
              <a:t>Limit alcohol consumption and stop smoking.</a:t>
            </a:r>
          </a:p>
          <a:p>
            <a:pPr algn="just">
              <a:buClrTx/>
              <a:buFont typeface="+mj-lt"/>
              <a:buAutoNum type="arabicPeriod"/>
            </a:pPr>
            <a:endParaRPr lang="en-US" sz="1800" dirty="0">
              <a:solidFill>
                <a:schemeClr val="bg1"/>
              </a:solidFill>
              <a:latin typeface="Comic Sans MS" panose="030F0702030302020204" pitchFamily="66" charset="0"/>
            </a:endParaRPr>
          </a:p>
          <a:p>
            <a:pPr algn="just">
              <a:buClrTx/>
              <a:buFont typeface="+mj-lt"/>
              <a:buAutoNum type="arabicPeriod"/>
            </a:pPr>
            <a:r>
              <a:rPr lang="en-US" sz="1800" dirty="0">
                <a:solidFill>
                  <a:schemeClr val="bg1"/>
                </a:solidFill>
                <a:latin typeface="Comic Sans MS" panose="030F0702030302020204" pitchFamily="66" charset="0"/>
              </a:rPr>
              <a:t>Exercise or go for a walk regularly</a:t>
            </a:r>
            <a:r>
              <a:rPr lang="en-US" sz="1800" dirty="0" smtClean="0">
                <a:solidFill>
                  <a:schemeClr val="bg1"/>
                </a:solidFill>
                <a:latin typeface="Comic Sans MS" panose="030F0702030302020204" pitchFamily="66" charset="0"/>
              </a:rPr>
              <a:t>.</a:t>
            </a:r>
            <a:endParaRPr lang="en-US" sz="1800" b="1" dirty="0" smtClean="0">
              <a:solidFill>
                <a:schemeClr val="bg1"/>
              </a:solidFill>
              <a:latin typeface="Comic Sans MS" panose="030F0702030302020204" pitchFamily="66" charset="0"/>
            </a:endParaRPr>
          </a:p>
        </p:txBody>
      </p:sp>
      <p:pic>
        <p:nvPicPr>
          <p:cNvPr id="717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16632"/>
            <a:ext cx="8496944"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11560" y="188640"/>
            <a:ext cx="8448147" cy="646331"/>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TASK 11. Study the tips to control diabetes, discuss with your partner</a:t>
            </a:r>
          </a:p>
          <a:p>
            <a:r>
              <a:rPr lang="en-US" b="1" dirty="0" smtClean="0">
                <a:solidFill>
                  <a:schemeClr val="bg1"/>
                </a:solidFill>
                <a:latin typeface="Comic Sans MS" panose="030F0702030302020204" pitchFamily="66" charset="0"/>
              </a:rPr>
              <a:t> and add some more</a:t>
            </a:r>
            <a:endParaRPr lang="ru-RU" b="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19689540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116632"/>
            <a:ext cx="4536504" cy="479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211960" y="188640"/>
            <a:ext cx="2627642"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FACTS IN NUMBERS</a:t>
            </a:r>
            <a:endParaRPr lang="ru-RU" b="1" dirty="0">
              <a:solidFill>
                <a:schemeClr val="bg1"/>
              </a:solidFill>
              <a:latin typeface="Comic Sans MS" panose="030F0702030302020204" pitchFamily="66" charset="0"/>
            </a:endParaRPr>
          </a:p>
        </p:txBody>
      </p:sp>
      <p:sp>
        <p:nvSpPr>
          <p:cNvPr id="5" name="Прямоугольник 4"/>
          <p:cNvSpPr/>
          <p:nvPr/>
        </p:nvSpPr>
        <p:spPr>
          <a:xfrm>
            <a:off x="3419872" y="663950"/>
            <a:ext cx="5616624" cy="5632311"/>
          </a:xfrm>
          <a:prstGeom prst="rect">
            <a:avLst/>
          </a:prstGeom>
        </p:spPr>
        <p:txBody>
          <a:bodyPr wrap="square">
            <a:spAutoFit/>
          </a:bodyPr>
          <a:lstStyle/>
          <a:p>
            <a:pPr marL="342900" indent="-342900">
              <a:buFont typeface="+mj-lt"/>
              <a:buAutoNum type="arabicPeriod"/>
            </a:pPr>
            <a:r>
              <a:rPr lang="en-US" dirty="0">
                <a:solidFill>
                  <a:schemeClr val="bg1"/>
                </a:solidFill>
                <a:latin typeface="Comic Sans MS" panose="030F0702030302020204" pitchFamily="66" charset="0"/>
              </a:rPr>
              <a:t>Approximately 537 million adults (20-79 years) are living with diabetes.</a:t>
            </a:r>
          </a:p>
          <a:p>
            <a:pPr marL="342900" indent="-342900">
              <a:buFont typeface="+mj-lt"/>
              <a:buAutoNum type="arabicPeriod"/>
            </a:pPr>
            <a:r>
              <a:rPr lang="en-US" dirty="0">
                <a:solidFill>
                  <a:schemeClr val="bg1"/>
                </a:solidFill>
                <a:latin typeface="Comic Sans MS" panose="030F0702030302020204" pitchFamily="66" charset="0"/>
              </a:rPr>
              <a:t>The total number of people living with diabetes is projected to rise to 643 million by 2030 and 783 million by 2045.</a:t>
            </a:r>
          </a:p>
          <a:p>
            <a:pPr marL="342900" indent="-342900">
              <a:buFont typeface="+mj-lt"/>
              <a:buAutoNum type="arabicPeriod"/>
            </a:pPr>
            <a:r>
              <a:rPr lang="en-US" dirty="0">
                <a:solidFill>
                  <a:schemeClr val="bg1"/>
                </a:solidFill>
                <a:latin typeface="Comic Sans MS" panose="030F0702030302020204" pitchFamily="66" charset="0"/>
              </a:rPr>
              <a:t>3 in 4 adults with diabetes live in low- and middle-income </a:t>
            </a:r>
            <a:r>
              <a:rPr lang="en-US" dirty="0" smtClean="0">
                <a:solidFill>
                  <a:schemeClr val="bg1"/>
                </a:solidFill>
                <a:latin typeface="Comic Sans MS" panose="030F0702030302020204" pitchFamily="66" charset="0"/>
              </a:rPr>
              <a:t>countries</a:t>
            </a:r>
            <a:r>
              <a:rPr lang="ru-RU" dirty="0" smtClean="0">
                <a:solidFill>
                  <a:schemeClr val="bg1"/>
                </a:solidFill>
                <a:latin typeface="Comic Sans MS" panose="030F0702030302020204" pitchFamily="66" charset="0"/>
              </a:rPr>
              <a:t>.</a:t>
            </a:r>
            <a:endParaRPr lang="en-US" dirty="0">
              <a:solidFill>
                <a:schemeClr val="bg1"/>
              </a:solidFill>
              <a:latin typeface="Comic Sans MS" panose="030F0702030302020204" pitchFamily="66" charset="0"/>
            </a:endParaRPr>
          </a:p>
          <a:p>
            <a:pPr marL="342900" indent="-342900">
              <a:buFont typeface="+mj-lt"/>
              <a:buAutoNum type="arabicPeriod"/>
            </a:pPr>
            <a:r>
              <a:rPr lang="en-US" dirty="0">
                <a:solidFill>
                  <a:schemeClr val="bg1"/>
                </a:solidFill>
                <a:latin typeface="Comic Sans MS" panose="030F0702030302020204" pitchFamily="66" charset="0"/>
              </a:rPr>
              <a:t>Almost 1 in 2 (240 million) adults living with diabetes are </a:t>
            </a:r>
            <a:r>
              <a:rPr lang="en-US" dirty="0" smtClean="0">
                <a:solidFill>
                  <a:schemeClr val="bg1"/>
                </a:solidFill>
                <a:latin typeface="Comic Sans MS" panose="030F0702030302020204" pitchFamily="66" charset="0"/>
              </a:rPr>
              <a:t>undiagnosed</a:t>
            </a:r>
            <a:r>
              <a:rPr lang="ru-RU" dirty="0" smtClean="0">
                <a:solidFill>
                  <a:schemeClr val="bg1"/>
                </a:solidFill>
                <a:latin typeface="Comic Sans MS" panose="030F0702030302020204" pitchFamily="66" charset="0"/>
              </a:rPr>
              <a:t>.</a:t>
            </a:r>
            <a:endParaRPr lang="en-US" dirty="0">
              <a:solidFill>
                <a:schemeClr val="bg1"/>
              </a:solidFill>
              <a:latin typeface="Comic Sans MS" panose="030F0702030302020204" pitchFamily="66" charset="0"/>
            </a:endParaRPr>
          </a:p>
          <a:p>
            <a:pPr marL="342900" indent="-342900">
              <a:buFont typeface="+mj-lt"/>
              <a:buAutoNum type="arabicPeriod"/>
            </a:pPr>
            <a:r>
              <a:rPr lang="en-US" dirty="0">
                <a:solidFill>
                  <a:schemeClr val="bg1"/>
                </a:solidFill>
                <a:latin typeface="Comic Sans MS" panose="030F0702030302020204" pitchFamily="66" charset="0"/>
              </a:rPr>
              <a:t>Diabetes caused 6.7 million </a:t>
            </a:r>
            <a:r>
              <a:rPr lang="en-US" dirty="0" smtClean="0">
                <a:solidFill>
                  <a:schemeClr val="bg1"/>
                </a:solidFill>
                <a:latin typeface="Comic Sans MS" panose="030F0702030302020204" pitchFamily="66" charset="0"/>
              </a:rPr>
              <a:t>deaths</a:t>
            </a:r>
            <a:r>
              <a:rPr lang="ru-RU" dirty="0" smtClean="0">
                <a:solidFill>
                  <a:schemeClr val="bg1"/>
                </a:solidFill>
                <a:latin typeface="Comic Sans MS" panose="030F0702030302020204" pitchFamily="66" charset="0"/>
              </a:rPr>
              <a:t>.</a:t>
            </a:r>
            <a:endParaRPr lang="en-US" dirty="0">
              <a:solidFill>
                <a:schemeClr val="bg1"/>
              </a:solidFill>
              <a:latin typeface="Comic Sans MS" panose="030F0702030302020204" pitchFamily="66" charset="0"/>
            </a:endParaRPr>
          </a:p>
          <a:p>
            <a:pPr marL="342900" indent="-342900">
              <a:buFont typeface="+mj-lt"/>
              <a:buAutoNum type="arabicPeriod"/>
            </a:pPr>
            <a:r>
              <a:rPr lang="en-US" dirty="0">
                <a:solidFill>
                  <a:schemeClr val="bg1"/>
                </a:solidFill>
                <a:latin typeface="Comic Sans MS" panose="030F0702030302020204" pitchFamily="66" charset="0"/>
              </a:rPr>
              <a:t>Diabetes caused at least USD 966 billion dollars in health expenditure – 9% of total spending on </a:t>
            </a:r>
            <a:r>
              <a:rPr lang="en-US" dirty="0" smtClean="0">
                <a:solidFill>
                  <a:schemeClr val="bg1"/>
                </a:solidFill>
                <a:latin typeface="Comic Sans MS" panose="030F0702030302020204" pitchFamily="66" charset="0"/>
              </a:rPr>
              <a:t>adults</a:t>
            </a:r>
            <a:r>
              <a:rPr lang="ru-RU" dirty="0" smtClean="0">
                <a:solidFill>
                  <a:schemeClr val="bg1"/>
                </a:solidFill>
                <a:latin typeface="Comic Sans MS" panose="030F0702030302020204" pitchFamily="66" charset="0"/>
              </a:rPr>
              <a:t>.</a:t>
            </a:r>
            <a:endParaRPr lang="en-US" dirty="0">
              <a:solidFill>
                <a:schemeClr val="bg1"/>
              </a:solidFill>
              <a:latin typeface="Comic Sans MS" panose="030F0702030302020204" pitchFamily="66" charset="0"/>
            </a:endParaRPr>
          </a:p>
          <a:p>
            <a:pPr marL="342900" indent="-342900">
              <a:buFont typeface="+mj-lt"/>
              <a:buAutoNum type="arabicPeriod"/>
            </a:pPr>
            <a:r>
              <a:rPr lang="en-US" dirty="0">
                <a:solidFill>
                  <a:schemeClr val="bg1"/>
                </a:solidFill>
                <a:latin typeface="Comic Sans MS" panose="030F0702030302020204" pitchFamily="66" charset="0"/>
              </a:rPr>
              <a:t>More than 1.2 million children and adolescents (0-19 years) are living with type 1 </a:t>
            </a:r>
            <a:r>
              <a:rPr lang="en-US" dirty="0" smtClean="0">
                <a:solidFill>
                  <a:schemeClr val="bg1"/>
                </a:solidFill>
                <a:latin typeface="Comic Sans MS" panose="030F0702030302020204" pitchFamily="66" charset="0"/>
              </a:rPr>
              <a:t>diabetes</a:t>
            </a:r>
            <a:r>
              <a:rPr lang="ru-RU" dirty="0" smtClean="0">
                <a:solidFill>
                  <a:schemeClr val="bg1"/>
                </a:solidFill>
                <a:latin typeface="Comic Sans MS" panose="030F0702030302020204" pitchFamily="66" charset="0"/>
              </a:rPr>
              <a:t>.</a:t>
            </a:r>
            <a:endParaRPr lang="en-US" dirty="0">
              <a:solidFill>
                <a:schemeClr val="bg1"/>
              </a:solidFill>
              <a:latin typeface="Comic Sans MS" panose="030F0702030302020204" pitchFamily="66" charset="0"/>
            </a:endParaRPr>
          </a:p>
          <a:p>
            <a:pPr marL="342900" indent="-342900">
              <a:buFont typeface="+mj-lt"/>
              <a:buAutoNum type="arabicPeriod"/>
            </a:pPr>
            <a:r>
              <a:rPr lang="en-US" dirty="0">
                <a:solidFill>
                  <a:schemeClr val="bg1"/>
                </a:solidFill>
                <a:latin typeface="Comic Sans MS" panose="030F0702030302020204" pitchFamily="66" charset="0"/>
              </a:rPr>
              <a:t>1 in 6 live births (21 million) are affected by diabetes during </a:t>
            </a:r>
            <a:r>
              <a:rPr lang="en-US" dirty="0" smtClean="0">
                <a:solidFill>
                  <a:schemeClr val="bg1"/>
                </a:solidFill>
                <a:latin typeface="Comic Sans MS" panose="030F0702030302020204" pitchFamily="66" charset="0"/>
              </a:rPr>
              <a:t>pregnancy</a:t>
            </a:r>
            <a:r>
              <a:rPr lang="ru-RU" dirty="0" smtClean="0">
                <a:solidFill>
                  <a:schemeClr val="bg1"/>
                </a:solidFill>
                <a:latin typeface="Comic Sans MS" panose="030F0702030302020204" pitchFamily="66" charset="0"/>
              </a:rPr>
              <a:t>.</a:t>
            </a:r>
            <a:endParaRPr lang="en-US" dirty="0">
              <a:solidFill>
                <a:schemeClr val="bg1"/>
              </a:solidFill>
              <a:latin typeface="Comic Sans MS" panose="030F0702030302020204" pitchFamily="66" charset="0"/>
            </a:endParaRPr>
          </a:p>
          <a:p>
            <a:pPr marL="342900" indent="-342900">
              <a:buFont typeface="+mj-lt"/>
              <a:buAutoNum type="arabicPeriod"/>
            </a:pPr>
            <a:r>
              <a:rPr lang="en-US" dirty="0">
                <a:solidFill>
                  <a:schemeClr val="bg1"/>
                </a:solidFill>
                <a:latin typeface="Comic Sans MS" panose="030F0702030302020204" pitchFamily="66" charset="0"/>
              </a:rPr>
              <a:t>541 million adults are at increased risk of developing type 2 </a:t>
            </a:r>
            <a:r>
              <a:rPr lang="en-US" dirty="0" smtClean="0">
                <a:solidFill>
                  <a:schemeClr val="bg1"/>
                </a:solidFill>
                <a:latin typeface="Comic Sans MS" panose="030F0702030302020204" pitchFamily="66" charset="0"/>
              </a:rPr>
              <a:t>diabetes</a:t>
            </a:r>
            <a:r>
              <a:rPr lang="ru-RU" dirty="0" smtClean="0">
                <a:solidFill>
                  <a:schemeClr val="bg1"/>
                </a:solidFill>
                <a:latin typeface="Comic Sans MS" panose="030F0702030302020204" pitchFamily="66" charset="0"/>
              </a:rPr>
              <a:t>.</a:t>
            </a:r>
            <a:endParaRPr lang="en-US" i="0" dirty="0">
              <a:solidFill>
                <a:schemeClr val="bg1"/>
              </a:solidFill>
              <a:effectLst/>
              <a:latin typeface="Comic Sans MS" panose="030F0702030302020204" pitchFamily="66" charset="0"/>
            </a:endParaRPr>
          </a:p>
        </p:txBody>
      </p:sp>
    </p:spTree>
    <p:extLst>
      <p:ext uri="{BB962C8B-B14F-4D97-AF65-F5344CB8AC3E}">
        <p14:creationId xmlns:p14="http://schemas.microsoft.com/office/powerpoint/2010/main" val="31085461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Цель и задачи</a:t>
            </a:r>
            <a:endParaRPr lang="ru-RU"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6" y="476672"/>
            <a:ext cx="1656184"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95536" y="476672"/>
            <a:ext cx="1279517"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A   I   M</a:t>
            </a:r>
            <a:endParaRPr lang="ru-RU" b="1" dirty="0">
              <a:solidFill>
                <a:schemeClr val="bg1"/>
              </a:solidFill>
              <a:latin typeface="Comic Sans MS" panose="030F0702030302020204" pitchFamily="66" charset="0"/>
            </a:endParaRPr>
          </a:p>
        </p:txBody>
      </p:sp>
      <p:sp>
        <p:nvSpPr>
          <p:cNvPr id="5" name="TextBox 4"/>
          <p:cNvSpPr txBox="1"/>
          <p:nvPr/>
        </p:nvSpPr>
        <p:spPr>
          <a:xfrm>
            <a:off x="1690371" y="476672"/>
            <a:ext cx="6726521" cy="1200329"/>
          </a:xfrm>
          <a:prstGeom prst="rect">
            <a:avLst/>
          </a:prstGeom>
          <a:noFill/>
        </p:spPr>
        <p:txBody>
          <a:bodyPr wrap="none" rtlCol="0">
            <a:spAutoFit/>
          </a:bodyPr>
          <a:lstStyle/>
          <a:p>
            <a:pPr marL="285750" indent="-285750">
              <a:buFontTx/>
              <a:buChar char="-"/>
            </a:pPr>
            <a:r>
              <a:rPr lang="en-US" b="1" dirty="0" smtClean="0">
                <a:solidFill>
                  <a:schemeClr val="bg1"/>
                </a:solidFill>
                <a:latin typeface="Comic Sans MS" panose="030F0702030302020204" pitchFamily="66" charset="0"/>
              </a:rPr>
              <a:t>to develop and improve oral speech skills on the topic</a:t>
            </a:r>
          </a:p>
          <a:p>
            <a:r>
              <a:rPr lang="" b="1" smtClean="0">
                <a:solidFill>
                  <a:schemeClr val="bg1"/>
                </a:solidFill>
                <a:latin typeface="Comic Sans MS" panose="030F0702030302020204" pitchFamily="66" charset="0"/>
              </a:rPr>
              <a:t>“Diebetes” in accordance with the lexical and grammatical</a:t>
            </a:r>
          </a:p>
          <a:p>
            <a:r>
              <a:rPr lang="en-US" b="1" dirty="0" smtClean="0">
                <a:solidFill>
                  <a:schemeClr val="bg1"/>
                </a:solidFill>
                <a:latin typeface="Comic Sans MS" panose="030F0702030302020204" pitchFamily="66" charset="0"/>
              </a:rPr>
              <a:t>R</a:t>
            </a:r>
            <a:r>
              <a:rPr lang="" b="1" smtClean="0">
                <a:solidFill>
                  <a:schemeClr val="bg1"/>
                </a:solidFill>
                <a:latin typeface="Comic Sans MS" panose="030F0702030302020204" pitchFamily="66" charset="0"/>
              </a:rPr>
              <a:t>equirementsof the English language.</a:t>
            </a:r>
          </a:p>
          <a:p>
            <a:endParaRPr lang="ru-RU" b="1" dirty="0">
              <a:solidFill>
                <a:schemeClr val="bg1"/>
              </a:solidFill>
              <a:latin typeface="Comic Sans MS" panose="030F0702030302020204" pitchFamily="66" charset="0"/>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92335"/>
            <a:ext cx="2616940"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0" y="1492335"/>
            <a:ext cx="2606804" cy="369332"/>
          </a:xfrm>
          <a:prstGeom prst="rect">
            <a:avLst/>
          </a:prstGeom>
          <a:noFill/>
        </p:spPr>
        <p:txBody>
          <a:bodyPr wrap="none" rtlCol="0">
            <a:spAutoFit/>
          </a:bodyPr>
          <a:lstStyle/>
          <a:p>
            <a:r>
              <a:rPr lang="" b="1" smtClean="0">
                <a:solidFill>
                  <a:schemeClr val="bg1"/>
                </a:solidFill>
                <a:latin typeface="Comic Sans MS" panose="030F0702030302020204" pitchFamily="66" charset="0"/>
              </a:rPr>
              <a:t>O   B   J   E   C   T</a:t>
            </a:r>
            <a:endParaRPr lang="ru-RU" b="1" dirty="0">
              <a:solidFill>
                <a:schemeClr val="bg1"/>
              </a:solidFill>
              <a:latin typeface="Comic Sans MS" panose="030F0702030302020204" pitchFamily="66" charset="0"/>
            </a:endParaRPr>
          </a:p>
        </p:txBody>
      </p:sp>
      <p:sp>
        <p:nvSpPr>
          <p:cNvPr id="7" name="TextBox 6"/>
          <p:cNvSpPr txBox="1"/>
          <p:nvPr/>
        </p:nvSpPr>
        <p:spPr>
          <a:xfrm>
            <a:off x="2623225" y="1492335"/>
            <a:ext cx="5823035" cy="2031325"/>
          </a:xfrm>
          <a:prstGeom prst="rect">
            <a:avLst/>
          </a:prstGeom>
          <a:noFill/>
        </p:spPr>
        <p:txBody>
          <a:bodyPr wrap="square" rtlCol="0">
            <a:spAutoFit/>
          </a:bodyPr>
          <a:lstStyle/>
          <a:p>
            <a:pPr marL="285750" indent="-285750" algn="just">
              <a:buFontTx/>
              <a:buChar char="-"/>
            </a:pPr>
            <a:r>
              <a:rPr lang="" b="1" smtClean="0">
                <a:solidFill>
                  <a:schemeClr val="bg1"/>
                </a:solidFill>
                <a:latin typeface="Comic Sans MS" panose="030F0702030302020204" pitchFamily="66" charset="0"/>
              </a:rPr>
              <a:t>1) </a:t>
            </a:r>
            <a:r>
              <a:rPr lang="" b="1" u="sng" smtClean="0">
                <a:solidFill>
                  <a:schemeClr val="bg1"/>
                </a:solidFill>
                <a:latin typeface="Comic Sans MS" panose="030F0702030302020204" pitchFamily="66" charset="0"/>
              </a:rPr>
              <a:t>educational</a:t>
            </a:r>
            <a:r>
              <a:rPr lang="ru-RU" b="1" dirty="0" smtClean="0">
                <a:solidFill>
                  <a:schemeClr val="bg1"/>
                </a:solidFill>
                <a:latin typeface="Comic Sans MS" panose="030F0702030302020204" pitchFamily="66" charset="0"/>
              </a:rPr>
              <a:t>:</a:t>
            </a:r>
            <a:r>
              <a:rPr lang="en-US" b="1" dirty="0" smtClean="0">
                <a:solidFill>
                  <a:schemeClr val="bg1"/>
                </a:solidFill>
                <a:latin typeface="Comic Sans MS" panose="030F0702030302020204" pitchFamily="66" charset="0"/>
              </a:rPr>
              <a:t> to teach students to talk </a:t>
            </a:r>
          </a:p>
          <a:p>
            <a:pPr algn="just"/>
            <a:r>
              <a:rPr lang="en-US" b="1" dirty="0" smtClean="0">
                <a:solidFill>
                  <a:schemeClr val="bg1"/>
                </a:solidFill>
                <a:latin typeface="Comic Sans MS" panose="030F0702030302020204" pitchFamily="66" charset="0"/>
              </a:rPr>
              <a:t>about the types of diabetes mellitus, its causes</a:t>
            </a:r>
          </a:p>
          <a:p>
            <a:pPr algn="just"/>
            <a:r>
              <a:rPr lang="en-US" b="1" dirty="0" smtClean="0">
                <a:solidFill>
                  <a:schemeClr val="bg1"/>
                </a:solidFill>
                <a:latin typeface="Comic Sans MS" panose="030F0702030302020204" pitchFamily="66" charset="0"/>
              </a:rPr>
              <a:t>and treatment recommendations in accordance with the lexical </a:t>
            </a:r>
          </a:p>
          <a:p>
            <a:pPr algn="just"/>
            <a:r>
              <a:rPr lang="en-US" b="1" dirty="0" smtClean="0">
                <a:solidFill>
                  <a:schemeClr val="bg1"/>
                </a:solidFill>
                <a:latin typeface="Comic Sans MS" panose="030F0702030302020204" pitchFamily="66" charset="0"/>
              </a:rPr>
              <a:t>and grammatical requirements of the English language</a:t>
            </a:r>
            <a:r>
              <a:rPr lang="ru-RU" b="1" dirty="0" smtClean="0">
                <a:solidFill>
                  <a:schemeClr val="bg1"/>
                </a:solidFill>
                <a:latin typeface="Comic Sans MS" panose="030F0702030302020204" pitchFamily="66" charset="0"/>
              </a:rPr>
              <a:t>;</a:t>
            </a:r>
          </a:p>
          <a:p>
            <a:pPr algn="just"/>
            <a:endParaRPr lang="ru-RU" b="1" dirty="0">
              <a:solidFill>
                <a:schemeClr val="bg1"/>
              </a:solidFill>
              <a:latin typeface="Comic Sans MS" panose="030F0702030302020204" pitchFamily="66" charset="0"/>
            </a:endParaRPr>
          </a:p>
        </p:txBody>
      </p:sp>
      <p:sp>
        <p:nvSpPr>
          <p:cNvPr id="9" name="TextBox 8"/>
          <p:cNvSpPr txBox="1"/>
          <p:nvPr/>
        </p:nvSpPr>
        <p:spPr>
          <a:xfrm>
            <a:off x="51272" y="3284984"/>
            <a:ext cx="6591122" cy="2031325"/>
          </a:xfrm>
          <a:prstGeom prst="rect">
            <a:avLst/>
          </a:prstGeom>
          <a:noFill/>
        </p:spPr>
        <p:txBody>
          <a:bodyPr wrap="square" rtlCol="0">
            <a:spAutoFit/>
          </a:bodyPr>
          <a:lstStyle/>
          <a:p>
            <a:pPr algn="just"/>
            <a:r>
              <a:rPr lang="ru-RU" b="1" dirty="0" smtClean="0">
                <a:solidFill>
                  <a:schemeClr val="bg1"/>
                </a:solidFill>
                <a:latin typeface="Comic Sans MS" panose="030F0702030302020204" pitchFamily="66" charset="0"/>
              </a:rPr>
              <a:t>2) </a:t>
            </a:r>
            <a:r>
              <a:rPr lang="en-US" b="1" u="sng" dirty="0" smtClean="0">
                <a:solidFill>
                  <a:schemeClr val="bg1"/>
                </a:solidFill>
                <a:latin typeface="Comic Sans MS" panose="030F0702030302020204" pitchFamily="66" charset="0"/>
              </a:rPr>
              <a:t>developing</a:t>
            </a:r>
            <a:r>
              <a:rPr lang="ru-RU" b="1" dirty="0" smtClean="0">
                <a:solidFill>
                  <a:schemeClr val="bg1"/>
                </a:solidFill>
                <a:latin typeface="Comic Sans MS" panose="030F0702030302020204" pitchFamily="66" charset="0"/>
              </a:rPr>
              <a:t>: </a:t>
            </a:r>
            <a:r>
              <a:rPr lang="en-US" b="1" dirty="0" smtClean="0">
                <a:solidFill>
                  <a:schemeClr val="bg1"/>
                </a:solidFill>
                <a:latin typeface="Comic Sans MS" panose="030F0702030302020204" pitchFamily="66" charset="0"/>
              </a:rPr>
              <a:t>to develop the ability to analyze the </a:t>
            </a:r>
          </a:p>
          <a:p>
            <a:pPr algn="just"/>
            <a:r>
              <a:rPr lang="en-US" b="1" dirty="0">
                <a:solidFill>
                  <a:schemeClr val="bg1"/>
                </a:solidFill>
                <a:latin typeface="Comic Sans MS" panose="030F0702030302020204" pitchFamily="66" charset="0"/>
              </a:rPr>
              <a:t>p</a:t>
            </a:r>
            <a:r>
              <a:rPr lang="en-US" b="1" dirty="0" smtClean="0">
                <a:solidFill>
                  <a:schemeClr val="bg1"/>
                </a:solidFill>
                <a:latin typeface="Comic Sans MS" panose="030F0702030302020204" pitchFamily="66" charset="0"/>
              </a:rPr>
              <a:t>resented information and draw the necessary conclusions </a:t>
            </a:r>
          </a:p>
          <a:p>
            <a:pPr algn="just"/>
            <a:r>
              <a:rPr lang="en-US" b="1" dirty="0" smtClean="0">
                <a:solidFill>
                  <a:schemeClr val="bg1"/>
                </a:solidFill>
                <a:latin typeface="Comic Sans MS" panose="030F0702030302020204" pitchFamily="66" charset="0"/>
              </a:rPr>
              <a:t>on its basis</a:t>
            </a:r>
            <a:r>
              <a:rPr lang="ru-RU" b="1" dirty="0" smtClean="0">
                <a:solidFill>
                  <a:schemeClr val="bg1"/>
                </a:solidFill>
                <a:latin typeface="Comic Sans MS" panose="030F0702030302020204" pitchFamily="66" charset="0"/>
              </a:rPr>
              <a:t>;</a:t>
            </a:r>
            <a:r>
              <a:rPr lang="en-US" b="1" dirty="0" smtClean="0">
                <a:solidFill>
                  <a:schemeClr val="bg1"/>
                </a:solidFill>
                <a:latin typeface="Comic Sans MS" panose="030F0702030302020204" pitchFamily="66" charset="0"/>
              </a:rPr>
              <a:t> to contribute to the formation of logical </a:t>
            </a:r>
          </a:p>
          <a:p>
            <a:pPr algn="just"/>
            <a:r>
              <a:rPr lang="en-US" b="1" dirty="0">
                <a:solidFill>
                  <a:schemeClr val="bg1"/>
                </a:solidFill>
                <a:latin typeface="Comic Sans MS" panose="030F0702030302020204" pitchFamily="66" charset="0"/>
              </a:rPr>
              <a:t>t</a:t>
            </a:r>
            <a:r>
              <a:rPr lang="en-US" b="1" dirty="0" smtClean="0">
                <a:solidFill>
                  <a:schemeClr val="bg1"/>
                </a:solidFill>
                <a:latin typeface="Comic Sans MS" panose="030F0702030302020204" pitchFamily="66" charset="0"/>
              </a:rPr>
              <a:t>hinking and memory development</a:t>
            </a:r>
            <a:r>
              <a:rPr lang="ru-RU" b="1" dirty="0" smtClean="0">
                <a:solidFill>
                  <a:schemeClr val="bg1"/>
                </a:solidFill>
                <a:latin typeface="Comic Sans MS" panose="030F0702030302020204" pitchFamily="66" charset="0"/>
              </a:rPr>
              <a:t>;</a:t>
            </a:r>
            <a:r>
              <a:rPr lang="en-US" b="1" dirty="0" smtClean="0">
                <a:solidFill>
                  <a:schemeClr val="bg1"/>
                </a:solidFill>
                <a:latin typeface="Comic Sans MS" panose="030F0702030302020204" pitchFamily="66" charset="0"/>
              </a:rPr>
              <a:t> to form universal</a:t>
            </a:r>
          </a:p>
          <a:p>
            <a:pPr algn="just"/>
            <a:r>
              <a:rPr lang="en-US" b="1" dirty="0">
                <a:solidFill>
                  <a:schemeClr val="bg1"/>
                </a:solidFill>
                <a:latin typeface="Comic Sans MS" panose="030F0702030302020204" pitchFamily="66" charset="0"/>
              </a:rPr>
              <a:t>l</a:t>
            </a:r>
            <a:r>
              <a:rPr lang="en-US" b="1" dirty="0" smtClean="0">
                <a:solidFill>
                  <a:schemeClr val="bg1"/>
                </a:solidFill>
                <a:latin typeface="Comic Sans MS" panose="030F0702030302020204" pitchFamily="66" charset="0"/>
              </a:rPr>
              <a:t>earning skills and productive forms of individual </a:t>
            </a:r>
          </a:p>
          <a:p>
            <a:pPr algn="just"/>
            <a:r>
              <a:rPr lang="en-US" b="1" dirty="0" smtClean="0">
                <a:solidFill>
                  <a:schemeClr val="bg1"/>
                </a:solidFill>
                <a:latin typeface="Comic Sans MS" panose="030F0702030302020204" pitchFamily="66" charset="0"/>
              </a:rPr>
              <a:t>work</a:t>
            </a:r>
            <a:r>
              <a:rPr lang="ru-RU" b="1" dirty="0" smtClean="0">
                <a:solidFill>
                  <a:schemeClr val="bg1"/>
                </a:solidFill>
                <a:latin typeface="Comic Sans MS" panose="030F0702030302020204" pitchFamily="66" charset="0"/>
              </a:rPr>
              <a:t>;</a:t>
            </a:r>
            <a:r>
              <a:rPr lang="en-US" b="1" dirty="0" smtClean="0">
                <a:solidFill>
                  <a:schemeClr val="bg1"/>
                </a:solidFill>
                <a:latin typeface="Comic Sans MS" panose="030F0702030302020204" pitchFamily="66" charset="0"/>
              </a:rPr>
              <a:t> to develop communication skills</a:t>
            </a:r>
            <a:r>
              <a:rPr lang="ru-RU" b="1" dirty="0">
                <a:solidFill>
                  <a:schemeClr val="bg1"/>
                </a:solidFill>
                <a:latin typeface="Comic Sans MS" panose="030F0702030302020204" pitchFamily="66" charset="0"/>
              </a:rPr>
              <a:t>;</a:t>
            </a:r>
          </a:p>
        </p:txBody>
      </p:sp>
      <p:sp>
        <p:nvSpPr>
          <p:cNvPr id="10" name="TextBox 9"/>
          <p:cNvSpPr txBox="1"/>
          <p:nvPr/>
        </p:nvSpPr>
        <p:spPr>
          <a:xfrm>
            <a:off x="51272" y="5426827"/>
            <a:ext cx="5522666" cy="1200329"/>
          </a:xfrm>
          <a:prstGeom prst="rect">
            <a:avLst/>
          </a:prstGeom>
          <a:noFill/>
        </p:spPr>
        <p:txBody>
          <a:bodyPr wrap="none" rtlCol="0">
            <a:spAutoFit/>
          </a:bodyPr>
          <a:lstStyle/>
          <a:p>
            <a:pPr algn="just"/>
            <a:r>
              <a:rPr lang="ru-RU" b="1" dirty="0" smtClean="0">
                <a:solidFill>
                  <a:schemeClr val="bg1"/>
                </a:solidFill>
                <a:latin typeface="Comic Sans MS" panose="030F0702030302020204" pitchFamily="66" charset="0"/>
              </a:rPr>
              <a:t>3) </a:t>
            </a:r>
            <a:r>
              <a:rPr lang="en-US" b="1" u="sng" dirty="0" smtClean="0">
                <a:solidFill>
                  <a:schemeClr val="bg1"/>
                </a:solidFill>
                <a:latin typeface="Comic Sans MS" panose="030F0702030302020204" pitchFamily="66" charset="0"/>
              </a:rPr>
              <a:t>upbringing</a:t>
            </a:r>
            <a:r>
              <a:rPr lang="ru-RU" b="1" dirty="0" smtClean="0">
                <a:solidFill>
                  <a:schemeClr val="bg1"/>
                </a:solidFill>
                <a:latin typeface="Comic Sans MS" panose="030F0702030302020204" pitchFamily="66" charset="0"/>
              </a:rPr>
              <a:t>: </a:t>
            </a:r>
            <a:r>
              <a:rPr lang="en-US" b="1" dirty="0" smtClean="0">
                <a:solidFill>
                  <a:schemeClr val="bg1"/>
                </a:solidFill>
                <a:latin typeface="Comic Sans MS" panose="030F0702030302020204" pitchFamily="66" charset="0"/>
              </a:rPr>
              <a:t>to foster a responsible </a:t>
            </a:r>
          </a:p>
          <a:p>
            <a:pPr algn="just"/>
            <a:r>
              <a:rPr lang="en-US" b="1" dirty="0" smtClean="0">
                <a:solidFill>
                  <a:schemeClr val="bg1"/>
                </a:solidFill>
                <a:latin typeface="Comic Sans MS" panose="030F0702030302020204" pitchFamily="66" charset="0"/>
              </a:rPr>
              <a:t>attitude to the work</a:t>
            </a:r>
            <a:r>
              <a:rPr lang="ru-RU" b="1" dirty="0" smtClean="0">
                <a:solidFill>
                  <a:schemeClr val="bg1"/>
                </a:solidFill>
                <a:latin typeface="Comic Sans MS" panose="030F0702030302020204" pitchFamily="66" charset="0"/>
              </a:rPr>
              <a:t>,</a:t>
            </a:r>
            <a:r>
              <a:rPr lang="en-US" b="1" dirty="0" smtClean="0">
                <a:solidFill>
                  <a:schemeClr val="bg1"/>
                </a:solidFill>
                <a:latin typeface="Comic Sans MS" panose="030F0702030302020204" pitchFamily="66" charset="0"/>
              </a:rPr>
              <a:t> interest in the subject</a:t>
            </a:r>
            <a:r>
              <a:rPr lang="ru-RU" b="1" dirty="0" smtClean="0">
                <a:solidFill>
                  <a:schemeClr val="bg1"/>
                </a:solidFill>
                <a:latin typeface="Comic Sans MS" panose="030F0702030302020204" pitchFamily="66" charset="0"/>
              </a:rPr>
              <a:t>;</a:t>
            </a:r>
            <a:endParaRPr lang="en-US" b="1" dirty="0" smtClean="0">
              <a:solidFill>
                <a:schemeClr val="bg1"/>
              </a:solidFill>
              <a:latin typeface="Comic Sans MS" panose="030F0702030302020204" pitchFamily="66" charset="0"/>
            </a:endParaRPr>
          </a:p>
          <a:p>
            <a:pPr algn="just"/>
            <a:r>
              <a:rPr lang="en-US" b="1" dirty="0">
                <a:solidFill>
                  <a:schemeClr val="bg1"/>
                </a:solidFill>
                <a:latin typeface="Comic Sans MS" panose="030F0702030302020204" pitchFamily="66" charset="0"/>
              </a:rPr>
              <a:t>t</a:t>
            </a:r>
            <a:r>
              <a:rPr lang="en-US" b="1" dirty="0" smtClean="0">
                <a:solidFill>
                  <a:schemeClr val="bg1"/>
                </a:solidFill>
                <a:latin typeface="Comic Sans MS" panose="030F0702030302020204" pitchFamily="66" charset="0"/>
              </a:rPr>
              <a:t>o promote the formation of cognitive abilities,</a:t>
            </a:r>
          </a:p>
          <a:p>
            <a:pPr algn="just"/>
            <a:r>
              <a:rPr lang="en-US" b="1" dirty="0">
                <a:solidFill>
                  <a:schemeClr val="bg1"/>
                </a:solidFill>
                <a:latin typeface="Comic Sans MS" panose="030F0702030302020204" pitchFamily="66" charset="0"/>
              </a:rPr>
              <a:t>r</a:t>
            </a:r>
            <a:r>
              <a:rPr lang="en-US" b="1" dirty="0" smtClean="0">
                <a:solidFill>
                  <a:schemeClr val="bg1"/>
                </a:solidFill>
                <a:latin typeface="Comic Sans MS" panose="030F0702030302020204" pitchFamily="66" charset="0"/>
              </a:rPr>
              <a:t>eflection.</a:t>
            </a:r>
            <a:endParaRPr lang="ru-RU" b="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26013106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Актуальность</a:t>
            </a:r>
            <a:endParaRPr lang="ru-RU"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5287"/>
            <a:ext cx="4139952" cy="382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7504" y="385287"/>
            <a:ext cx="3930884"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R   E   L   E   V   A   N   C   E</a:t>
            </a:r>
            <a:endParaRPr lang="ru-RU" b="1" dirty="0">
              <a:solidFill>
                <a:schemeClr val="bg1"/>
              </a:solidFill>
              <a:latin typeface="Comic Sans MS" panose="030F0702030302020204" pitchFamily="66" charset="0"/>
            </a:endParaRPr>
          </a:p>
        </p:txBody>
      </p:sp>
      <p:sp>
        <p:nvSpPr>
          <p:cNvPr id="5" name="TextBox 4"/>
          <p:cNvSpPr txBox="1"/>
          <p:nvPr/>
        </p:nvSpPr>
        <p:spPr>
          <a:xfrm>
            <a:off x="127046" y="954692"/>
            <a:ext cx="7901338" cy="2585323"/>
          </a:xfrm>
          <a:prstGeom prst="rect">
            <a:avLst/>
          </a:prstGeom>
          <a:noFill/>
        </p:spPr>
        <p:txBody>
          <a:bodyPr wrap="square" rtlCol="0">
            <a:spAutoFit/>
          </a:bodyPr>
          <a:lstStyle/>
          <a:p>
            <a:r>
              <a:rPr lang="en-US" b="1" dirty="0" smtClean="0">
                <a:solidFill>
                  <a:schemeClr val="bg1"/>
                </a:solidFill>
                <a:latin typeface="Comic Sans MS" panose="030F0702030302020204" pitchFamily="66" charset="0"/>
              </a:rPr>
              <a:t>Diabetes </a:t>
            </a:r>
            <a:r>
              <a:rPr lang="en-US" b="1" dirty="0">
                <a:solidFill>
                  <a:schemeClr val="bg1"/>
                </a:solidFill>
                <a:latin typeface="Comic Sans MS" panose="030F0702030302020204" pitchFamily="66" charset="0"/>
              </a:rPr>
              <a:t>mellitus is one of the most </a:t>
            </a:r>
            <a:r>
              <a:rPr lang="en-US" b="1" dirty="0" smtClean="0">
                <a:solidFill>
                  <a:schemeClr val="bg1"/>
                </a:solidFill>
                <a:latin typeface="Comic Sans MS" panose="030F0702030302020204" pitchFamily="66" charset="0"/>
              </a:rPr>
              <a:t>common</a:t>
            </a:r>
            <a:r>
              <a:rPr lang="ru-RU" b="1" dirty="0" smtClean="0">
                <a:solidFill>
                  <a:schemeClr val="bg1"/>
                </a:solidFill>
                <a:latin typeface="Comic Sans MS" panose="030F0702030302020204" pitchFamily="66" charset="0"/>
              </a:rPr>
              <a:t> </a:t>
            </a:r>
            <a:r>
              <a:rPr lang="en-US" b="1" dirty="0" smtClean="0">
                <a:solidFill>
                  <a:schemeClr val="bg1"/>
                </a:solidFill>
                <a:latin typeface="Comic Sans MS" panose="030F0702030302020204" pitchFamily="66" charset="0"/>
              </a:rPr>
              <a:t>diseases </a:t>
            </a:r>
            <a:r>
              <a:rPr lang="en-US" b="1" dirty="0">
                <a:solidFill>
                  <a:schemeClr val="bg1"/>
                </a:solidFill>
                <a:latin typeface="Comic Sans MS" panose="030F0702030302020204" pitchFamily="66" charset="0"/>
              </a:rPr>
              <a:t>of the endocrine system of the human body. The steady growth of morbidity rates in age groups. The occurrence of complications of diabetes, leading to early disability of patients</a:t>
            </a:r>
            <a:r>
              <a:rPr lang="en-US" b="1" dirty="0" smtClean="0">
                <a:solidFill>
                  <a:schemeClr val="bg1"/>
                </a:solidFill>
                <a:latin typeface="Comic Sans MS" panose="030F0702030302020204" pitchFamily="66" charset="0"/>
              </a:rPr>
              <a:t>.</a:t>
            </a:r>
            <a:endParaRPr lang="ru-RU" b="1" dirty="0" smtClean="0">
              <a:solidFill>
                <a:schemeClr val="bg1"/>
              </a:solidFill>
              <a:latin typeface="Comic Sans MS" panose="030F0702030302020204" pitchFamily="66" charset="0"/>
            </a:endParaRPr>
          </a:p>
          <a:p>
            <a:endParaRPr lang="ru-RU" b="1" dirty="0" smtClean="0">
              <a:solidFill>
                <a:schemeClr val="bg1"/>
              </a:solidFill>
              <a:latin typeface="Comic Sans MS" panose="030F0702030302020204" pitchFamily="66" charset="0"/>
            </a:endParaRPr>
          </a:p>
          <a:p>
            <a:r>
              <a:rPr lang="en-US" b="1" dirty="0">
                <a:solidFill>
                  <a:schemeClr val="bg1"/>
                </a:solidFill>
                <a:latin typeface="Comic Sans MS" panose="030F0702030302020204" pitchFamily="66" charset="0"/>
              </a:rPr>
              <a:t>The relevance of the chosen topic is due to the high severity of the disease, the acute issue of competent selection of adequate treatment that can reduce blood glucose levels and prevent complications.</a:t>
            </a:r>
            <a:endParaRPr lang="ru-RU" b="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29934742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2"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064896"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95537" y="3645024"/>
            <a:ext cx="8568952" cy="2640723"/>
          </a:xfrm>
          <a:prstGeom prst="rect">
            <a:avLst/>
          </a:prstGeom>
          <a:noFill/>
        </p:spPr>
        <p:txBody>
          <a:bodyPr wrap="square" rtlCol="0">
            <a:spAutoFit/>
          </a:bodyPr>
          <a:lstStyle/>
          <a:p>
            <a:pPr marL="342900" lvl="0" indent="-342900" algn="just">
              <a:lnSpc>
                <a:spcPct val="115000"/>
              </a:lnSpc>
              <a:spcAft>
                <a:spcPts val="0"/>
              </a:spcAft>
              <a:buFont typeface="+mj-lt"/>
              <a:buAutoNum type="arabicPeriod"/>
            </a:pPr>
            <a:r>
              <a:rPr lang="en-US" dirty="0" smtClean="0">
                <a:latin typeface="Comic Sans MS" panose="030F0702030302020204" pitchFamily="66" charset="0"/>
                <a:ea typeface="Calibri"/>
                <a:cs typeface="Times New Roman"/>
              </a:rPr>
              <a:t>diabetes</a:t>
            </a:r>
            <a:r>
              <a:rPr lang="ru-RU" dirty="0" smtClean="0">
                <a:latin typeface="Comic Sans MS" panose="030F0702030302020204" pitchFamily="66" charset="0"/>
                <a:ea typeface="Calibri"/>
                <a:cs typeface="Times New Roman"/>
              </a:rPr>
              <a:t> </a:t>
            </a:r>
            <a:r>
              <a:rPr lang="ru-RU" dirty="0">
                <a:latin typeface="Comic Sans MS" panose="030F0702030302020204" pitchFamily="66" charset="0"/>
                <a:ea typeface="Calibri"/>
                <a:cs typeface="Times New Roman"/>
              </a:rPr>
              <a:t>[</a:t>
            </a:r>
            <a:r>
              <a:rPr lang="en-US" dirty="0">
                <a:latin typeface="Comic Sans MS" panose="030F0702030302020204" pitchFamily="66" charset="0"/>
                <a:ea typeface="Calibri"/>
                <a:cs typeface="Times New Roman"/>
              </a:rPr>
              <a:t>da</a:t>
            </a:r>
            <a:r>
              <a:rPr lang="ru-RU" dirty="0" err="1">
                <a:latin typeface="Comic Sans MS" panose="030F0702030302020204" pitchFamily="66" charset="0"/>
                <a:ea typeface="Calibri"/>
                <a:cs typeface="Times New Roman"/>
              </a:rPr>
              <a:t>ɪə</a:t>
            </a:r>
            <a:r>
              <a:rPr lang="ru-RU" dirty="0">
                <a:latin typeface="Comic Sans MS" panose="030F0702030302020204" pitchFamily="66" charset="0"/>
                <a:ea typeface="Calibri"/>
                <a:cs typeface="Times New Roman"/>
              </a:rPr>
              <a:t>ˈ</a:t>
            </a:r>
            <a:r>
              <a:rPr lang="en-US" dirty="0">
                <a:latin typeface="Comic Sans MS" panose="030F0702030302020204" pitchFamily="66" charset="0"/>
                <a:ea typeface="Calibri"/>
                <a:cs typeface="Times New Roman"/>
              </a:rPr>
              <a:t>bi</a:t>
            </a:r>
            <a:r>
              <a:rPr lang="ru-RU" dirty="0">
                <a:latin typeface="Comic Sans MS" panose="030F0702030302020204" pitchFamily="66" charset="0"/>
                <a:ea typeface="Calibri"/>
                <a:cs typeface="Times New Roman"/>
              </a:rPr>
              <a:t>ː</a:t>
            </a:r>
            <a:r>
              <a:rPr lang="en-US" dirty="0" err="1">
                <a:latin typeface="Comic Sans MS" panose="030F0702030302020204" pitchFamily="66" charset="0"/>
                <a:ea typeface="Calibri"/>
                <a:cs typeface="Times New Roman"/>
              </a:rPr>
              <a:t>ti</a:t>
            </a:r>
            <a:r>
              <a:rPr lang="ru-RU" dirty="0">
                <a:latin typeface="Comic Sans MS" panose="030F0702030302020204" pitchFamily="66" charset="0"/>
                <a:ea typeface="Calibri"/>
                <a:cs typeface="Times New Roman"/>
              </a:rPr>
              <a:t>ː</a:t>
            </a:r>
            <a:r>
              <a:rPr lang="en-US" dirty="0">
                <a:latin typeface="Comic Sans MS" panose="030F0702030302020204" pitchFamily="66" charset="0"/>
                <a:ea typeface="Calibri"/>
                <a:cs typeface="Times New Roman"/>
              </a:rPr>
              <a:t>z</a:t>
            </a:r>
            <a:r>
              <a:rPr lang="ru-RU" dirty="0">
                <a:latin typeface="Comic Sans MS" panose="030F0702030302020204" pitchFamily="66" charset="0"/>
                <a:ea typeface="Calibri"/>
                <a:cs typeface="Times New Roman"/>
              </a:rPr>
              <a:t>] - диабет</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latin typeface="Comic Sans MS" panose="030F0702030302020204" pitchFamily="66" charset="0"/>
                <a:ea typeface="Calibri"/>
                <a:cs typeface="Times New Roman"/>
              </a:rPr>
              <a:t>glucose</a:t>
            </a:r>
            <a:r>
              <a:rPr lang="ru-RU" dirty="0">
                <a:latin typeface="Comic Sans MS" panose="030F0702030302020204" pitchFamily="66" charset="0"/>
                <a:ea typeface="Calibri"/>
                <a:cs typeface="Times New Roman"/>
              </a:rPr>
              <a:t> [ˈ</a:t>
            </a:r>
            <a:r>
              <a:rPr lang="en-US" dirty="0" err="1">
                <a:latin typeface="Comic Sans MS" panose="030F0702030302020204" pitchFamily="66" charset="0"/>
                <a:ea typeface="Calibri"/>
                <a:cs typeface="Times New Roman"/>
              </a:rPr>
              <a:t>glu</a:t>
            </a:r>
            <a:r>
              <a:rPr lang="ru-RU" dirty="0">
                <a:latin typeface="Comic Sans MS" panose="030F0702030302020204" pitchFamily="66" charset="0"/>
                <a:ea typeface="Calibri"/>
                <a:cs typeface="Times New Roman"/>
              </a:rPr>
              <a:t>ː</a:t>
            </a:r>
            <a:r>
              <a:rPr lang="en-US" dirty="0">
                <a:latin typeface="Comic Sans MS" panose="030F0702030302020204" pitchFamily="66" charset="0"/>
                <a:ea typeface="Calibri"/>
                <a:cs typeface="Times New Roman"/>
              </a:rPr>
              <a:t>k</a:t>
            </a:r>
            <a:r>
              <a:rPr lang="ru-RU" dirty="0" err="1">
                <a:latin typeface="Comic Sans MS" panose="030F0702030302020204" pitchFamily="66" charset="0"/>
                <a:ea typeface="Calibri"/>
                <a:cs typeface="Times New Roman"/>
              </a:rPr>
              <a:t>əʊ</a:t>
            </a:r>
            <a:r>
              <a:rPr lang="en-US" dirty="0">
                <a:latin typeface="Comic Sans MS" panose="030F0702030302020204" pitchFamily="66" charset="0"/>
                <a:ea typeface="Calibri"/>
                <a:cs typeface="Times New Roman"/>
              </a:rPr>
              <a:t>s</a:t>
            </a:r>
            <a:r>
              <a:rPr lang="ru-RU" dirty="0">
                <a:latin typeface="Comic Sans MS" panose="030F0702030302020204" pitchFamily="66" charset="0"/>
                <a:ea typeface="Calibri"/>
                <a:cs typeface="Times New Roman"/>
              </a:rPr>
              <a:t>] - глюкоза</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latin typeface="Comic Sans MS" panose="030F0702030302020204" pitchFamily="66" charset="0"/>
                <a:ea typeface="Calibri"/>
                <a:cs typeface="Times New Roman"/>
              </a:rPr>
              <a:t>insulin</a:t>
            </a:r>
            <a:r>
              <a:rPr lang="ru-RU" dirty="0">
                <a:latin typeface="Comic Sans MS" panose="030F0702030302020204" pitchFamily="66" charset="0"/>
                <a:ea typeface="Calibri"/>
                <a:cs typeface="Times New Roman"/>
              </a:rPr>
              <a:t> [ˈɪ</a:t>
            </a:r>
            <a:r>
              <a:rPr lang="en-US" dirty="0" err="1">
                <a:latin typeface="Comic Sans MS" panose="030F0702030302020204" pitchFamily="66" charset="0"/>
                <a:ea typeface="Calibri"/>
                <a:cs typeface="Times New Roman"/>
              </a:rPr>
              <a:t>nsj</a:t>
            </a:r>
            <a:r>
              <a:rPr lang="ru-RU" dirty="0">
                <a:latin typeface="Comic Sans MS" panose="030F0702030302020204" pitchFamily="66" charset="0"/>
                <a:ea typeface="Calibri"/>
                <a:cs typeface="Times New Roman"/>
              </a:rPr>
              <a:t>ʊ</a:t>
            </a:r>
            <a:r>
              <a:rPr lang="en-US" dirty="0">
                <a:latin typeface="Comic Sans MS" panose="030F0702030302020204" pitchFamily="66" charset="0"/>
                <a:ea typeface="Calibri"/>
                <a:cs typeface="Times New Roman"/>
              </a:rPr>
              <a:t>l</a:t>
            </a:r>
            <a:r>
              <a:rPr lang="ru-RU" dirty="0">
                <a:latin typeface="Comic Sans MS" panose="030F0702030302020204" pitchFamily="66" charset="0"/>
                <a:ea typeface="Calibri"/>
                <a:cs typeface="Times New Roman"/>
              </a:rPr>
              <a:t>ɪ</a:t>
            </a:r>
            <a:r>
              <a:rPr lang="en-US" dirty="0">
                <a:latin typeface="Comic Sans MS" panose="030F0702030302020204" pitchFamily="66" charset="0"/>
                <a:ea typeface="Calibri"/>
                <a:cs typeface="Times New Roman"/>
              </a:rPr>
              <a:t>n</a:t>
            </a:r>
            <a:r>
              <a:rPr lang="ru-RU" dirty="0">
                <a:latin typeface="Comic Sans MS" panose="030F0702030302020204" pitchFamily="66" charset="0"/>
                <a:ea typeface="Calibri"/>
                <a:cs typeface="Times New Roman"/>
              </a:rPr>
              <a:t>] - инсулин</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latin typeface="Comic Sans MS" panose="030F0702030302020204" pitchFamily="66" charset="0"/>
                <a:ea typeface="Calibri"/>
                <a:cs typeface="Times New Roman"/>
              </a:rPr>
              <a:t>gestational [</a:t>
            </a:r>
            <a:r>
              <a:rPr lang="en-US" dirty="0" err="1">
                <a:latin typeface="Comic Sans MS" panose="030F0702030302020204" pitchFamily="66" charset="0"/>
                <a:ea typeface="Calibri"/>
                <a:cs typeface="Times New Roman"/>
              </a:rPr>
              <a:t>ʤeˈsteɪʃnəl</a:t>
            </a:r>
            <a:r>
              <a:rPr lang="en-US" dirty="0">
                <a:latin typeface="Comic Sans MS" panose="030F0702030302020204" pitchFamily="66" charset="0"/>
                <a:ea typeface="Calibri"/>
                <a:cs typeface="Times New Roman"/>
              </a:rPr>
              <a:t>] - </a:t>
            </a:r>
            <a:r>
              <a:rPr lang="ru-RU" dirty="0" err="1">
                <a:latin typeface="Comic Sans MS" panose="030F0702030302020204" pitchFamily="66" charset="0"/>
                <a:ea typeface="Calibri"/>
                <a:cs typeface="Times New Roman"/>
              </a:rPr>
              <a:t>гестационный</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latin typeface="Comic Sans MS" panose="030F0702030302020204" pitchFamily="66" charset="0"/>
                <a:ea typeface="Calibri"/>
                <a:cs typeface="Times New Roman"/>
              </a:rPr>
              <a:t>stroke [</a:t>
            </a:r>
            <a:r>
              <a:rPr lang="en-US" dirty="0" err="1">
                <a:latin typeface="Comic Sans MS" panose="030F0702030302020204" pitchFamily="66" charset="0"/>
                <a:ea typeface="Calibri"/>
                <a:cs typeface="Times New Roman"/>
              </a:rPr>
              <a:t>strəʊk</a:t>
            </a:r>
            <a:r>
              <a:rPr lang="en-US" dirty="0">
                <a:latin typeface="Comic Sans MS" panose="030F0702030302020204" pitchFamily="66" charset="0"/>
                <a:ea typeface="Calibri"/>
                <a:cs typeface="Times New Roman"/>
              </a:rPr>
              <a:t>] </a:t>
            </a:r>
            <a:r>
              <a:rPr lang="en-US" dirty="0" smtClean="0">
                <a:latin typeface="Comic Sans MS" panose="030F0702030302020204" pitchFamily="66" charset="0"/>
                <a:ea typeface="Calibri"/>
                <a:cs typeface="Times New Roman"/>
              </a:rPr>
              <a:t>- </a:t>
            </a:r>
            <a:r>
              <a:rPr lang="ru-RU" dirty="0" smtClean="0">
                <a:latin typeface="Comic Sans MS" panose="030F0702030302020204" pitchFamily="66" charset="0"/>
                <a:ea typeface="Calibri"/>
                <a:cs typeface="Times New Roman"/>
              </a:rPr>
              <a:t>удар</a:t>
            </a:r>
            <a:r>
              <a:rPr lang="ru-RU" dirty="0">
                <a:latin typeface="Comic Sans MS" panose="030F0702030302020204" pitchFamily="66" charset="0"/>
                <a:ea typeface="Calibri"/>
                <a:cs typeface="Times New Roman"/>
              </a:rPr>
              <a:t>; инсульт</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latin typeface="Comic Sans MS" panose="030F0702030302020204" pitchFamily="66" charset="0"/>
                <a:ea typeface="Calibri"/>
                <a:cs typeface="Times New Roman"/>
              </a:rPr>
              <a:t>to delay </a:t>
            </a:r>
            <a:r>
              <a:rPr lang="ru-RU" dirty="0">
                <a:latin typeface="Comic Sans MS" panose="030F0702030302020204" pitchFamily="66" charset="0"/>
                <a:ea typeface="Calibri"/>
              </a:rPr>
              <a:t>[</a:t>
            </a:r>
            <a:r>
              <a:rPr lang="ru-RU" dirty="0" err="1">
                <a:latin typeface="Comic Sans MS" panose="030F0702030302020204" pitchFamily="66" charset="0"/>
                <a:ea typeface="Calibri"/>
              </a:rPr>
              <a:t>dɪˈleɪ</a:t>
            </a:r>
            <a:r>
              <a:rPr lang="ru-RU" dirty="0" smtClean="0">
                <a:latin typeface="Comic Sans MS" panose="030F0702030302020204" pitchFamily="66" charset="0"/>
                <a:ea typeface="Calibri"/>
              </a:rPr>
              <a:t>]</a:t>
            </a:r>
            <a:r>
              <a:rPr lang="en-US" dirty="0" smtClean="0">
                <a:latin typeface="Comic Sans MS" panose="030F0702030302020204" pitchFamily="66" charset="0"/>
                <a:ea typeface="Calibri"/>
              </a:rPr>
              <a:t> </a:t>
            </a:r>
            <a:r>
              <a:rPr lang="en-US" dirty="0" smtClean="0">
                <a:latin typeface="Comic Sans MS" panose="030F0702030302020204" pitchFamily="66" charset="0"/>
                <a:ea typeface="Calibri"/>
                <a:cs typeface="Times New Roman"/>
              </a:rPr>
              <a:t>– </a:t>
            </a:r>
            <a:r>
              <a:rPr lang="ru-RU" dirty="0">
                <a:latin typeface="Comic Sans MS" panose="030F0702030302020204" pitchFamily="66" charset="0"/>
                <a:ea typeface="Calibri"/>
                <a:cs typeface="Times New Roman"/>
              </a:rPr>
              <a:t>отложить, отсрочить</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1000"/>
              </a:spcAft>
              <a:buFont typeface="+mj-lt"/>
              <a:buAutoNum type="arabicPeriod"/>
            </a:pPr>
            <a:r>
              <a:rPr lang="en-US" dirty="0">
                <a:latin typeface="Comic Sans MS" panose="030F0702030302020204" pitchFamily="66" charset="0"/>
                <a:ea typeface="Calibri"/>
                <a:cs typeface="Times New Roman"/>
              </a:rPr>
              <a:t>CDC (Centers for </a:t>
            </a:r>
            <a:r>
              <a:rPr lang="en-US" dirty="0" smtClean="0">
                <a:latin typeface="Comic Sans MS" panose="030F0702030302020204" pitchFamily="66" charset="0"/>
                <a:ea typeface="Calibri"/>
                <a:cs typeface="Times New Roman"/>
              </a:rPr>
              <a:t>Disease </a:t>
            </a:r>
            <a:r>
              <a:rPr lang="en-US" dirty="0">
                <a:latin typeface="Comic Sans MS" panose="030F0702030302020204" pitchFamily="66" charset="0"/>
                <a:ea typeface="Calibri"/>
                <a:cs typeface="Times New Roman"/>
              </a:rPr>
              <a:t>Control and Prevention) – </a:t>
            </a:r>
            <a:r>
              <a:rPr lang="ru-RU" dirty="0">
                <a:latin typeface="Comic Sans MS" panose="030F0702030302020204" pitchFamily="66" charset="0"/>
                <a:ea typeface="Calibri"/>
                <a:cs typeface="Times New Roman"/>
              </a:rPr>
              <a:t>центр по контролю и профилактике заболеваний</a:t>
            </a:r>
            <a:endParaRPr lang="ru-RU" sz="1400" dirty="0">
              <a:effectLst/>
              <a:latin typeface="Comic Sans MS" panose="030F0702030302020204" pitchFamily="66" charset="0"/>
              <a:ea typeface="Calibri"/>
              <a:cs typeface="Times New Roman"/>
            </a:endParaRP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309938"/>
            <a:ext cx="3672408" cy="3350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96764" y="3267982"/>
            <a:ext cx="3013967" cy="369332"/>
          </a:xfrm>
          <a:prstGeom prst="rect">
            <a:avLst/>
          </a:prstGeom>
          <a:noFill/>
        </p:spPr>
        <p:txBody>
          <a:bodyPr wrap="none" rtlCol="0">
            <a:spAutoFit/>
          </a:bodyPr>
          <a:lstStyle/>
          <a:p>
            <a:r>
              <a:rPr lang="en-US" b="1" dirty="0" smtClean="0">
                <a:solidFill>
                  <a:schemeClr val="bg1">
                    <a:lumMod val="95000"/>
                    <a:lumOff val="5000"/>
                  </a:schemeClr>
                </a:solidFill>
                <a:latin typeface="Comic Sans MS" panose="030F0702030302020204" pitchFamily="66" charset="0"/>
              </a:rPr>
              <a:t>Task 1. Study the words</a:t>
            </a:r>
            <a:endParaRPr lang="ru-RU" b="1" dirty="0">
              <a:solidFill>
                <a:schemeClr val="bg1">
                  <a:lumMod val="95000"/>
                  <a:lumOff val="5000"/>
                </a:schemeClr>
              </a:solidFill>
              <a:latin typeface="Comic Sans MS" panose="030F0702030302020204" pitchFamily="66" charset="0"/>
            </a:endParaRPr>
          </a:p>
        </p:txBody>
      </p:sp>
    </p:spTree>
    <p:extLst>
      <p:ext uri="{BB962C8B-B14F-4D97-AF65-F5344CB8AC3E}">
        <p14:creationId xmlns:p14="http://schemas.microsoft.com/office/powerpoint/2010/main" val="37457831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9189" y="126359"/>
            <a:ext cx="6979401" cy="479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691680" y="181244"/>
            <a:ext cx="7200800" cy="369332"/>
          </a:xfrm>
          <a:prstGeom prst="rect">
            <a:avLst/>
          </a:prstGeom>
          <a:noFill/>
        </p:spPr>
        <p:txBody>
          <a:bodyPr wrap="square" rtlCol="0">
            <a:spAutoFit/>
          </a:bodyPr>
          <a:lstStyle/>
          <a:p>
            <a:r>
              <a:rPr lang="en-US" b="1" dirty="0" smtClean="0">
                <a:solidFill>
                  <a:schemeClr val="bg1"/>
                </a:solidFill>
                <a:latin typeface="Comic Sans MS" panose="030F0702030302020204" pitchFamily="66" charset="0"/>
              </a:rPr>
              <a:t>Task 2. Fill in the mind map with the symptoms of diabetes</a:t>
            </a:r>
            <a:endParaRPr lang="ru-RU" b="1" dirty="0">
              <a:solidFill>
                <a:schemeClr val="bg1"/>
              </a:solidFill>
              <a:latin typeface="Comic Sans MS" panose="030F0702030302020204" pitchFamily="66" charset="0"/>
            </a:endParaRPr>
          </a:p>
        </p:txBody>
      </p:sp>
      <p:graphicFrame>
        <p:nvGraphicFramePr>
          <p:cNvPr id="8" name="Схема 7"/>
          <p:cNvGraphicFramePr/>
          <p:nvPr>
            <p:extLst>
              <p:ext uri="{D42A27DB-BD31-4B8C-83A1-F6EECF244321}">
                <p14:modId xmlns:p14="http://schemas.microsoft.com/office/powerpoint/2010/main" val="111933267"/>
              </p:ext>
            </p:extLst>
          </p:nvPr>
        </p:nvGraphicFramePr>
        <p:xfrm>
          <a:off x="0" y="764704"/>
          <a:ext cx="9036496" cy="59046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695947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50876"/>
            <a:ext cx="5112568" cy="479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47436" y="205762"/>
            <a:ext cx="4339650" cy="369332"/>
          </a:xfrm>
          <a:prstGeom prst="rect">
            <a:avLst/>
          </a:prstGeom>
          <a:noFill/>
        </p:spPr>
        <p:txBody>
          <a:bodyPr wrap="none" rtlCol="0">
            <a:spAutoFit/>
          </a:bodyPr>
          <a:lstStyle/>
          <a:p>
            <a:r>
              <a:rPr lang="en-US" b="1" dirty="0" smtClean="0">
                <a:solidFill>
                  <a:schemeClr val="bg1">
                    <a:lumMod val="95000"/>
                    <a:lumOff val="5000"/>
                  </a:schemeClr>
                </a:solidFill>
                <a:latin typeface="Comic Sans MS" panose="030F0702030302020204" pitchFamily="66" charset="0"/>
              </a:rPr>
              <a:t>Task 3. Read and translate the text</a:t>
            </a:r>
            <a:endParaRPr lang="ru-RU" b="1" dirty="0">
              <a:solidFill>
                <a:schemeClr val="bg1">
                  <a:lumMod val="95000"/>
                  <a:lumOff val="5000"/>
                </a:schemeClr>
              </a:solidFill>
              <a:latin typeface="Comic Sans MS" panose="030F0702030302020204" pitchFamily="66" charset="0"/>
            </a:endParaRPr>
          </a:p>
        </p:txBody>
      </p:sp>
      <p:sp>
        <p:nvSpPr>
          <p:cNvPr id="8" name="Прямоугольник 7"/>
          <p:cNvSpPr/>
          <p:nvPr/>
        </p:nvSpPr>
        <p:spPr>
          <a:xfrm>
            <a:off x="165404" y="692112"/>
            <a:ext cx="4464496" cy="6032421"/>
          </a:xfrm>
          <a:prstGeom prst="rect">
            <a:avLst/>
          </a:prstGeom>
        </p:spPr>
        <p:txBody>
          <a:bodyPr wrap="square">
            <a:spAutoFit/>
          </a:bodyPr>
          <a:lstStyle/>
          <a:p>
            <a:pPr algn="just"/>
            <a:r>
              <a:rPr lang="en-US" sz="1600" dirty="0" smtClean="0">
                <a:latin typeface="Comic Sans MS" panose="030F0702030302020204" pitchFamily="66" charset="0"/>
              </a:rPr>
              <a:t>Diabetes is a chronic (long-lasting) health condition that affects how your body turns food into energy</a:t>
            </a:r>
            <a:r>
              <a:rPr lang="en-US" sz="1600" dirty="0">
                <a:latin typeface="Comic Sans MS" panose="030F0702030302020204" pitchFamily="66" charset="0"/>
              </a:rPr>
              <a:t>. There isn’t a cure yet for diabetes, but losing weight, eating healthy food, and being active can really help. Taking medicine as needed, getting diabetes self-management education and support, and keeping health care appointments can also reduce the impact of diabetes on your life. </a:t>
            </a:r>
            <a:r>
              <a:rPr lang="en-US" sz="1600" dirty="0" smtClean="0">
                <a:latin typeface="Comic Sans MS" panose="030F0702030302020204" pitchFamily="66" charset="0"/>
              </a:rPr>
              <a:t>There </a:t>
            </a:r>
            <a:r>
              <a:rPr lang="en-US" sz="1600" dirty="0">
                <a:latin typeface="Comic Sans MS" panose="030F0702030302020204" pitchFamily="66" charset="0"/>
              </a:rPr>
              <a:t>are three main types of diabetes: type 1, type 2, and gestational diabetes (diabetes while pregnant</a:t>
            </a:r>
            <a:r>
              <a:rPr lang="en-US" sz="1600" dirty="0" smtClean="0">
                <a:latin typeface="Comic Sans MS" panose="030F0702030302020204" pitchFamily="66" charset="0"/>
              </a:rPr>
              <a:t>).</a:t>
            </a:r>
            <a:r>
              <a:rPr lang="en-US" sz="1600" dirty="0">
                <a:latin typeface="Comic Sans MS" panose="030F0702030302020204" pitchFamily="66" charset="0"/>
              </a:rPr>
              <a:t> Approximately 5-10% of the people who have diabetes have type 1. </a:t>
            </a:r>
          </a:p>
          <a:p>
            <a:pPr algn="just"/>
            <a:r>
              <a:rPr lang="en-US" sz="1600" dirty="0" smtClean="0">
                <a:latin typeface="Comic Sans MS" panose="030F0702030302020204" pitchFamily="66" charset="0"/>
              </a:rPr>
              <a:t> When </a:t>
            </a:r>
            <a:r>
              <a:rPr lang="en-US" sz="1600" dirty="0">
                <a:latin typeface="Comic Sans MS" panose="030F0702030302020204" pitchFamily="66" charset="0"/>
              </a:rPr>
              <a:t>there isn’t enough insulin or cells stop responding to insulin, too much blood sugar stays in your bloodstream. Over time, that can cause serious health problems, such as heart disease, vision loss, and kidney disease</a:t>
            </a:r>
            <a:r>
              <a:rPr lang="en-US" sz="1600" dirty="0" smtClean="0">
                <a:latin typeface="Comic Sans MS" panose="030F0702030302020204" pitchFamily="66" charset="0"/>
              </a:rPr>
              <a:t>.</a:t>
            </a:r>
          </a:p>
          <a:p>
            <a:pPr algn="just"/>
            <a:r>
              <a:rPr lang="en-US" sz="1600" dirty="0">
                <a:latin typeface="Comic Sans MS" panose="030F0702030302020204" pitchFamily="66" charset="0"/>
              </a:rPr>
              <a:t>Type 1 diabetes is thought to be caused by an autoimmune reaction (the body attacks itself by mistake) that stops your body from making insulin. </a:t>
            </a:r>
          </a:p>
          <a:p>
            <a:endParaRPr lang="ru-RU" dirty="0"/>
          </a:p>
        </p:txBody>
      </p:sp>
      <p:sp>
        <p:nvSpPr>
          <p:cNvPr id="9" name="TextBox 8"/>
          <p:cNvSpPr txBox="1"/>
          <p:nvPr/>
        </p:nvSpPr>
        <p:spPr>
          <a:xfrm>
            <a:off x="4755160" y="656982"/>
            <a:ext cx="4104457" cy="6247864"/>
          </a:xfrm>
          <a:prstGeom prst="rect">
            <a:avLst/>
          </a:prstGeom>
          <a:noFill/>
        </p:spPr>
        <p:txBody>
          <a:bodyPr wrap="square" rtlCol="0">
            <a:spAutoFit/>
          </a:bodyPr>
          <a:lstStyle/>
          <a:p>
            <a:pPr algn="just"/>
            <a:r>
              <a:rPr lang="en-US" sz="1600" dirty="0">
                <a:latin typeface="Comic Sans MS" panose="030F0702030302020204" pitchFamily="66" charset="0"/>
              </a:rPr>
              <a:t>About 90-95% of people with diabetes have type 2. </a:t>
            </a:r>
            <a:r>
              <a:rPr lang="en-US" sz="1600" dirty="0" smtClean="0">
                <a:latin typeface="Comic Sans MS" panose="030F0702030302020204" pitchFamily="66" charset="0"/>
              </a:rPr>
              <a:t>With type 2 diabetes, your body doesn’t use insulin well and can’t keep blood sugar at normal levels</a:t>
            </a:r>
            <a:r>
              <a:rPr lang="en-US" sz="1600" dirty="0">
                <a:latin typeface="Comic Sans MS" panose="030F0702030302020204" pitchFamily="66" charset="0"/>
              </a:rPr>
              <a:t>. You may not notice any symptoms, so it’s important to get your blood sugar tested if you’re at risk. Type 2 diabetes can be prevented or delayed with healthy lifestyle changes, such as losing weight, eating healthy food, and being active</a:t>
            </a:r>
            <a:r>
              <a:rPr lang="en-US" sz="1600" dirty="0" smtClean="0">
                <a:latin typeface="Comic Sans MS" panose="030F0702030302020204" pitchFamily="66" charset="0"/>
              </a:rPr>
              <a:t>.</a:t>
            </a:r>
          </a:p>
          <a:p>
            <a:pPr algn="just"/>
            <a:r>
              <a:rPr lang="en-US" sz="1600" dirty="0">
                <a:latin typeface="Comic Sans MS" panose="030F0702030302020204" pitchFamily="66" charset="0"/>
              </a:rPr>
              <a:t>Gestational diabetes develops in pregnant women who have never had diabetes. If you have gestational diabetes, your baby could be at higher risk for health problems. </a:t>
            </a:r>
            <a:endParaRPr lang="en-US" sz="1600" dirty="0" smtClean="0">
              <a:latin typeface="Comic Sans MS" panose="030F0702030302020204" pitchFamily="66" charset="0"/>
            </a:endParaRPr>
          </a:p>
          <a:p>
            <a:pPr algn="just"/>
            <a:r>
              <a:rPr lang="en-US" sz="1600" dirty="0">
                <a:latin typeface="Comic Sans MS" panose="030F0702030302020204" pitchFamily="66" charset="0"/>
              </a:rPr>
              <a:t>In the United States, 96 million adults—more than 1 in 3—have prediabetes. What’s more, more than 8 in 10 of them don’t know they have it. </a:t>
            </a:r>
            <a:r>
              <a:rPr lang="en-US" sz="1600" dirty="0" smtClean="0">
                <a:latin typeface="Comic Sans MS" panose="030F0702030302020204" pitchFamily="66" charset="0"/>
              </a:rPr>
              <a:t>Prediabetes </a:t>
            </a:r>
            <a:r>
              <a:rPr lang="en-US" sz="1600" dirty="0">
                <a:latin typeface="Comic Sans MS" panose="030F0702030302020204" pitchFamily="66" charset="0"/>
              </a:rPr>
              <a:t>raises your risk for type 2 diabetes, heart disease, and stroke. The good news is if you have prediabetes, a CDC-recognized lifestyle change program can help you to take healthy steps to reverse it.</a:t>
            </a:r>
            <a:endParaRPr lang="ru-RU" sz="1600" dirty="0">
              <a:latin typeface="Comic Sans MS" panose="030F0702030302020204" pitchFamily="66" charset="0"/>
            </a:endParaRPr>
          </a:p>
        </p:txBody>
      </p:sp>
    </p:spTree>
    <p:extLst>
      <p:ext uri="{BB962C8B-B14F-4D97-AF65-F5344CB8AC3E}">
        <p14:creationId xmlns:p14="http://schemas.microsoft.com/office/powerpoint/2010/main" val="220299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373306"/>
            <a:ext cx="3600400" cy="504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95536" y="405150"/>
            <a:ext cx="3530134" cy="369332"/>
          </a:xfrm>
          <a:prstGeom prst="rect">
            <a:avLst/>
          </a:prstGeom>
          <a:noFill/>
        </p:spPr>
        <p:txBody>
          <a:bodyPr wrap="none" rtlCol="0">
            <a:spAutoFit/>
          </a:bodyPr>
          <a:lstStyle/>
          <a:p>
            <a:r>
              <a:rPr lang="en-US" b="1" dirty="0" smtClean="0">
                <a:solidFill>
                  <a:schemeClr val="bg1">
                    <a:lumMod val="95000"/>
                    <a:lumOff val="5000"/>
                  </a:schemeClr>
                </a:solidFill>
                <a:latin typeface="Comic Sans MS" panose="030F0702030302020204" pitchFamily="66" charset="0"/>
              </a:rPr>
              <a:t>Task 4. Answer the questions</a:t>
            </a:r>
            <a:endParaRPr lang="ru-RU" b="1" dirty="0">
              <a:solidFill>
                <a:schemeClr val="bg1">
                  <a:lumMod val="95000"/>
                  <a:lumOff val="5000"/>
                </a:schemeClr>
              </a:solidFill>
              <a:latin typeface="Comic Sans MS" panose="030F0702030302020204" pitchFamily="66" charset="0"/>
            </a:endParaRPr>
          </a:p>
        </p:txBody>
      </p:sp>
      <p:sp>
        <p:nvSpPr>
          <p:cNvPr id="7" name="Прямоугольник 6"/>
          <p:cNvSpPr/>
          <p:nvPr/>
        </p:nvSpPr>
        <p:spPr>
          <a:xfrm>
            <a:off x="179512" y="1124744"/>
            <a:ext cx="3888432" cy="5544616"/>
          </a:xfrm>
          <a:prstGeom prst="rect">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What is diabetes?</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How many types of diabetes are there?</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Diabetes cannot cause serious health problems, such as heart disease, vision loss, and kidney disease, can it?</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What causes type 1 diabetes?</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How to prevent or delay type 2 diabetes?</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Does gestational diabetes develop in pregnant women who have never had diabetes?</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1000"/>
              </a:spcAft>
              <a:buFont typeface="+mj-lt"/>
              <a:buAutoNum type="arabicPeriod"/>
            </a:pPr>
            <a:r>
              <a:rPr lang="en-US" dirty="0">
                <a:solidFill>
                  <a:srgbClr val="000000"/>
                </a:solidFill>
                <a:latin typeface="Comic Sans MS" panose="030F0702030302020204" pitchFamily="66" charset="0"/>
                <a:ea typeface="Times New Roman"/>
                <a:cs typeface="Times New Roman"/>
              </a:rPr>
              <a:t>Which program can help you to take healthy steps to reserve diabetes?</a:t>
            </a:r>
            <a:endParaRPr lang="ru-RU" sz="1400" dirty="0">
              <a:effectLst/>
              <a:latin typeface="Comic Sans MS" panose="030F0702030302020204" pitchFamily="66" charset="0"/>
              <a:ea typeface="Calibri"/>
              <a:cs typeface="Times New Roman"/>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1127009"/>
            <a:ext cx="4176464" cy="515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427984" y="1196752"/>
            <a:ext cx="3581430" cy="369332"/>
          </a:xfrm>
          <a:prstGeom prst="rect">
            <a:avLst/>
          </a:prstGeom>
          <a:noFill/>
        </p:spPr>
        <p:txBody>
          <a:bodyPr wrap="none" rtlCol="0">
            <a:spAutoFit/>
          </a:bodyPr>
          <a:lstStyle/>
          <a:p>
            <a:r>
              <a:rPr lang="en-US" b="1" dirty="0" smtClean="0">
                <a:solidFill>
                  <a:schemeClr val="bg1">
                    <a:lumMod val="95000"/>
                    <a:lumOff val="5000"/>
                  </a:schemeClr>
                </a:solidFill>
                <a:latin typeface="Comic Sans MS" panose="030F0702030302020204" pitchFamily="66" charset="0"/>
              </a:rPr>
              <a:t>Task 5. Find the missing word</a:t>
            </a:r>
            <a:endParaRPr lang="ru-RU" b="1" dirty="0">
              <a:solidFill>
                <a:schemeClr val="bg1">
                  <a:lumMod val="95000"/>
                  <a:lumOff val="5000"/>
                </a:schemeClr>
              </a:solidFill>
              <a:latin typeface="Comic Sans MS" panose="030F0702030302020204" pitchFamily="66" charset="0"/>
            </a:endParaRPr>
          </a:p>
        </p:txBody>
      </p:sp>
      <p:sp>
        <p:nvSpPr>
          <p:cNvPr id="9" name="Прямоугольник 8"/>
          <p:cNvSpPr/>
          <p:nvPr/>
        </p:nvSpPr>
        <p:spPr>
          <a:xfrm>
            <a:off x="4211960" y="1844824"/>
            <a:ext cx="4752528" cy="4824536"/>
          </a:xfrm>
          <a:prstGeom prst="rect">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Diabetes is a </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(long-lasting) health condition that affects how your body turns food into energy.</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There isn’t a cure yet for diabetes, but</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 and </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can really help.</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Approximately </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of the people who have diabetes have type 1.</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About </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of people with diabetes have type 2.</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0"/>
              </a:spcAft>
              <a:buFont typeface="+mj-lt"/>
              <a:buAutoNum type="arabicPeriod"/>
            </a:pPr>
            <a:r>
              <a:rPr lang="en-US" dirty="0">
                <a:solidFill>
                  <a:srgbClr val="000000"/>
                </a:solidFill>
                <a:latin typeface="Comic Sans MS" panose="030F0702030302020204" pitchFamily="66" charset="0"/>
                <a:ea typeface="Times New Roman"/>
                <a:cs typeface="Times New Roman"/>
              </a:rPr>
              <a:t>Gestational diabetes develops in </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women who have never had diabetes.</a:t>
            </a:r>
            <a:endParaRPr lang="ru-RU" sz="1400" dirty="0">
              <a:latin typeface="Comic Sans MS" panose="030F0702030302020204" pitchFamily="66" charset="0"/>
              <a:ea typeface="Calibri"/>
              <a:cs typeface="Times New Roman"/>
            </a:endParaRPr>
          </a:p>
          <a:p>
            <a:pPr marL="342900" lvl="0" indent="-342900" algn="just">
              <a:lnSpc>
                <a:spcPct val="115000"/>
              </a:lnSpc>
              <a:spcAft>
                <a:spcPts val="1000"/>
              </a:spcAft>
              <a:buFont typeface="+mj-lt"/>
              <a:buAutoNum type="arabicPeriod"/>
            </a:pPr>
            <a:r>
              <a:rPr lang="en-US" dirty="0">
                <a:solidFill>
                  <a:srgbClr val="000000"/>
                </a:solidFill>
                <a:latin typeface="Comic Sans MS" panose="030F0702030302020204" pitchFamily="66" charset="0"/>
                <a:ea typeface="Times New Roman"/>
                <a:cs typeface="Times New Roman"/>
              </a:rPr>
              <a:t>In the United States, </a:t>
            </a:r>
            <a:r>
              <a:rPr lang="en-US" u="sng" dirty="0">
                <a:solidFill>
                  <a:srgbClr val="000000"/>
                </a:solidFill>
                <a:latin typeface="Comic Sans MS" panose="030F0702030302020204" pitchFamily="66" charset="0"/>
                <a:ea typeface="Times New Roman"/>
                <a:cs typeface="Times New Roman"/>
              </a:rPr>
              <a:t>               </a:t>
            </a:r>
            <a:r>
              <a:rPr lang="en-US" dirty="0">
                <a:solidFill>
                  <a:srgbClr val="000000"/>
                </a:solidFill>
                <a:latin typeface="Comic Sans MS" panose="030F0702030302020204" pitchFamily="66" charset="0"/>
                <a:ea typeface="Times New Roman"/>
                <a:cs typeface="Times New Roman"/>
              </a:rPr>
              <a:t>adults—more than 1 in 3—have prediabetes.</a:t>
            </a:r>
            <a:endParaRPr lang="ru-RU" sz="1400" dirty="0">
              <a:effectLst/>
              <a:latin typeface="Comic Sans MS" panose="030F0702030302020204" pitchFamily="66" charset="0"/>
              <a:ea typeface="Calibri"/>
              <a:cs typeface="Times New Roman"/>
            </a:endParaRPr>
          </a:p>
        </p:txBody>
      </p:sp>
    </p:spTree>
    <p:extLst>
      <p:ext uri="{BB962C8B-B14F-4D97-AF65-F5344CB8AC3E}">
        <p14:creationId xmlns:p14="http://schemas.microsoft.com/office/powerpoint/2010/main" val="27657520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4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21278"/>
            <a:ext cx="3792772" cy="504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220072" y="188640"/>
            <a:ext cx="3648756"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Task 6. Find 15 hidden words</a:t>
            </a:r>
            <a:endParaRPr lang="ru-RU" b="1" dirty="0">
              <a:solidFill>
                <a:schemeClr val="bg1"/>
              </a:solidFill>
              <a:latin typeface="Comic Sans MS" panose="030F0702030302020204" pitchFamily="66"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359867892"/>
              </p:ext>
            </p:extLst>
          </p:nvPr>
        </p:nvGraphicFramePr>
        <p:xfrm>
          <a:off x="2123728" y="764698"/>
          <a:ext cx="6817108" cy="4832595"/>
        </p:xfrm>
        <a:graphic>
          <a:graphicData uri="http://schemas.openxmlformats.org/drawingml/2006/table">
            <a:tbl>
              <a:tblPr firstRow="1" firstCol="1" bandRow="1"/>
              <a:tblGrid>
                <a:gridCol w="479335"/>
                <a:gridCol w="479335"/>
                <a:gridCol w="479335"/>
                <a:gridCol w="490708"/>
                <a:gridCol w="490708"/>
                <a:gridCol w="490708"/>
                <a:gridCol w="490708"/>
                <a:gridCol w="490708"/>
                <a:gridCol w="489083"/>
                <a:gridCol w="490708"/>
                <a:gridCol w="486646"/>
                <a:gridCol w="489083"/>
                <a:gridCol w="489896"/>
                <a:gridCol w="480147"/>
              </a:tblGrid>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u</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q</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v</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y</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w</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p</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p</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b</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v</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q</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k</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y</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w</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f</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y</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c</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y</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p</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k</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x</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j</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y</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x</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c</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p</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f</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x</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u</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m</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j</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v</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z</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w</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w</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b</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m</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u</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c</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k</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c</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v</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i</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q</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k</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z</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m</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m</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u</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k</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m</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j</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g</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c</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b</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f</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c</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u</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y</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f</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n</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o</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d</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t</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v</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b</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m</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c</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w</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z</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f</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j</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k</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x</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h</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173">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b</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s</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e</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z</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a</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q</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b</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f</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q</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l</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r</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p</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a:solidFill>
                            <a:srgbClr val="000000"/>
                          </a:solidFill>
                          <a:effectLst/>
                          <a:latin typeface="Times New Roman"/>
                          <a:ea typeface="Times New Roman"/>
                          <a:cs typeface="Times New Roman"/>
                        </a:rPr>
                        <a:t>u</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US" sz="1400" dirty="0">
                          <a:solidFill>
                            <a:srgbClr val="000000"/>
                          </a:solidFill>
                          <a:effectLst/>
                          <a:latin typeface="Times New Roman"/>
                          <a:ea typeface="Times New Roman"/>
                          <a:cs typeface="Times New Roman"/>
                        </a:rPr>
                        <a:t>n</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746469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34" name="Picture 10" descr="C:\Users\пк\Desktop\saharnyj-diabe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30" y="0"/>
            <a:ext cx="9179229"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179512" y="260648"/>
            <a:ext cx="8784976" cy="6408712"/>
          </a:xfrm>
          <a:prstGeom prst="rect">
            <a:avLst/>
          </a:prstGeom>
          <a:solidFill>
            <a:schemeClr val="accent2">
              <a:lumMod val="20000"/>
              <a:lumOff val="80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2" name="Объект 11"/>
          <p:cNvGraphicFramePr>
            <a:graphicFrameLocks noGrp="1"/>
          </p:cNvGraphicFramePr>
          <p:nvPr>
            <p:ph idx="1"/>
            <p:extLst>
              <p:ext uri="{D42A27DB-BD31-4B8C-83A1-F6EECF244321}">
                <p14:modId xmlns:p14="http://schemas.microsoft.com/office/powerpoint/2010/main" val="994628693"/>
              </p:ext>
            </p:extLst>
          </p:nvPr>
        </p:nvGraphicFramePr>
        <p:xfrm>
          <a:off x="755576" y="1196752"/>
          <a:ext cx="7848872" cy="5184577"/>
        </p:xfrm>
        <a:graphic>
          <a:graphicData uri="http://schemas.openxmlformats.org/drawingml/2006/table">
            <a:tbl>
              <a:tblPr firstRow="1" firstCol="1" bandRow="1"/>
              <a:tblGrid>
                <a:gridCol w="3924027"/>
                <a:gridCol w="3924845"/>
              </a:tblGrid>
              <a:tr h="864097">
                <a:tc>
                  <a:txBody>
                    <a:bodyPr/>
                    <a:lstStyle/>
                    <a:p>
                      <a:pPr marL="342900" lvl="0" indent="-342900" algn="just">
                        <a:lnSpc>
                          <a:spcPct val="115000"/>
                        </a:lnSpc>
                        <a:spcAft>
                          <a:spcPts val="0"/>
                        </a:spcAft>
                        <a:buFont typeface="+mj-lt"/>
                        <a:buAutoNum type="arabicPeriod"/>
                      </a:pPr>
                      <a:r>
                        <a:rPr lang="en-US" sz="1400" b="0" dirty="0">
                          <a:solidFill>
                            <a:srgbClr val="000000"/>
                          </a:solidFill>
                          <a:effectLst/>
                          <a:latin typeface="Comic Sans MS" panose="030F0702030302020204" pitchFamily="66" charset="0"/>
                          <a:ea typeface="Times New Roman"/>
                          <a:cs typeface="Times New Roman"/>
                        </a:rPr>
                        <a:t>Diabetes</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15000"/>
                        </a:lnSpc>
                        <a:spcAft>
                          <a:spcPts val="1000"/>
                        </a:spcAft>
                        <a:buFont typeface="+mj-lt"/>
                        <a:buNone/>
                      </a:pPr>
                      <a:r>
                        <a:rPr lang="" sz="1400" b="0" smtClean="0">
                          <a:solidFill>
                            <a:srgbClr val="000000"/>
                          </a:solidFill>
                          <a:effectLst/>
                          <a:latin typeface="Comic Sans MS" panose="030F0702030302020204" pitchFamily="66" charset="0"/>
                          <a:ea typeface="Times New Roman"/>
                          <a:cs typeface="Times New Roman"/>
                        </a:rPr>
                        <a:t>a)   </a:t>
                      </a:r>
                      <a:r>
                        <a:rPr lang="en-US" sz="1400" b="0" dirty="0" smtClean="0">
                          <a:solidFill>
                            <a:srgbClr val="000000"/>
                          </a:solidFill>
                          <a:effectLst/>
                          <a:latin typeface="Comic Sans MS" panose="030F0702030302020204" pitchFamily="66" charset="0"/>
                          <a:ea typeface="Times New Roman"/>
                          <a:cs typeface="Times New Roman"/>
                        </a:rPr>
                        <a:t>movements </a:t>
                      </a:r>
                      <a:r>
                        <a:rPr lang="en-US" sz="1400" b="0" dirty="0">
                          <a:solidFill>
                            <a:srgbClr val="000000"/>
                          </a:solidFill>
                          <a:effectLst/>
                          <a:latin typeface="Comic Sans MS" panose="030F0702030302020204" pitchFamily="66" charset="0"/>
                          <a:ea typeface="Times New Roman"/>
                          <a:cs typeface="Times New Roman"/>
                        </a:rPr>
                        <a:t>and activities done to keep your body healthy or make it stronger.</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7">
                <a:tc>
                  <a:txBody>
                    <a:bodyPr/>
                    <a:lstStyle/>
                    <a:p>
                      <a:pPr marL="0" lvl="0" indent="0" algn="just">
                        <a:lnSpc>
                          <a:spcPct val="115000"/>
                        </a:lnSpc>
                        <a:spcAft>
                          <a:spcPts val="0"/>
                        </a:spcAft>
                        <a:buFont typeface="+mj-lt"/>
                        <a:buNone/>
                      </a:pPr>
                      <a:r>
                        <a:rPr lang="" sz="1400" b="0" smtClean="0">
                          <a:solidFill>
                            <a:srgbClr val="000000"/>
                          </a:solidFill>
                          <a:effectLst/>
                          <a:latin typeface="Comic Sans MS" panose="030F0702030302020204" pitchFamily="66" charset="0"/>
                          <a:ea typeface="Times New Roman"/>
                          <a:cs typeface="Times New Roman"/>
                        </a:rPr>
                        <a:t>2.   </a:t>
                      </a:r>
                      <a:r>
                        <a:rPr lang="en-US" sz="1400" b="0" dirty="0" smtClean="0">
                          <a:solidFill>
                            <a:srgbClr val="000000"/>
                          </a:solidFill>
                          <a:effectLst/>
                          <a:latin typeface="Comic Sans MS" panose="030F0702030302020204" pitchFamily="66" charset="0"/>
                          <a:ea typeface="Times New Roman"/>
                          <a:cs typeface="Times New Roman"/>
                        </a:rPr>
                        <a:t>Physical </a:t>
                      </a:r>
                      <a:r>
                        <a:rPr lang="en-US" sz="1400" b="0" dirty="0">
                          <a:solidFill>
                            <a:srgbClr val="000000"/>
                          </a:solidFill>
                          <a:effectLst/>
                          <a:latin typeface="Comic Sans MS" panose="030F0702030302020204" pitchFamily="66" charset="0"/>
                          <a:ea typeface="Times New Roman"/>
                          <a:cs typeface="Times New Roman"/>
                        </a:rPr>
                        <a:t>exercises</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15000"/>
                        </a:lnSpc>
                        <a:spcAft>
                          <a:spcPts val="1000"/>
                        </a:spcAft>
                        <a:buFont typeface="+mj-lt"/>
                        <a:buNone/>
                      </a:pPr>
                      <a:r>
                        <a:rPr lang="" sz="1400" b="0" smtClean="0">
                          <a:solidFill>
                            <a:srgbClr val="000000"/>
                          </a:solidFill>
                          <a:effectLst/>
                          <a:latin typeface="Comic Sans MS" panose="030F0702030302020204" pitchFamily="66" charset="0"/>
                          <a:ea typeface="Times New Roman"/>
                          <a:cs typeface="Times New Roman"/>
                        </a:rPr>
                        <a:t>b)   </a:t>
                      </a:r>
                      <a:r>
                        <a:rPr lang="en-US" sz="1400" b="0" dirty="0" smtClean="0">
                          <a:solidFill>
                            <a:srgbClr val="000000"/>
                          </a:solidFill>
                          <a:effectLst/>
                          <a:latin typeface="Comic Sans MS" panose="030F0702030302020204" pitchFamily="66" charset="0"/>
                          <a:ea typeface="Times New Roman"/>
                          <a:cs typeface="Times New Roman"/>
                        </a:rPr>
                        <a:t>is </a:t>
                      </a:r>
                      <a:r>
                        <a:rPr lang="en-US" sz="1400" b="0" dirty="0">
                          <a:solidFill>
                            <a:srgbClr val="000000"/>
                          </a:solidFill>
                          <a:effectLst/>
                          <a:latin typeface="Comic Sans MS" panose="030F0702030302020204" pitchFamily="66" charset="0"/>
                          <a:ea typeface="Times New Roman"/>
                          <a:cs typeface="Times New Roman"/>
                        </a:rPr>
                        <a:t>a condition arising from an abnormal immune response to a functioning body part.</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2127">
                <a:tc>
                  <a:txBody>
                    <a:bodyPr/>
                    <a:lstStyle/>
                    <a:p>
                      <a:pPr marL="0" lvl="0" indent="0" algn="just">
                        <a:lnSpc>
                          <a:spcPct val="115000"/>
                        </a:lnSpc>
                        <a:spcAft>
                          <a:spcPts val="0"/>
                        </a:spcAft>
                        <a:buFont typeface="+mj-lt"/>
                        <a:buNone/>
                      </a:pPr>
                      <a:r>
                        <a:rPr lang="" sz="1400" b="0" smtClean="0">
                          <a:solidFill>
                            <a:srgbClr val="000000"/>
                          </a:solidFill>
                          <a:effectLst/>
                          <a:latin typeface="Comic Sans MS" panose="030F0702030302020204" pitchFamily="66" charset="0"/>
                          <a:ea typeface="Times New Roman"/>
                          <a:cs typeface="Times New Roman"/>
                        </a:rPr>
                        <a:t>3.   </a:t>
                      </a:r>
                      <a:r>
                        <a:rPr lang="en-US" sz="1400" b="0" dirty="0" smtClean="0">
                          <a:solidFill>
                            <a:srgbClr val="000000"/>
                          </a:solidFill>
                          <a:effectLst/>
                          <a:latin typeface="Comic Sans MS" panose="030F0702030302020204" pitchFamily="66" charset="0"/>
                          <a:ea typeface="Times New Roman"/>
                          <a:cs typeface="Times New Roman"/>
                        </a:rPr>
                        <a:t>An </a:t>
                      </a:r>
                      <a:r>
                        <a:rPr lang="en-US" sz="1400" b="0" dirty="0">
                          <a:solidFill>
                            <a:srgbClr val="000000"/>
                          </a:solidFill>
                          <a:effectLst/>
                          <a:latin typeface="Comic Sans MS" panose="030F0702030302020204" pitchFamily="66" charset="0"/>
                          <a:ea typeface="Times New Roman"/>
                          <a:cs typeface="Times New Roman"/>
                        </a:rPr>
                        <a:t>autoimmune disease</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15000"/>
                        </a:lnSpc>
                        <a:spcAft>
                          <a:spcPts val="1000"/>
                        </a:spcAft>
                        <a:buFont typeface="+mj-lt"/>
                        <a:buNone/>
                      </a:pPr>
                      <a:r>
                        <a:rPr lang="" sz="1400" b="0" smtClean="0">
                          <a:solidFill>
                            <a:srgbClr val="000000"/>
                          </a:solidFill>
                          <a:effectLst/>
                          <a:latin typeface="Comic Sans MS" panose="030F0702030302020204" pitchFamily="66" charset="0"/>
                          <a:ea typeface="Times New Roman"/>
                          <a:cs typeface="Times New Roman"/>
                        </a:rPr>
                        <a:t>c)   </a:t>
                      </a:r>
                      <a:r>
                        <a:rPr lang="en-US" sz="1400" b="0" dirty="0" smtClean="0">
                          <a:solidFill>
                            <a:srgbClr val="000000"/>
                          </a:solidFill>
                          <a:effectLst/>
                          <a:latin typeface="Comic Sans MS" panose="030F0702030302020204" pitchFamily="66" charset="0"/>
                          <a:ea typeface="Times New Roman"/>
                          <a:cs typeface="Times New Roman"/>
                        </a:rPr>
                        <a:t>is </a:t>
                      </a:r>
                      <a:r>
                        <a:rPr lang="en-US" sz="1400" b="0" dirty="0">
                          <a:solidFill>
                            <a:srgbClr val="000000"/>
                          </a:solidFill>
                          <a:effectLst/>
                          <a:latin typeface="Comic Sans MS" panose="030F0702030302020204" pitchFamily="66" charset="0"/>
                          <a:ea typeface="Times New Roman"/>
                          <a:cs typeface="Times New Roman"/>
                        </a:rPr>
                        <a:t>a peptide hormone produced by beta cells of the pancreatic islets; it is considered to be the main anabolic hormone of the body.</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7">
                <a:tc>
                  <a:txBody>
                    <a:bodyPr/>
                    <a:lstStyle/>
                    <a:p>
                      <a:pPr marL="0" lvl="0" indent="0" algn="just">
                        <a:lnSpc>
                          <a:spcPct val="115000"/>
                        </a:lnSpc>
                        <a:spcAft>
                          <a:spcPts val="0"/>
                        </a:spcAft>
                        <a:buFont typeface="+mj-lt"/>
                        <a:buNone/>
                      </a:pPr>
                      <a:r>
                        <a:rPr lang="" sz="1400" b="0" smtClean="0">
                          <a:solidFill>
                            <a:srgbClr val="000000"/>
                          </a:solidFill>
                          <a:effectLst/>
                          <a:latin typeface="Comic Sans MS" panose="030F0702030302020204" pitchFamily="66" charset="0"/>
                          <a:ea typeface="Times New Roman"/>
                          <a:cs typeface="Times New Roman"/>
                        </a:rPr>
                        <a:t>4.   </a:t>
                      </a:r>
                      <a:r>
                        <a:rPr lang="en-US" sz="1400" b="0" dirty="0" smtClean="0">
                          <a:solidFill>
                            <a:srgbClr val="000000"/>
                          </a:solidFill>
                          <a:effectLst/>
                          <a:latin typeface="Comic Sans MS" panose="030F0702030302020204" pitchFamily="66" charset="0"/>
                          <a:ea typeface="Times New Roman"/>
                          <a:cs typeface="Times New Roman"/>
                        </a:rPr>
                        <a:t>Insulin</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15000"/>
                        </a:lnSpc>
                        <a:spcAft>
                          <a:spcPts val="1000"/>
                        </a:spcAft>
                        <a:buFont typeface="+mj-lt"/>
                        <a:buNone/>
                      </a:pPr>
                      <a:r>
                        <a:rPr lang="" sz="1400" b="0" smtClean="0">
                          <a:solidFill>
                            <a:srgbClr val="000000"/>
                          </a:solidFill>
                          <a:effectLst/>
                          <a:latin typeface="Comic Sans MS" panose="030F0702030302020204" pitchFamily="66" charset="0"/>
                          <a:ea typeface="Times New Roman"/>
                          <a:cs typeface="Times New Roman"/>
                        </a:rPr>
                        <a:t>d)  </a:t>
                      </a:r>
                      <a:r>
                        <a:rPr lang="en-US" sz="1400" b="0" dirty="0" smtClean="0">
                          <a:solidFill>
                            <a:srgbClr val="000000"/>
                          </a:solidFill>
                          <a:effectLst/>
                          <a:latin typeface="Comic Sans MS" panose="030F0702030302020204" pitchFamily="66" charset="0"/>
                          <a:ea typeface="Times New Roman"/>
                          <a:cs typeface="Times New Roman"/>
                        </a:rPr>
                        <a:t>is </a:t>
                      </a:r>
                      <a:r>
                        <a:rPr lang="en-US" sz="1400" b="0" dirty="0">
                          <a:solidFill>
                            <a:srgbClr val="000000"/>
                          </a:solidFill>
                          <a:effectLst/>
                          <a:latin typeface="Comic Sans MS" panose="030F0702030302020204" pitchFamily="66" charset="0"/>
                          <a:ea typeface="Times New Roman"/>
                          <a:cs typeface="Times New Roman"/>
                        </a:rPr>
                        <a:t>a condition in which an excessive amount of glucose circulates in the blood plasma.</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159">
                <a:tc>
                  <a:txBody>
                    <a:bodyPr/>
                    <a:lstStyle/>
                    <a:p>
                      <a:pPr marL="0" lvl="0" indent="0" algn="just">
                        <a:lnSpc>
                          <a:spcPct val="115000"/>
                        </a:lnSpc>
                        <a:spcAft>
                          <a:spcPts val="0"/>
                        </a:spcAft>
                        <a:buFont typeface="+mj-lt"/>
                        <a:buNone/>
                      </a:pPr>
                      <a:r>
                        <a:rPr lang="" sz="1400" b="0" smtClean="0">
                          <a:solidFill>
                            <a:srgbClr val="000000"/>
                          </a:solidFill>
                          <a:effectLst/>
                          <a:latin typeface="Comic Sans MS" panose="030F0702030302020204" pitchFamily="66" charset="0"/>
                          <a:ea typeface="Times New Roman"/>
                          <a:cs typeface="Times New Roman"/>
                        </a:rPr>
                        <a:t>5.   </a:t>
                      </a:r>
                      <a:r>
                        <a:rPr lang="en-US" sz="1400" b="0" dirty="0" smtClean="0">
                          <a:solidFill>
                            <a:srgbClr val="000000"/>
                          </a:solidFill>
                          <a:effectLst/>
                          <a:latin typeface="Comic Sans MS" panose="030F0702030302020204" pitchFamily="66" charset="0"/>
                          <a:ea typeface="Times New Roman"/>
                          <a:cs typeface="Times New Roman"/>
                        </a:rPr>
                        <a:t>Hyperglycemia</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15000"/>
                        </a:lnSpc>
                        <a:spcAft>
                          <a:spcPts val="1000"/>
                        </a:spcAft>
                        <a:buFont typeface="+mj-lt"/>
                        <a:buNone/>
                      </a:pPr>
                      <a:r>
                        <a:rPr lang="" sz="1400" b="0" smtClean="0">
                          <a:solidFill>
                            <a:srgbClr val="000000"/>
                          </a:solidFill>
                          <a:effectLst/>
                          <a:latin typeface="Comic Sans MS" panose="030F0702030302020204" pitchFamily="66" charset="0"/>
                          <a:ea typeface="Times New Roman"/>
                          <a:cs typeface="Times New Roman"/>
                        </a:rPr>
                        <a:t>e)   </a:t>
                      </a:r>
                      <a:r>
                        <a:rPr lang="en-US" sz="1400" b="0" dirty="0" smtClean="0">
                          <a:solidFill>
                            <a:srgbClr val="000000"/>
                          </a:solidFill>
                          <a:effectLst/>
                          <a:latin typeface="Comic Sans MS" panose="030F0702030302020204" pitchFamily="66" charset="0"/>
                          <a:ea typeface="Times New Roman"/>
                          <a:cs typeface="Times New Roman"/>
                        </a:rPr>
                        <a:t>is </a:t>
                      </a:r>
                      <a:r>
                        <a:rPr lang="en-US" sz="1400" b="0" dirty="0">
                          <a:solidFill>
                            <a:srgbClr val="000000"/>
                          </a:solidFill>
                          <a:effectLst/>
                          <a:latin typeface="Comic Sans MS" panose="030F0702030302020204" pitchFamily="66" charset="0"/>
                          <a:ea typeface="Times New Roman"/>
                          <a:cs typeface="Times New Roman"/>
                        </a:rPr>
                        <a:t>one of the most prevalent lifestyle diseases in modern world but still the awareness about the risks and benefits of exercises to patients with diabetes is limited.</a:t>
                      </a:r>
                      <a:endParaRPr lang="ru-RU" sz="1100" b="0" dirty="0">
                        <a:effectLst/>
                        <a:latin typeface="Comic Sans MS" panose="030F0702030302020204" pitchFamily="66"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3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1" y="328049"/>
            <a:ext cx="5828267" cy="522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1805875" y="404663"/>
            <a:ext cx="5497018" cy="369332"/>
          </a:xfrm>
          <a:prstGeom prst="rect">
            <a:avLst/>
          </a:prstGeom>
          <a:noFill/>
        </p:spPr>
        <p:txBody>
          <a:bodyPr wrap="none" rtlCol="0">
            <a:spAutoFit/>
          </a:bodyPr>
          <a:lstStyle/>
          <a:p>
            <a:r>
              <a:rPr lang="en-US" b="1" dirty="0" smtClean="0">
                <a:solidFill>
                  <a:schemeClr val="bg1"/>
                </a:solidFill>
                <a:latin typeface="Comic Sans MS" panose="030F0702030302020204" pitchFamily="66" charset="0"/>
              </a:rPr>
              <a:t>Task 7. </a:t>
            </a:r>
            <a:r>
              <a:rPr lang="en-US" b="1" dirty="0">
                <a:solidFill>
                  <a:schemeClr val="bg1"/>
                </a:solidFill>
                <a:latin typeface="Comic Sans MS" panose="030F0702030302020204" pitchFamily="66" charset="0"/>
              </a:rPr>
              <a:t>M</a:t>
            </a:r>
            <a:r>
              <a:rPr lang="en-US" b="1" dirty="0" smtClean="0">
                <a:solidFill>
                  <a:schemeClr val="bg1"/>
                </a:solidFill>
                <a:latin typeface="Comic Sans MS" panose="030F0702030302020204" pitchFamily="66" charset="0"/>
              </a:rPr>
              <a:t>atch the words with their definitions</a:t>
            </a:r>
            <a:endParaRPr lang="ru-RU" b="1" dirty="0">
              <a:solidFill>
                <a:schemeClr val="bg1"/>
              </a:solidFill>
              <a:latin typeface="Comic Sans MS" panose="030F0702030302020204" pitchFamily="66" charset="0"/>
            </a:endParaRPr>
          </a:p>
        </p:txBody>
      </p:sp>
      <p:sp>
        <p:nvSpPr>
          <p:cNvPr id="13" name="Rectangle 12"/>
          <p:cNvSpPr>
            <a:spLocks noChangeArrowheads="1"/>
          </p:cNvSpPr>
          <p:nvPr/>
        </p:nvSpPr>
        <p:spPr bwMode="auto">
          <a:xfrm>
            <a:off x="1152525" y="16541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5244447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484</TotalTime>
  <Words>1234</Words>
  <Application>Microsoft Office PowerPoint</Application>
  <PresentationFormat>Экран (4:3)</PresentationFormat>
  <Paragraphs>337</Paragraphs>
  <Slides>14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Техническая</vt:lpstr>
      <vt:lpstr>Презентация PowerPoint</vt:lpstr>
      <vt:lpstr>Цель и задачи</vt:lpstr>
      <vt:lpstr>Актуальность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пк</dc:creator>
  <cp:lastModifiedBy>пк</cp:lastModifiedBy>
  <cp:revision>36</cp:revision>
  <dcterms:created xsi:type="dcterms:W3CDTF">2022-03-13T14:03:37Z</dcterms:created>
  <dcterms:modified xsi:type="dcterms:W3CDTF">2022-03-28T08:34:05Z</dcterms:modified>
</cp:coreProperties>
</file>