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7" r:id="rId2"/>
    <p:sldId id="261" r:id="rId3"/>
    <p:sldId id="262" r:id="rId4"/>
    <p:sldId id="256" r:id="rId5"/>
    <p:sldId id="285" r:id="rId6"/>
    <p:sldId id="286" r:id="rId7"/>
    <p:sldId id="287" r:id="rId8"/>
    <p:sldId id="265" r:id="rId9"/>
    <p:sldId id="282" r:id="rId10"/>
    <p:sldId id="266" r:id="rId11"/>
    <p:sldId id="283" r:id="rId12"/>
    <p:sldId id="257" r:id="rId13"/>
    <p:sldId id="267" r:id="rId14"/>
    <p:sldId id="270" r:id="rId15"/>
    <p:sldId id="268" r:id="rId16"/>
    <p:sldId id="269" r:id="rId17"/>
    <p:sldId id="271" r:id="rId18"/>
    <p:sldId id="260" r:id="rId19"/>
    <p:sldId id="288" r:id="rId20"/>
    <p:sldId id="276" r:id="rId21"/>
    <p:sldId id="280" r:id="rId22"/>
    <p:sldId id="279" r:id="rId23"/>
    <p:sldId id="296" r:id="rId24"/>
    <p:sldId id="289" r:id="rId25"/>
    <p:sldId id="290" r:id="rId26"/>
    <p:sldId id="295" r:id="rId27"/>
    <p:sldId id="284" r:id="rId28"/>
    <p:sldId id="291" r:id="rId29"/>
    <p:sldId id="292" r:id="rId30"/>
    <p:sldId id="293" r:id="rId31"/>
    <p:sldId id="294" r:id="rId32"/>
    <p:sldId id="263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83E96"/>
    <a:srgbClr val="E3AE3C"/>
    <a:srgbClr val="112E4C"/>
    <a:srgbClr val="2788C5"/>
    <a:srgbClr val="273490"/>
    <a:srgbClr val="605AD6"/>
    <a:srgbClr val="547BFE"/>
    <a:srgbClr val="587384"/>
    <a:srgbClr val="F07877"/>
    <a:srgbClr val="006FA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-1260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352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169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4073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80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930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12/12/2025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0549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12/12/2025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70302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12/12/2025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3263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12/12/2025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2662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12/12/2025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6539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pPr/>
              <a:t>12/12/2025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5966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B0120-34BC-4D2D-A004-D755CDB5BD4A}" type="datetimeFigureOut">
              <a:rPr lang="en-US" smtClean="0"/>
              <a:pPr/>
              <a:t>12/12/2025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6FA45-C57A-445D-B033-0774190700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07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9300" y="195263"/>
            <a:ext cx="7772400" cy="1722437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Министерство промышленности и</a:t>
            </a:r>
            <a:br>
              <a:rPr lang="ru-RU" sz="2800" dirty="0" smtClean="0"/>
            </a:br>
            <a:r>
              <a:rPr lang="ru-RU" sz="2800" dirty="0" smtClean="0"/>
              <a:t> торговли Тверской области</a:t>
            </a:r>
            <a:br>
              <a:rPr lang="ru-RU" sz="2800" dirty="0" smtClean="0"/>
            </a:br>
            <a:r>
              <a:rPr lang="ru-RU" sz="2800" dirty="0" smtClean="0"/>
              <a:t>ГБП ОУ Тверской машиностроительный колледж</a:t>
            </a:r>
            <a:endParaRPr lang="ru-RU" sz="28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36600" y="1905000"/>
            <a:ext cx="8115300" cy="4749800"/>
          </a:xfrm>
        </p:spPr>
        <p:txBody>
          <a:bodyPr>
            <a:normAutofit fontScale="92500"/>
          </a:bodyPr>
          <a:lstStyle/>
          <a:p>
            <a:endParaRPr lang="ru-RU" sz="5400" b="1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</a:rPr>
              <a:t>ОТКРЫТЫЙ УРОК</a:t>
            </a:r>
          </a:p>
          <a:p>
            <a:r>
              <a:rPr lang="ru-RU" sz="2600" dirty="0" smtClean="0"/>
              <a:t>ДИСЦИПЛИНА: ИНЖЕНЕРНАЯ ГРАФИКА</a:t>
            </a:r>
          </a:p>
          <a:p>
            <a:endParaRPr lang="ru-RU" dirty="0" smtClean="0"/>
          </a:p>
          <a:p>
            <a:r>
              <a:rPr lang="ru-RU" dirty="0" smtClean="0"/>
              <a:t>			</a:t>
            </a:r>
          </a:p>
          <a:p>
            <a:r>
              <a:rPr lang="ru-RU" b="1" i="1" dirty="0" smtClean="0"/>
              <a:t>				Разработал:</a:t>
            </a:r>
            <a:r>
              <a:rPr lang="ru-RU" dirty="0" smtClean="0"/>
              <a:t> преподаватель</a:t>
            </a:r>
          </a:p>
          <a:p>
            <a:r>
              <a:rPr lang="ru-RU" dirty="0" smtClean="0"/>
              <a:t>				высшей категории Агафонова К.Р.</a:t>
            </a:r>
          </a:p>
          <a:p>
            <a:endParaRPr lang="ru-RU" dirty="0" smtClean="0"/>
          </a:p>
          <a:p>
            <a:r>
              <a:rPr lang="ru-RU" dirty="0" smtClean="0"/>
              <a:t>Г.Тверь, 2025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270" y="503603"/>
            <a:ext cx="8142073" cy="587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085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ятиугольник 5"/>
          <p:cNvSpPr/>
          <p:nvPr/>
        </p:nvSpPr>
        <p:spPr>
          <a:xfrm>
            <a:off x="492210" y="568153"/>
            <a:ext cx="3764692" cy="947351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Как это сделать?</a:t>
            </a:r>
            <a:endParaRPr lang="ru-RU" sz="3600" b="1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492210" y="1667904"/>
            <a:ext cx="3764692" cy="947351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/>
                </a:solidFill>
              </a:rPr>
              <a:t>Где сделать разрез?</a:t>
            </a:r>
            <a:endParaRPr lang="ru-RU" sz="3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305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1662" y="1758520"/>
            <a:ext cx="5499015" cy="549901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6902" y="98854"/>
            <a:ext cx="4532869" cy="4509898"/>
          </a:xfrm>
          <a:prstGeom prst="rect">
            <a:avLst/>
          </a:prstGeom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9" name="Пятиугольник 8"/>
          <p:cNvSpPr/>
          <p:nvPr/>
        </p:nvSpPr>
        <p:spPr>
          <a:xfrm flipH="1">
            <a:off x="4440191" y="5322937"/>
            <a:ext cx="4055079" cy="947351"/>
          </a:xfrm>
          <a:prstGeom prst="homePlat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Как обозначить разрез?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145087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1067187" y="1620794"/>
            <a:ext cx="7310694" cy="797767"/>
            <a:chOff x="1269" y="1296"/>
            <a:chExt cx="3265" cy="334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3009" cy="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800" dirty="0"/>
                <a:t>Понятие о разрезе как изображении.</a:t>
              </a:r>
            </a:p>
          </p:txBody>
        </p:sp>
        <p:grpSp>
          <p:nvGrpSpPr>
            <p:cNvPr id="7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8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10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1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13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9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57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400" b="1" dirty="0">
                    <a:solidFill>
                      <a:srgbClr val="FFFFFF"/>
                    </a:solidFill>
                  </a:rPr>
                  <a:t>1</a:t>
                </a:r>
              </a:p>
            </p:txBody>
          </p:sp>
        </p:grpSp>
      </p:grpSp>
      <p:grpSp>
        <p:nvGrpSpPr>
          <p:cNvPr id="14" name="Group 93"/>
          <p:cNvGrpSpPr>
            <a:grpSpLocks/>
          </p:cNvGrpSpPr>
          <p:nvPr/>
        </p:nvGrpSpPr>
        <p:grpSpPr bwMode="auto">
          <a:xfrm>
            <a:off x="1067500" y="2636839"/>
            <a:ext cx="7149165" cy="778159"/>
            <a:chOff x="1268" y="1776"/>
            <a:chExt cx="3194" cy="346"/>
          </a:xfrm>
        </p:grpSpPr>
        <p:sp>
          <p:nvSpPr>
            <p:cNvPr id="15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2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17" name="Group 62"/>
            <p:cNvGrpSpPr>
              <a:grpSpLocks/>
            </p:cNvGrpSpPr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18" name="Group 63"/>
              <p:cNvGrpSpPr>
                <a:grpSpLocks/>
              </p:cNvGrpSpPr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20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23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9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57" cy="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400" b="1" dirty="0">
                    <a:solidFill>
                      <a:srgbClr val="FFFFFF"/>
                    </a:solidFill>
                  </a:rPr>
                  <a:t>2</a:t>
                </a:r>
              </a:p>
            </p:txBody>
          </p:sp>
        </p:grpSp>
      </p:grpSp>
      <p:grpSp>
        <p:nvGrpSpPr>
          <p:cNvPr id="24" name="Group 94"/>
          <p:cNvGrpSpPr>
            <a:grpSpLocks/>
          </p:cNvGrpSpPr>
          <p:nvPr/>
        </p:nvGrpSpPr>
        <p:grpSpPr bwMode="auto">
          <a:xfrm>
            <a:off x="1009474" y="3617604"/>
            <a:ext cx="7207191" cy="750888"/>
            <a:chOff x="1270" y="2247"/>
            <a:chExt cx="3192" cy="345"/>
          </a:xfrm>
        </p:grpSpPr>
        <p:sp>
          <p:nvSpPr>
            <p:cNvPr id="25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Text Box 31"/>
            <p:cNvSpPr txBox="1">
              <a:spLocks noChangeArrowheads="1"/>
            </p:cNvSpPr>
            <p:nvPr/>
          </p:nvSpPr>
          <p:spPr bwMode="gray">
            <a:xfrm>
              <a:off x="1525" y="2295"/>
              <a:ext cx="2633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800" dirty="0"/>
                <a:t>Обозначение разрезов на чертежах</a:t>
              </a:r>
            </a:p>
          </p:txBody>
        </p:sp>
        <p:grpSp>
          <p:nvGrpSpPr>
            <p:cNvPr id="27" name="Group 69"/>
            <p:cNvGrpSpPr>
              <a:grpSpLocks/>
            </p:cNvGrpSpPr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28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3</a:t>
                </a:r>
              </a:p>
            </p:txBody>
          </p:sp>
          <p:grpSp>
            <p:nvGrpSpPr>
              <p:cNvPr id="29" name="Group 71"/>
              <p:cNvGrpSpPr>
                <a:grpSpLocks/>
              </p:cNvGrpSpPr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31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2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3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34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0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4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400" b="1" dirty="0">
                    <a:solidFill>
                      <a:srgbClr val="FFFFFF"/>
                    </a:solidFill>
                  </a:rPr>
                  <a:t>3</a:t>
                </a:r>
              </a:p>
            </p:txBody>
          </p:sp>
        </p:grpSp>
      </p:grpSp>
      <p:sp>
        <p:nvSpPr>
          <p:cNvPr id="3" name="Прямоугольник 2"/>
          <p:cNvSpPr/>
          <p:nvPr/>
        </p:nvSpPr>
        <p:spPr>
          <a:xfrm>
            <a:off x="1806365" y="2727514"/>
            <a:ext cx="59706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Классификация разрезов.</a:t>
            </a: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9912" y="4449022"/>
            <a:ext cx="2355675" cy="235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747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2661" y="1660868"/>
            <a:ext cx="8531826" cy="48635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b="1" dirty="0">
                <a:solidFill>
                  <a:srgbClr val="083E96"/>
                </a:solidFill>
              </a:rPr>
              <a:t>Разрез</a:t>
            </a:r>
            <a:r>
              <a:rPr lang="ru-RU" sz="4000" dirty="0"/>
              <a:t> — это изображение предмета, мысленно рассеченного одной или несколькими секущими плоскостями. </a:t>
            </a:r>
            <a:endParaRPr lang="ru-RU" sz="40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329" y="3525795"/>
            <a:ext cx="2998573" cy="299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62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2201"/>
            <a:ext cx="9144000" cy="554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75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98" y="884123"/>
            <a:ext cx="7806212" cy="54665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26940" y="0"/>
            <a:ext cx="5840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C000"/>
                </a:solidFill>
              </a:rPr>
              <a:t>Понятие о разрезе как изображении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597680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03402" y="278628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Разрезы модели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 детали кривошип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6" name="Рисунок 5" descr="ris_3_7_e_lec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57" y="4077620"/>
            <a:ext cx="3113959" cy="1953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ris_3_7_d_le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948" y="1775855"/>
            <a:ext cx="2958178" cy="224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7" descr="ris_3_7_b_lec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4124" y="1775856"/>
            <a:ext cx="3054035" cy="2245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ris_3_7_c_lec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3980" y="4111185"/>
            <a:ext cx="2964484" cy="1941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ris_3_7_f_lec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8464" y="1775855"/>
            <a:ext cx="2854325" cy="224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ris_3_7_g_lec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8463" y="4111186"/>
            <a:ext cx="2854325" cy="194162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704251" y="6262136"/>
            <a:ext cx="163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Фронтальный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1180" y="6264876"/>
            <a:ext cx="1877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Горизонтальный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96258" y="6264876"/>
            <a:ext cx="1618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Профильный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799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86" y="810643"/>
            <a:ext cx="8893860" cy="597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227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492" y="173123"/>
            <a:ext cx="8476993" cy="635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432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сения\Desktop\открытый урок\штриховка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51"/>
          <a:stretch/>
        </p:blipFill>
        <p:spPr bwMode="auto">
          <a:xfrm>
            <a:off x="825500" y="1233338"/>
            <a:ext cx="7759700" cy="548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698500" y="394366"/>
            <a:ext cx="7886700" cy="8389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FFC000"/>
                </a:solidFill>
              </a:rPr>
              <a:t>Виды штриховки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3800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983651"/>
            <a:ext cx="4300152" cy="694079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83E96"/>
                </a:solidFill>
                <a:latin typeface="Arial Black" panose="020B0A04020102020204" pitchFamily="34" charset="0"/>
              </a:rPr>
              <a:t/>
            </a:r>
            <a:br>
              <a:rPr lang="ru-RU" sz="4400" b="1" dirty="0" smtClean="0">
                <a:solidFill>
                  <a:srgbClr val="083E96"/>
                </a:solidFill>
                <a:latin typeface="Arial Black" panose="020B0A0402010202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1900-1944</a:t>
            </a:r>
            <a:endParaRPr lang="ru-RU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2639" y="1705232"/>
            <a:ext cx="3608171" cy="3707027"/>
          </a:xfrm>
        </p:spPr>
        <p:txBody>
          <a:bodyPr>
            <a:normAutofit/>
          </a:bodyPr>
          <a:lstStyle/>
          <a:p>
            <a:pPr indent="444500" algn="just"/>
            <a:r>
              <a:rPr lang="ru-RU" dirty="0" smtClean="0">
                <a:solidFill>
                  <a:srgbClr val="E3AE3C"/>
                </a:solidFill>
                <a:latin typeface="Arial Black" panose="020B0A04020102020204" pitchFamily="34" charset="0"/>
              </a:rPr>
              <a:t>Во время Второй мировой войны служил военным летчиком.</a:t>
            </a:r>
          </a:p>
          <a:p>
            <a:pPr indent="444500" algn="just"/>
            <a:r>
              <a:rPr lang="ru-RU" dirty="0" smtClean="0">
                <a:solidFill>
                  <a:srgbClr val="E3AE3C"/>
                </a:solidFill>
                <a:latin typeface="Arial Black" panose="020B0A04020102020204" pitchFamily="34" charset="0"/>
              </a:rPr>
              <a:t>Погиб, при невыясненных обстоятельствах, выполняя разведывательный полет.</a:t>
            </a:r>
          </a:p>
          <a:p>
            <a:pPr indent="444500" algn="just"/>
            <a:endParaRPr lang="ru-RU" dirty="0">
              <a:solidFill>
                <a:srgbClr val="E3AE3C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C:\Users\Ксения\Desktop\открытый урок\Экзюпери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35" t="4905" r="5539" b="15234"/>
          <a:stretch/>
        </p:blipFill>
        <p:spPr bwMode="auto">
          <a:xfrm>
            <a:off x="531341" y="1028038"/>
            <a:ext cx="3441280" cy="469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968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-788045" y="-120083"/>
            <a:ext cx="10515600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/>
                <a:ea typeface="+mj-ea"/>
                <a:cs typeface="+mj-cs"/>
              </a:rPr>
              <a:t>Правила обозначения разрезов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 Ligh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8898" y="1156160"/>
            <a:ext cx="50497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83E96"/>
                </a:solidFill>
              </a:rPr>
              <a:t>1. При </a:t>
            </a:r>
            <a:r>
              <a:rPr lang="ru-RU" dirty="0">
                <a:solidFill>
                  <a:srgbClr val="083E96"/>
                </a:solidFill>
              </a:rPr>
              <a:t>разрезе </a:t>
            </a:r>
            <a:r>
              <a:rPr lang="ru-RU" dirty="0" smtClean="0">
                <a:solidFill>
                  <a:srgbClr val="083E96"/>
                </a:solidFill>
              </a:rPr>
              <a:t>невидимые </a:t>
            </a:r>
            <a:r>
              <a:rPr lang="ru-RU" dirty="0">
                <a:solidFill>
                  <a:srgbClr val="083E96"/>
                </a:solidFill>
              </a:rPr>
              <a:t>контуры, которые в разрезе стали видимыми, изображают сплошной толстой линией, а фигуру, полученную в результате пересечения предмета плоскостью, заштриховывают. Штриховку выполняют по ГОСТ 2.306 – 68</a:t>
            </a:r>
            <a:r>
              <a:rPr lang="ru-RU" dirty="0" smtClean="0">
                <a:solidFill>
                  <a:srgbClr val="083E96"/>
                </a:solidFill>
              </a:rPr>
              <a:t>.</a:t>
            </a:r>
          </a:p>
          <a:p>
            <a:pPr algn="just"/>
            <a:endParaRPr lang="ru-RU" dirty="0" smtClean="0">
              <a:solidFill>
                <a:srgbClr val="083E96"/>
              </a:solidFill>
            </a:endParaRPr>
          </a:p>
          <a:p>
            <a:pPr algn="just"/>
            <a:r>
              <a:rPr lang="ru-RU" dirty="0" smtClean="0">
                <a:solidFill>
                  <a:srgbClr val="083E96"/>
                </a:solidFill>
              </a:rPr>
              <a:t>2. К </a:t>
            </a:r>
            <a:r>
              <a:rPr lang="ru-RU" dirty="0">
                <a:solidFill>
                  <a:srgbClr val="083E96"/>
                </a:solidFill>
              </a:rPr>
              <a:t>штрихам разомкнутой линии на расстоянии 2-3 мм </a:t>
            </a:r>
            <a:r>
              <a:rPr lang="ru-RU" dirty="0" smtClean="0">
                <a:solidFill>
                  <a:srgbClr val="083E96"/>
                </a:solidFill>
              </a:rPr>
              <a:t>от внешнего </a:t>
            </a:r>
            <a:r>
              <a:rPr lang="ru-RU" dirty="0">
                <a:solidFill>
                  <a:srgbClr val="083E96"/>
                </a:solidFill>
              </a:rPr>
              <a:t>края ставят стрелки, указывающие </a:t>
            </a:r>
            <a:r>
              <a:rPr lang="ru-RU" dirty="0" smtClean="0">
                <a:solidFill>
                  <a:srgbClr val="083E96"/>
                </a:solidFill>
              </a:rPr>
              <a:t>направление взгляда.</a:t>
            </a:r>
          </a:p>
          <a:p>
            <a:pPr algn="just"/>
            <a:endParaRPr lang="ru-RU" dirty="0">
              <a:solidFill>
                <a:srgbClr val="083E96"/>
              </a:solidFill>
            </a:endParaRPr>
          </a:p>
          <a:p>
            <a:pPr algn="just"/>
            <a:r>
              <a:rPr lang="ru-RU" dirty="0" smtClean="0">
                <a:solidFill>
                  <a:srgbClr val="083E96"/>
                </a:solidFill>
              </a:rPr>
              <a:t>3. С </a:t>
            </a:r>
            <a:r>
              <a:rPr lang="ru-RU" dirty="0">
                <a:solidFill>
                  <a:srgbClr val="083E96"/>
                </a:solidFill>
              </a:rPr>
              <a:t>внешней стороны стрелок пишут прописные буквы </a:t>
            </a:r>
            <a:r>
              <a:rPr lang="ru-RU" dirty="0" smtClean="0">
                <a:solidFill>
                  <a:srgbClr val="083E96"/>
                </a:solidFill>
              </a:rPr>
              <a:t>русского алфавита. Изображение </a:t>
            </a:r>
            <a:r>
              <a:rPr lang="ru-RU" dirty="0">
                <a:solidFill>
                  <a:srgbClr val="083E96"/>
                </a:solidFill>
              </a:rPr>
              <a:t>разреза </a:t>
            </a:r>
            <a:endParaRPr lang="ru-RU" dirty="0" smtClean="0">
              <a:solidFill>
                <a:srgbClr val="083E96"/>
              </a:solidFill>
            </a:endParaRPr>
          </a:p>
          <a:p>
            <a:pPr algn="just"/>
            <a:r>
              <a:rPr lang="ru-RU" dirty="0" smtClean="0">
                <a:solidFill>
                  <a:srgbClr val="083E96"/>
                </a:solidFill>
              </a:rPr>
              <a:t>подписывается </a:t>
            </a:r>
            <a:r>
              <a:rPr lang="ru-RU" dirty="0">
                <a:solidFill>
                  <a:srgbClr val="083E96"/>
                </a:solidFill>
              </a:rPr>
              <a:t>надписью </a:t>
            </a:r>
            <a:r>
              <a:rPr lang="ru-RU" dirty="0" smtClean="0">
                <a:solidFill>
                  <a:srgbClr val="083E96"/>
                </a:solidFill>
              </a:rPr>
              <a:t>типа: А </a:t>
            </a:r>
            <a:r>
              <a:rPr lang="ru-RU" dirty="0">
                <a:solidFill>
                  <a:srgbClr val="083E96"/>
                </a:solidFill>
              </a:rPr>
              <a:t>– А, Б – Б, В – В</a:t>
            </a:r>
            <a:r>
              <a:rPr lang="ru-RU" dirty="0" smtClean="0">
                <a:solidFill>
                  <a:srgbClr val="083E96"/>
                </a:solidFill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526" y="5182948"/>
            <a:ext cx="2338831" cy="13253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22540" t="19117" r="23189" b="11982"/>
          <a:stretch/>
        </p:blipFill>
        <p:spPr>
          <a:xfrm>
            <a:off x="5881817" y="3680874"/>
            <a:ext cx="3036372" cy="28912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51" t="5998" r="4791"/>
          <a:stretch/>
        </p:blipFill>
        <p:spPr>
          <a:xfrm>
            <a:off x="6080061" y="812799"/>
            <a:ext cx="2639883" cy="265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810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7504" y="1001842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83E96"/>
                </a:solidFill>
              </a:rPr>
              <a:t>4. Если </a:t>
            </a:r>
            <a:r>
              <a:rPr lang="ru-RU" dirty="0">
                <a:solidFill>
                  <a:srgbClr val="083E96"/>
                </a:solidFill>
              </a:rPr>
              <a:t>секущая плоскость совпадает с плоскостью </a:t>
            </a:r>
            <a:r>
              <a:rPr lang="ru-RU" dirty="0" smtClean="0">
                <a:solidFill>
                  <a:srgbClr val="083E96"/>
                </a:solidFill>
              </a:rPr>
              <a:t>симметрии детали</a:t>
            </a:r>
            <a:r>
              <a:rPr lang="ru-RU" dirty="0">
                <a:solidFill>
                  <a:srgbClr val="083E96"/>
                </a:solidFill>
              </a:rPr>
              <a:t>, то разрез на чертеже не обозначается.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60" y="2152975"/>
            <a:ext cx="8828387" cy="47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9065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0361" y="1404032"/>
            <a:ext cx="8342355" cy="21697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83E96"/>
                </a:solidFill>
              </a:rPr>
              <a:t>5. Такие </a:t>
            </a:r>
            <a:r>
              <a:rPr lang="ru-RU" sz="2400" dirty="0">
                <a:solidFill>
                  <a:srgbClr val="083E96"/>
                </a:solidFill>
              </a:rPr>
              <a:t>элементы, как спицы, тонкие стенки, </a:t>
            </a:r>
            <a:r>
              <a:rPr lang="ru-RU" sz="2400" b="1" dirty="0">
                <a:solidFill>
                  <a:srgbClr val="083E96"/>
                </a:solidFill>
              </a:rPr>
              <a:t>ребра жесткости</a:t>
            </a:r>
            <a:r>
              <a:rPr lang="ru-RU" sz="2400" dirty="0">
                <a:solidFill>
                  <a:srgbClr val="083E96"/>
                </a:solidFill>
              </a:rPr>
              <a:t>, показывают в разрезе </a:t>
            </a:r>
            <a:r>
              <a:rPr lang="ru-RU" sz="2400" b="1" dirty="0">
                <a:solidFill>
                  <a:srgbClr val="083E96"/>
                </a:solidFill>
              </a:rPr>
              <a:t>не заштрихованными.</a:t>
            </a:r>
          </a:p>
          <a:p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88" y="2488895"/>
            <a:ext cx="8310028" cy="4049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641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606427"/>
            <a:ext cx="7886700" cy="9556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C000"/>
                </a:solidFill>
              </a:rPr>
              <a:t>Соединение половины</a:t>
            </a:r>
            <a:br>
              <a:rPr lang="ru-RU" sz="4000" dirty="0" smtClean="0">
                <a:solidFill>
                  <a:srgbClr val="FFC000"/>
                </a:solidFill>
              </a:rPr>
            </a:br>
            <a:r>
              <a:rPr lang="ru-RU" sz="4000" dirty="0" smtClean="0">
                <a:solidFill>
                  <a:srgbClr val="FFC000"/>
                </a:solidFill>
              </a:rPr>
              <a:t> вида и разреза</a:t>
            </a:r>
            <a:r>
              <a:rPr lang="ru-RU" dirty="0">
                <a:solidFill>
                  <a:srgbClr val="FFC000"/>
                </a:solidFill>
              </a:rPr>
              <a:t/>
            </a:r>
            <a:br>
              <a:rPr lang="ru-RU" dirty="0">
                <a:solidFill>
                  <a:srgbClr val="FFC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3900" y="3049544"/>
            <a:ext cx="4343400" cy="6207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 smtClean="0"/>
              <a:t>Разрез на чертеже располагают или справа от оси симметрии  или под ней.</a:t>
            </a:r>
            <a:r>
              <a:rPr lang="ru-RU" dirty="0"/>
              <a:t>	</a:t>
            </a:r>
          </a:p>
        </p:txBody>
      </p:sp>
      <p:sp>
        <p:nvSpPr>
          <p:cNvPr id="4" name="AutoShape 2" descr="C:\Users\%D0%9A%D1%81%D0%B5%D0%BD%D0%B8%D1%8F\Desktop\%D0%BE%D1%82%D0%BA%D1%80%D1%8B%D1%82%D1%8B%D0%B9 %D1%83%D1%80%D0%BE%D0%BA\2ffc96c70e817751a5b4a830062c3447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 descr="C:\Users\Ксения\Desktop\открытый урок\2ffc96c70e817751a5b4a830062c3447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167" t="30000" r="31499" b="42222"/>
          <a:stretch/>
        </p:blipFill>
        <p:spPr bwMode="auto">
          <a:xfrm>
            <a:off x="1200150" y="1256818"/>
            <a:ext cx="2197100" cy="173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Ксения\Desktop\открытый урок\2ffc96c70e817751a5b4a830062c3447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33" t="30222" r="57500" b="40222"/>
          <a:stretch/>
        </p:blipFill>
        <p:spPr bwMode="auto">
          <a:xfrm>
            <a:off x="5689600" y="1256818"/>
            <a:ext cx="2197100" cy="1792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307975" y="2832100"/>
            <a:ext cx="3971925" cy="9525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dirty="0" smtClean="0"/>
              <a:t>	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dirty="0" smtClean="0"/>
              <a:t>Границей между видом и разрезом служит ось симметрии.</a:t>
            </a:r>
            <a:endParaRPr lang="ru-RU" sz="2000" dirty="0" smtClean="0"/>
          </a:p>
          <a:p>
            <a:pPr marL="0" indent="0" algn="just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9218" name="Picture 2" descr="C:\Users\Ксения\Desktop\87d8050a74ce73512b3772c2a1e39f70-800x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6" t="21777" r="43666" b="41556"/>
          <a:stretch/>
        </p:blipFill>
        <p:spPr bwMode="auto">
          <a:xfrm>
            <a:off x="592137" y="3782583"/>
            <a:ext cx="4073525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4857750" y="4359499"/>
            <a:ext cx="4044950" cy="941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800" dirty="0" smtClean="0"/>
              <a:t>Часть вида и соответствующего разреза также соединяют, разделяя их сплошной волнистой линией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1452730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4457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83E96"/>
                </a:solidFill>
              </a:rPr>
              <a:t>Тестовые задания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2366458"/>
              </p:ext>
            </p:extLst>
          </p:nvPr>
        </p:nvGraphicFramePr>
        <p:xfrm>
          <a:off x="863602" y="1308099"/>
          <a:ext cx="7924797" cy="52324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8051"/>
                <a:gridCol w="2546544"/>
                <a:gridCol w="1625177"/>
                <a:gridCol w="1720521"/>
                <a:gridCol w="1564504"/>
              </a:tblGrid>
              <a:tr h="292898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Варианты ответов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7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№</a:t>
                      </a:r>
                      <a:br>
                        <a:rPr lang="ru-RU" sz="1100">
                          <a:effectLst/>
                        </a:rPr>
                      </a:br>
                      <a:r>
                        <a:rPr lang="ru-RU" sz="1100">
                          <a:effectLst/>
                        </a:rPr>
                        <a:t>п/п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Вопрос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74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Как изображаются в разрезе детали с тонкими стенками?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Тонкими стенками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 штрихуют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Штрихуют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96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Нужно ли показывать на половине вида внутренние очертания предмета?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Иногда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94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Границей между видом и разрезам при соединении половины вида и половины разреза служат.....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Штриховая линия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Штрихпунктирная линия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Волнистая линия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96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Какой линией на чертеже разделяют часть вида и часть разреза?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Сплошная волнистая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Штрихпунктирная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Сплошная тонкая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096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 каких случаях на чертеже рекомендуют соединять половину вида и половину соответствующего разреза?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Деталь имеет две оси симметрии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Левая часть детали симметрична правой части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Верхняя часть детали симметрична нижней части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96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Как заштриховываются металлы и твердые сплавы в разрезах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15084045"/>
              </p:ext>
            </p:extLst>
          </p:nvPr>
        </p:nvGraphicFramePr>
        <p:xfrm>
          <a:off x="4233863" y="5937250"/>
          <a:ext cx="990600" cy="542925"/>
        </p:xfrm>
        <a:graphic>
          <a:graphicData uri="http://schemas.openxmlformats.org/presentationml/2006/ole">
            <p:oleObj spid="_x0000_s2085" name="Точечный рисунок" r:id="rId3" imgW="685714" imgH="380852" progId="PBrush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53380184"/>
              </p:ext>
            </p:extLst>
          </p:nvPr>
        </p:nvGraphicFramePr>
        <p:xfrm>
          <a:off x="5872163" y="5962650"/>
          <a:ext cx="914400" cy="571500"/>
        </p:xfrm>
        <a:graphic>
          <a:graphicData uri="http://schemas.openxmlformats.org/presentationml/2006/ole">
            <p:oleObj spid="_x0000_s2086" name="Точечный рисунок" r:id="rId4" imgW="676369" imgH="419048" progId="PBrush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4780616"/>
              </p:ext>
            </p:extLst>
          </p:nvPr>
        </p:nvGraphicFramePr>
        <p:xfrm>
          <a:off x="7586663" y="5962650"/>
          <a:ext cx="942975" cy="533400"/>
        </p:xfrm>
        <a:graphic>
          <a:graphicData uri="http://schemas.openxmlformats.org/presentationml/2006/ole">
            <p:oleObj spid="_x0000_s2087" name="Точечный рисунок" r:id="rId5" imgW="666667" imgH="380852" progId="PBrush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933169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83E96"/>
                </a:solidFill>
              </a:rPr>
              <a:t>Ключ к тесту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21268" y="1956832"/>
            <a:ext cx="54130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;		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A;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2. С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54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В;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9477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1117600" y="217232"/>
            <a:ext cx="7886700" cy="838972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FFC000"/>
                </a:solidFill>
              </a:rPr>
              <a:t>Аксонометрическая проекция</a:t>
            </a:r>
          </a:p>
          <a:p>
            <a:pPr algn="ctr"/>
            <a:r>
              <a:rPr lang="ru-RU" dirty="0" smtClean="0">
                <a:solidFill>
                  <a:srgbClr val="FFC000"/>
                </a:solidFill>
              </a:rPr>
              <a:t> детали</a:t>
            </a:r>
            <a:endParaRPr lang="ru-RU" dirty="0">
              <a:solidFill>
                <a:srgbClr val="FFC000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97559292"/>
              </p:ext>
            </p:extLst>
          </p:nvPr>
        </p:nvGraphicFramePr>
        <p:xfrm>
          <a:off x="865188" y="1056204"/>
          <a:ext cx="8048625" cy="5695950"/>
        </p:xfrm>
        <a:graphic>
          <a:graphicData uri="http://schemas.openxmlformats.org/presentationml/2006/ole">
            <p:oleObj spid="_x0000_s7180" name="Acrobat Document" r:id="rId3" imgW="8048557" imgH="5695868" progId="AcroExch.Document.7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455952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6669101"/>
              </p:ext>
            </p:extLst>
          </p:nvPr>
        </p:nvGraphicFramePr>
        <p:xfrm>
          <a:off x="698500" y="933450"/>
          <a:ext cx="8048625" cy="5695950"/>
        </p:xfrm>
        <a:graphic>
          <a:graphicData uri="http://schemas.openxmlformats.org/presentationml/2006/ole">
            <p:oleObj spid="_x0000_s3086" name="Acrobat Document" r:id="rId3" imgW="8048557" imgH="5695868" progId="AcroExch.Document.7">
              <p:embed/>
            </p:oleObj>
          </a:graphicData>
        </a:graphic>
      </p:graphicFrame>
      <p:sp>
        <p:nvSpPr>
          <p:cNvPr id="4" name="Заголовок 3"/>
          <p:cNvSpPr txBox="1">
            <a:spLocks/>
          </p:cNvSpPr>
          <p:nvPr/>
        </p:nvSpPr>
        <p:spPr>
          <a:xfrm>
            <a:off x="698500" y="267366"/>
            <a:ext cx="7886700" cy="8389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FFC000"/>
                </a:solidFill>
              </a:rPr>
              <a:t>Задание №1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496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698500" y="267366"/>
            <a:ext cx="7886700" cy="8389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FFC000"/>
                </a:solidFill>
              </a:rPr>
              <a:t>Задание №1 (эталон)</a:t>
            </a:r>
            <a:endParaRPr lang="ru-RU" dirty="0">
              <a:solidFill>
                <a:srgbClr val="FFC000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88260561"/>
              </p:ext>
            </p:extLst>
          </p:nvPr>
        </p:nvGraphicFramePr>
        <p:xfrm>
          <a:off x="850900" y="953938"/>
          <a:ext cx="8048625" cy="5695950"/>
        </p:xfrm>
        <a:graphic>
          <a:graphicData uri="http://schemas.openxmlformats.org/presentationml/2006/ole">
            <p:oleObj spid="_x0000_s4108" name="Acrobat Document" r:id="rId3" imgW="8048557" imgH="5695868" progId="AcroExch.Document.7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283706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698500" y="267366"/>
            <a:ext cx="7886700" cy="8389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FFC000"/>
                </a:solidFill>
              </a:rPr>
              <a:t>Задание №2</a:t>
            </a:r>
            <a:endParaRPr lang="ru-RU" dirty="0">
              <a:solidFill>
                <a:srgbClr val="FFC000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1753226"/>
              </p:ext>
            </p:extLst>
          </p:nvPr>
        </p:nvGraphicFramePr>
        <p:xfrm>
          <a:off x="839788" y="962025"/>
          <a:ext cx="8048625" cy="5695950"/>
        </p:xfrm>
        <a:graphic>
          <a:graphicData uri="http://schemas.openxmlformats.org/presentationml/2006/ole">
            <p:oleObj spid="_x0000_s5132" name="Acrobat Document" r:id="rId3" imgW="8048557" imgH="5695868" progId="AcroExch.Document.7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85443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" r="341" b="20335"/>
          <a:stretch/>
        </p:blipFill>
        <p:spPr>
          <a:xfrm>
            <a:off x="4050313" y="676864"/>
            <a:ext cx="4828372" cy="2527481"/>
          </a:xfrm>
          <a:prstGeom prst="rect">
            <a:avLst/>
          </a:prstGeom>
        </p:spPr>
      </p:pic>
      <p:pic>
        <p:nvPicPr>
          <p:cNvPr id="3" name="Рисунок 2" descr="http://www.vavilon.ru/noragal/pp/pp0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938" y="676864"/>
            <a:ext cx="3487309" cy="2527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vavilon.ru/noragal/pp/pp0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6696" y="3641534"/>
            <a:ext cx="6691055" cy="232677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38943" y="3204345"/>
            <a:ext cx="1915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Рисунок из книги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05632" y="3244675"/>
            <a:ext cx="208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Рисунок 1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71103" y="6141308"/>
            <a:ext cx="1767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Рисунок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287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698500" y="267366"/>
            <a:ext cx="7886700" cy="8389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FFC000"/>
                </a:solidFill>
              </a:rPr>
              <a:t>Задание №2 (эталон)</a:t>
            </a:r>
            <a:endParaRPr lang="ru-RU" dirty="0">
              <a:solidFill>
                <a:srgbClr val="FFC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97252508"/>
              </p:ext>
            </p:extLst>
          </p:nvPr>
        </p:nvGraphicFramePr>
        <p:xfrm>
          <a:off x="827088" y="911225"/>
          <a:ext cx="8048625" cy="5695950"/>
        </p:xfrm>
        <a:graphic>
          <a:graphicData uri="http://schemas.openxmlformats.org/presentationml/2006/ole">
            <p:oleObj spid="_x0000_s6157" name="Acrobat Document" r:id="rId3" imgW="8048557" imgH="5695868" progId="AcroExch.Document.7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697318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698500" y="267366"/>
            <a:ext cx="7886700" cy="8389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FFC000"/>
                </a:solidFill>
              </a:rPr>
              <a:t>Задание №3 (эталон)</a:t>
            </a:r>
            <a:endParaRPr lang="ru-RU" dirty="0">
              <a:solidFill>
                <a:srgbClr val="FFC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5580334"/>
              </p:ext>
            </p:extLst>
          </p:nvPr>
        </p:nvGraphicFramePr>
        <p:xfrm>
          <a:off x="617537" y="826938"/>
          <a:ext cx="8048625" cy="5695950"/>
        </p:xfrm>
        <a:graphic>
          <a:graphicData uri="http://schemas.openxmlformats.org/presentationml/2006/ole">
            <p:oleObj spid="_x0000_s8205" name="Acrobat Document" r:id="rId3" imgW="8048557" imgH="5695868" progId="AcroExch.Document.7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841271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PNG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PNG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PNG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3" name="Picture 7" descr="C:\Users\Ксения\Desktop\открытый урок\Рефлексия к открытому занятию по инженерной графике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8461" y="2341561"/>
            <a:ext cx="3068637" cy="306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698500" y="788066"/>
            <a:ext cx="7886700" cy="8389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6579" y="1238786"/>
            <a:ext cx="622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https://ankt.cc/SPi2HL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976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9072" y="4420337"/>
            <a:ext cx="5682802" cy="35353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E3AE3C"/>
                </a:solidFill>
              </a:rPr>
              <a:t>Назначение, правила построения</a:t>
            </a:r>
            <a:endParaRPr lang="en-US" sz="1800" dirty="0">
              <a:solidFill>
                <a:srgbClr val="E3AE3C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527" y="757881"/>
            <a:ext cx="9144000" cy="49735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9815" y="3565953"/>
            <a:ext cx="7334312" cy="1772603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8000" b="1" dirty="0" smtClean="0">
                <a:ln w="28575">
                  <a:solidFill>
                    <a:srgbClr val="112E4C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ПРОСТЫЕ РАЗРЕЗЫ</a:t>
            </a:r>
            <a:endParaRPr lang="en-US" sz="10000" b="1" dirty="0">
              <a:ln w="28575">
                <a:solidFill>
                  <a:srgbClr val="112E4C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722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сения\Desktop\открытый урок\Ползунов Иван Иванович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901" y="659481"/>
            <a:ext cx="7846542" cy="587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4251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Ксения\Desktop\открытый урок\Паровоз Черепановых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58" t="5309" r="10038" b="6114"/>
          <a:stretch/>
        </p:blipFill>
        <p:spPr bwMode="auto">
          <a:xfrm>
            <a:off x="2718484" y="2565226"/>
            <a:ext cx="6238251" cy="4169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Ксения\Desktop\открытый урок\черепанов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273" y="212470"/>
            <a:ext cx="4275439" cy="453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47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 descr="C:\Users\Ксения\Desktop\открытый урок\Кулибин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551" y="528440"/>
            <a:ext cx="7922936" cy="5934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07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" y="809737"/>
            <a:ext cx="8161535" cy="577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902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55" y="421774"/>
            <a:ext cx="8297359" cy="59872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5558" r="35557"/>
          <a:stretch/>
        </p:blipFill>
        <p:spPr>
          <a:xfrm>
            <a:off x="6260757" y="647492"/>
            <a:ext cx="2315635" cy="450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6751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2606</TotalTime>
  <Words>409</Words>
  <Application>Microsoft Office PowerPoint</Application>
  <PresentationFormat>Экран (4:3)</PresentationFormat>
  <Paragraphs>96</Paragraphs>
  <Slides>32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Office Theme</vt:lpstr>
      <vt:lpstr>Точечный рисунок</vt:lpstr>
      <vt:lpstr>Acrobat Document</vt:lpstr>
      <vt:lpstr>Министерство промышленности и  торговли Тверской области ГБП ОУ Тверской машиностроительный колледж</vt:lpstr>
      <vt:lpstr> 1900-1944</vt:lpstr>
      <vt:lpstr>Слайд 3</vt:lpstr>
      <vt:lpstr>ПРОСТЫЕ РАЗРЕЗЫ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Разрезы модели  детали кривошип</vt:lpstr>
      <vt:lpstr>Слайд 17</vt:lpstr>
      <vt:lpstr>Слайд 18</vt:lpstr>
      <vt:lpstr>Слайд 19</vt:lpstr>
      <vt:lpstr>Слайд 20</vt:lpstr>
      <vt:lpstr>Слайд 21</vt:lpstr>
      <vt:lpstr>Слайд 22</vt:lpstr>
      <vt:lpstr>Соединение половины  вида и разреза </vt:lpstr>
      <vt:lpstr>Тестовые задания</vt:lpstr>
      <vt:lpstr>Ключ к тесту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Ксения</cp:lastModifiedBy>
  <cp:revision>99</cp:revision>
  <dcterms:created xsi:type="dcterms:W3CDTF">2019-10-28T08:40:00Z</dcterms:created>
  <dcterms:modified xsi:type="dcterms:W3CDTF">2025-12-12T12:20:04Z</dcterms:modified>
</cp:coreProperties>
</file>