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60" r:id="rId2"/>
    <p:sldId id="275" r:id="rId3"/>
    <p:sldId id="276" r:id="rId4"/>
    <p:sldId id="284" r:id="rId5"/>
    <p:sldId id="285" r:id="rId6"/>
    <p:sldId id="278" r:id="rId7"/>
    <p:sldId id="282" r:id="rId8"/>
    <p:sldId id="283" r:id="rId9"/>
    <p:sldId id="274" r:id="rId10"/>
  </p:sldIdLst>
  <p:sldSz cx="9144000" cy="6858000" type="screen4x3"/>
  <p:notesSz cx="10020300" cy="688816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1320" y="-34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F7D054-83AE-4A49-814A-8A73BC66BD10}" type="datetimeFigureOut">
              <a:rPr lang="ru-RU" smtClean="0"/>
              <a:pPr/>
              <a:t>28.02.2025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46241C-E9EF-49BF-868F-4B207B1387E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25799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F7D054-83AE-4A49-814A-8A73BC66BD10}" type="datetimeFigureOut">
              <a:rPr lang="ru-RU" smtClean="0"/>
              <a:pPr/>
              <a:t>28.02.2025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46241C-E9EF-49BF-868F-4B207B1387E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6791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F7D054-83AE-4A49-814A-8A73BC66BD10}" type="datetimeFigureOut">
              <a:rPr lang="ru-RU" smtClean="0"/>
              <a:pPr/>
              <a:t>28.02.2025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46241C-E9EF-49BF-868F-4B207B1387E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46093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F7D054-83AE-4A49-814A-8A73BC66BD10}" type="datetimeFigureOut">
              <a:rPr lang="ru-RU" smtClean="0"/>
              <a:pPr/>
              <a:t>28.02.2025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46241C-E9EF-49BF-868F-4B207B1387E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24478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F7D054-83AE-4A49-814A-8A73BC66BD10}" type="datetimeFigureOut">
              <a:rPr lang="ru-RU" smtClean="0"/>
              <a:pPr/>
              <a:t>28.02.2025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46241C-E9EF-49BF-868F-4B207B1387E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61726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F7D054-83AE-4A49-814A-8A73BC66BD10}" type="datetimeFigureOut">
              <a:rPr lang="ru-RU" smtClean="0"/>
              <a:pPr/>
              <a:t>28.02.2025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46241C-E9EF-49BF-868F-4B207B1387E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03381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F7D054-83AE-4A49-814A-8A73BC66BD10}" type="datetimeFigureOut">
              <a:rPr lang="ru-RU" smtClean="0"/>
              <a:pPr/>
              <a:t>28.02.2025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46241C-E9EF-49BF-868F-4B207B1387E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82848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F7D054-83AE-4A49-814A-8A73BC66BD10}" type="datetimeFigureOut">
              <a:rPr lang="ru-RU" smtClean="0"/>
              <a:pPr/>
              <a:t>28.02.2025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46241C-E9EF-49BF-868F-4B207B1387E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69705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F7D054-83AE-4A49-814A-8A73BC66BD10}" type="datetimeFigureOut">
              <a:rPr lang="ru-RU" smtClean="0"/>
              <a:pPr/>
              <a:t>28.02.2025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46241C-E9EF-49BF-868F-4B207B1387E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47520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F7D054-83AE-4A49-814A-8A73BC66BD10}" type="datetimeFigureOut">
              <a:rPr lang="ru-RU" smtClean="0"/>
              <a:pPr/>
              <a:t>28.02.2025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46241C-E9EF-49BF-868F-4B207B1387E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85710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F7D054-83AE-4A49-814A-8A73BC66BD10}" type="datetimeFigureOut">
              <a:rPr lang="ru-RU" smtClean="0"/>
              <a:pPr/>
              <a:t>28.02.2025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46241C-E9EF-49BF-868F-4B207B1387E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68347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F7D054-83AE-4A49-814A-8A73BC66BD10}" type="datetimeFigureOut">
              <a:rPr lang="ru-RU" smtClean="0"/>
              <a:pPr/>
              <a:t>28.02.2025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46241C-E9EF-49BF-868F-4B207B1387E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02108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Desktop\1613640556_87-p-fon-dlya-prezentatsii-logopeda-8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844067" y="835791"/>
            <a:ext cx="7529565" cy="568311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84406" tIns="42203" rIns="84406" bIns="42203" numCol="1" anchor="ctr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477" b="1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МБУ  «ШКОЛА № 18»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477" b="1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СТРУКТУРНОЕ ПОДРАЗДЕЛЕНИЕ ДЕТСКИЙ САД «АЛЬТАИР</a:t>
            </a:r>
            <a:r>
              <a:rPr lang="ru-RU" sz="1662" b="1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»</a:t>
            </a:r>
            <a:endParaRPr lang="ru-RU" sz="1846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922443" y="1993672"/>
            <a:ext cx="7372811" cy="2424332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84406" tIns="42203" rIns="84406" bIns="42203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endParaRPr lang="ru-RU" sz="3200" b="1" i="1" dirty="0" smtClean="0">
              <a:latin typeface="Century Schoolbook" panose="02040604050505020304" pitchFamily="18" charset="0"/>
            </a:endParaRPr>
          </a:p>
          <a:p>
            <a:pPr algn="ctr"/>
            <a:r>
              <a:rPr lang="ru-RU" sz="4000" b="1" i="1" dirty="0" smtClean="0">
                <a:solidFill>
                  <a:srgbClr val="C00000"/>
                </a:solidFill>
                <a:latin typeface="Century Schoolbook" panose="02040604050505020304" pitchFamily="18" charset="0"/>
              </a:rPr>
              <a:t>«РИСУЕМ В ТЕХНИКЕ ЗЕНАРТ»</a:t>
            </a:r>
            <a:endParaRPr lang="ru-RU" sz="4000" b="1" i="1" dirty="0" smtClean="0">
              <a:solidFill>
                <a:srgbClr val="FF0000"/>
              </a:solidFill>
              <a:latin typeface="Century Schoolbook" panose="02040604050505020304" pitchFamily="18" charset="0"/>
            </a:endParaRPr>
          </a:p>
          <a:p>
            <a:r>
              <a:rPr lang="ru-RU" sz="4000" b="1" i="1" dirty="0" smtClean="0">
                <a:latin typeface="Century Schoolbook" panose="02040604050505020304" pitchFamily="18" charset="0"/>
              </a:rPr>
              <a:t> </a:t>
            </a:r>
            <a:endParaRPr lang="ru-RU" sz="4000" b="1" dirty="0">
              <a:latin typeface="Century Schoolbook" panose="02040604050505020304" pitchFamily="18" charset="0"/>
            </a:endParaRPr>
          </a:p>
        </p:txBody>
      </p:sp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844067" y="4432105"/>
            <a:ext cx="7529565" cy="147022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84406" tIns="42203" rIns="84406" bIns="42203" numCol="1" anchor="ctr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b="1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Петропавловская </a:t>
            </a:r>
            <a:r>
              <a:rPr lang="ru-RU" b="1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Людмила Владимировна, </a:t>
            </a:r>
            <a:r>
              <a:rPr lang="ru-RU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воспитатель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b="1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высшей квалификационной категории,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Попова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Елена Юрьевна, воспитатель 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высшей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квалификационной категории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3099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Desktop\1613640556_87-p-fon-dlya-prezentatsii-logopeda-8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58615" y="-19730"/>
            <a:ext cx="9202615" cy="6877730"/>
          </a:xfrm>
          <a:prstGeom prst="rect">
            <a:avLst/>
          </a:prstGeom>
          <a:noFill/>
        </p:spPr>
      </p:pic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745066" y="5239877"/>
            <a:ext cx="7767622" cy="91622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84406" tIns="42203" rIns="84406" bIns="42203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 smtClean="0"/>
          </a:p>
          <a:p>
            <a:pPr algn="ctr"/>
            <a:r>
              <a:rPr lang="ru-RU" b="1" dirty="0" smtClean="0">
                <a:latin typeface="Century Schoolbook" panose="02040604050505020304" pitchFamily="18" charset="0"/>
              </a:rPr>
              <a:t>Занятия </a:t>
            </a:r>
            <a:r>
              <a:rPr lang="ru-RU" b="1" dirty="0">
                <a:latin typeface="Century Schoolbook" panose="02040604050505020304" pitchFamily="18" charset="0"/>
              </a:rPr>
              <a:t>по рисованию — важная часть образовательной деятельности в дошкольном образовательном учреждении. </a:t>
            </a:r>
          </a:p>
        </p:txBody>
      </p:sp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767644" y="556800"/>
            <a:ext cx="7699022" cy="100856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84406" tIns="42203" rIns="84406" bIns="42203" numCol="1" anchor="ctr" anchorCtr="0" compatLnSpc="1">
            <a:prstTxWarp prst="textNoShape">
              <a:avLst/>
            </a:prstTxWarp>
            <a:spAutoFit/>
          </a:bodyPr>
          <a:lstStyle/>
          <a:p>
            <a:pPr algn="r"/>
            <a:r>
              <a:rPr lang="ru-RU" sz="1500" b="1" i="1" dirty="0"/>
              <a:t>«</a:t>
            </a:r>
            <a:r>
              <a:rPr lang="ru-RU" sz="1500" b="1" i="1" dirty="0">
                <a:solidFill>
                  <a:srgbClr val="C00000"/>
                </a:solidFill>
              </a:rPr>
              <a:t>Детский рисунок, процесс рисования – это частица духовной жизни ребенка. Дети не просто переносят на бумагу что-то из окружающего мира, а живут в этом мире, входят в него, как творцы красоты, наслаждаются этой красотой».</a:t>
            </a:r>
            <a:r>
              <a:rPr lang="ru-RU" sz="1500" dirty="0">
                <a:solidFill>
                  <a:srgbClr val="C00000"/>
                </a:solidFill>
              </a:rPr>
              <a:t/>
            </a:r>
            <a:br>
              <a:rPr lang="ru-RU" sz="1500" dirty="0">
                <a:solidFill>
                  <a:srgbClr val="C00000"/>
                </a:solidFill>
              </a:rPr>
            </a:br>
            <a:r>
              <a:rPr lang="ru-RU" sz="1500" b="1" i="1" dirty="0">
                <a:solidFill>
                  <a:srgbClr val="C00000"/>
                </a:solidFill>
              </a:rPr>
              <a:t>В.Л. Сухомлинский</a:t>
            </a:r>
            <a:endParaRPr lang="ru-RU" sz="1500" dirty="0">
              <a:solidFill>
                <a:srgbClr val="C00000"/>
              </a:solidFill>
            </a:endParaRPr>
          </a:p>
        </p:txBody>
      </p:sp>
      <p:pic>
        <p:nvPicPr>
          <p:cNvPr id="2051" name="Picture 3" descr="C:\Users\User\Desktop\Новая папка (5)\Blank Collage  (1)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80532" y="2910302"/>
            <a:ext cx="3736623" cy="2543907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chemeClr val="accent1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880532" y="1538987"/>
            <a:ext cx="7586134" cy="1193226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84406" tIns="42203" rIns="84406" bIns="42203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Century Schoolbook" panose="02040604050505020304" pitchFamily="18" charset="0"/>
              </a:rPr>
              <a:t>Известно, что рисование одно из самых любимых детских занятий. А рисование нетрадиционными техниками открывают широкий простор для детской фантазии, дает ребенку возможность выразить свою индивидуальность. 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8643" y="2910302"/>
            <a:ext cx="3569838" cy="254390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57150">
            <a:solidFill>
              <a:srgbClr val="0070C0"/>
            </a:solidFill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673099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Desktop\1613640556_87-p-fon-dlya-prezentatsii-logopeda-8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8099" y="0"/>
            <a:ext cx="9170810" cy="685800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3860799" y="671690"/>
            <a:ext cx="4605867" cy="5440542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84406" tIns="42203" rIns="84406" bIns="42203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2400" b="1" i="1" dirty="0">
                <a:solidFill>
                  <a:srgbClr val="C00000"/>
                </a:solidFill>
                <a:latin typeface="Bookman Old Style" pitchFamily="18" charset="0"/>
              </a:rPr>
              <a:t>Новизна опыта</a:t>
            </a:r>
          </a:p>
          <a:p>
            <a:pPr algn="ctr"/>
            <a:r>
              <a:rPr lang="ru-RU" b="1" dirty="0">
                <a:latin typeface="Century Schoolbook" panose="02040604050505020304" pitchFamily="18" charset="0"/>
              </a:rPr>
              <a:t>Использование </a:t>
            </a:r>
            <a:r>
              <a:rPr lang="ru-RU" b="1" dirty="0" smtClean="0">
                <a:latin typeface="Century Schoolbook" panose="02040604050505020304" pitchFamily="18" charset="0"/>
              </a:rPr>
              <a:t>техники </a:t>
            </a:r>
            <a:r>
              <a:rPr lang="ru-RU" b="1" dirty="0">
                <a:latin typeface="Century Schoolbook" panose="02040604050505020304" pitchFamily="18" charset="0"/>
              </a:rPr>
              <a:t>«зенарт» </a:t>
            </a:r>
            <a:r>
              <a:rPr lang="ru-RU" b="1" dirty="0" smtClean="0">
                <a:latin typeface="Century Schoolbook" panose="02040604050505020304" pitchFamily="18" charset="0"/>
              </a:rPr>
              <a:t>в </a:t>
            </a:r>
            <a:r>
              <a:rPr lang="ru-RU" b="1" dirty="0">
                <a:latin typeface="Century Schoolbook" panose="02040604050505020304" pitchFamily="18" charset="0"/>
              </a:rPr>
              <a:t>изобразительной деятельности имеет ряд преимуществ. </a:t>
            </a:r>
            <a:r>
              <a:rPr lang="ru-RU" b="1" dirty="0" smtClean="0">
                <a:latin typeface="Century Schoolbook" panose="02040604050505020304" pitchFamily="18" charset="0"/>
              </a:rPr>
              <a:t>Она дает </a:t>
            </a:r>
            <a:r>
              <a:rPr lang="ru-RU" b="1" dirty="0">
                <a:latin typeface="Century Schoolbook" panose="02040604050505020304" pitchFamily="18" charset="0"/>
              </a:rPr>
              <a:t>ребенку возможность изменять творческий замысел по ходу создания изображения, исправлять ошибки, а главное – быстро достигать желаемого результата. По мере освоения </a:t>
            </a:r>
            <a:r>
              <a:rPr lang="ru-RU" b="1" dirty="0" smtClean="0">
                <a:latin typeface="Century Schoolbook" panose="02040604050505020304" pitchFamily="18" charset="0"/>
              </a:rPr>
              <a:t>техники </a:t>
            </a:r>
            <a:r>
              <a:rPr lang="ru-RU" b="1" dirty="0">
                <a:latin typeface="Century Schoolbook" panose="02040604050505020304" pitchFamily="18" charset="0"/>
              </a:rPr>
              <a:t>развивается внутренний мир детей</a:t>
            </a:r>
            <a:r>
              <a:rPr lang="ru-RU" b="1" dirty="0" smtClean="0">
                <a:latin typeface="Century Schoolbook" panose="02040604050505020304" pitchFamily="18" charset="0"/>
              </a:rPr>
              <a:t>.</a:t>
            </a:r>
          </a:p>
          <a:p>
            <a:pPr algn="ctr"/>
            <a:endParaRPr lang="ru-RU" b="1" dirty="0">
              <a:latin typeface="Century Schoolbook" panose="02040604050505020304" pitchFamily="18" charset="0"/>
            </a:endParaRPr>
          </a:p>
          <a:p>
            <a:pPr algn="ctr"/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Century Schoolbook" panose="02040604050505020304" pitchFamily="18" charset="0"/>
              </a:rPr>
              <a:t>Удивительно, но факт – увлечение такой техникой рисования как Зенарт —  это возможность освободиться от накопленных переживаний, успокоиться, отвлечься, а это очень важно для детской психики. </a:t>
            </a:r>
          </a:p>
        </p:txBody>
      </p:sp>
      <p:pic>
        <p:nvPicPr>
          <p:cNvPr id="3075" name="Picture 3" descr="C:\Users\User\Desktop\Новая папка (5)\rebenok-udivlenno-smotrit-na-risunok-v-tehnike-ebru-700x46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2465" y="4007205"/>
            <a:ext cx="3118334" cy="2235551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chemeClr val="accent1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96" r="5380" b="11689"/>
          <a:stretch/>
        </p:blipFill>
        <p:spPr>
          <a:xfrm>
            <a:off x="742465" y="711200"/>
            <a:ext cx="3118334" cy="295768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57150">
            <a:solidFill>
              <a:srgbClr val="0070C0"/>
            </a:solidFill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673099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Desktop\1613640556_87-p-fon-dlya-prezentatsii-logopeda-8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828664" y="577312"/>
            <a:ext cx="7721805" cy="1193226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84406" tIns="42203" rIns="84406" bIns="42203" numCol="1" anchor="ctr" anchorCtr="0" compatLnSpc="1">
            <a:prstTxWarp prst="textNoShape">
              <a:avLst/>
            </a:prstTxWarp>
            <a:spAutoFit/>
          </a:bodyPr>
          <a:lstStyle/>
          <a:p>
            <a:pPr fontAlgn="base"/>
            <a:r>
              <a:rPr lang="ru-RU" b="1" dirty="0" smtClean="0">
                <a:solidFill>
                  <a:srgbClr val="C00000"/>
                </a:solidFill>
                <a:latin typeface="Century Schoolbook" panose="02040604050505020304" pitchFamily="18" charset="0"/>
              </a:rPr>
              <a:t>Зенарт</a:t>
            </a:r>
            <a:r>
              <a:rPr lang="ru-RU" dirty="0" smtClean="0">
                <a:solidFill>
                  <a:srgbClr val="C00000"/>
                </a:solidFill>
                <a:latin typeface="Century Schoolbook" panose="02040604050505020304" pitchFamily="18" charset="0"/>
              </a:rPr>
              <a:t> </a:t>
            </a:r>
            <a:r>
              <a:rPr lang="ru-RU" dirty="0">
                <a:latin typeface="Century Schoolbook" panose="02040604050505020304" pitchFamily="18" charset="0"/>
              </a:rPr>
              <a:t>– свободное рисование с эффектом медитативности. Этот несложный стиль может освоить любой желающий.</a:t>
            </a:r>
          </a:p>
          <a:p>
            <a:pPr fontAlgn="base"/>
            <a:r>
              <a:rPr lang="ru-RU" b="1" dirty="0">
                <a:latin typeface="Century Schoolbook" panose="02040604050505020304" pitchFamily="18" charset="0"/>
              </a:rPr>
              <a:t>Конкретных объектов в </a:t>
            </a:r>
            <a:r>
              <a:rPr lang="ru-RU" b="1" dirty="0" smtClean="0">
                <a:latin typeface="Century Schoolbook" panose="02040604050505020304" pitchFamily="18" charset="0"/>
              </a:rPr>
              <a:t>Зенарте </a:t>
            </a:r>
            <a:r>
              <a:rPr lang="ru-RU" b="1" dirty="0">
                <a:latin typeface="Century Schoolbook" panose="02040604050505020304" pitchFamily="18" charset="0"/>
              </a:rPr>
              <a:t>нет </a:t>
            </a:r>
            <a:r>
              <a:rPr lang="ru-RU" b="1" dirty="0">
                <a:solidFill>
                  <a:schemeClr val="tx2"/>
                </a:solidFill>
                <a:latin typeface="Century Schoolbook" panose="02040604050505020304" pitchFamily="18" charset="0"/>
              </a:rPr>
              <a:t>– это интуитивное рисование</a:t>
            </a:r>
            <a:r>
              <a:rPr lang="ru-RU" b="1" dirty="0" smtClean="0">
                <a:solidFill>
                  <a:schemeClr val="tx2"/>
                </a:solidFill>
                <a:latin typeface="Century Schoolbook" panose="02040604050505020304" pitchFamily="18" charset="0"/>
              </a:rPr>
              <a:t>.</a:t>
            </a:r>
            <a:r>
              <a:rPr lang="ru-RU" b="1" dirty="0" smtClean="0">
                <a:latin typeface="Century Schoolbook" panose="02040604050505020304" pitchFamily="18" charset="0"/>
              </a:rPr>
              <a:t> Самое </a:t>
            </a:r>
            <a:r>
              <a:rPr lang="ru-RU" b="1" dirty="0">
                <a:latin typeface="Century Schoolbook" panose="02040604050505020304" pitchFamily="18" charset="0"/>
              </a:rPr>
              <a:t>простое – </a:t>
            </a:r>
            <a:r>
              <a:rPr lang="ru-RU" dirty="0">
                <a:latin typeface="Century Schoolbook" panose="02040604050505020304" pitchFamily="18" charset="0"/>
              </a:rPr>
              <a:t>начать с геометрических фигур. </a:t>
            </a:r>
            <a:r>
              <a:rPr lang="ru-RU" sz="1662" dirty="0">
                <a:latin typeface="Bookman Old Style" pitchFamily="18" charset="0"/>
              </a:rPr>
              <a:t> </a:t>
            </a:r>
            <a:endParaRPr lang="ru-RU" sz="1662" b="1" dirty="0">
              <a:latin typeface="Bookman Old Style" pitchFamily="18" charset="0"/>
            </a:endParaRPr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711097" y="5006766"/>
            <a:ext cx="7721805" cy="147022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84406" tIns="42203" rIns="84406" bIns="42203" numCol="1" anchor="ctr" anchorCtr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ru-RU" dirty="0" smtClean="0">
                <a:latin typeface="Century Schoolbook" panose="02040604050505020304" pitchFamily="18" charset="0"/>
              </a:rPr>
              <a:t>В Зенарте </a:t>
            </a:r>
            <a:r>
              <a:rPr lang="ru-RU" dirty="0">
                <a:latin typeface="Century Schoolbook" panose="02040604050505020304" pitchFamily="18" charset="0"/>
              </a:rPr>
              <a:t>хоть и нет каких-либо правил и установок, основной ценностью в создании выразительного рисунка является </a:t>
            </a:r>
            <a:r>
              <a:rPr lang="ru-RU" b="1" dirty="0">
                <a:latin typeface="Century Schoolbook" panose="02040604050505020304" pitchFamily="18" charset="0"/>
              </a:rPr>
              <a:t>четкая линия. </a:t>
            </a:r>
            <a:r>
              <a:rPr lang="ru-RU" dirty="0">
                <a:latin typeface="Century Schoolbook" panose="02040604050505020304" pitchFamily="18" charset="0"/>
              </a:rPr>
              <a:t> Рисуя множество разных узоров, можно со временем натренировать руку. На отдельных листочках можно сочинять свои узоры для разрисовывания контуров </a:t>
            </a:r>
            <a:r>
              <a:rPr lang="ru-RU" dirty="0" smtClean="0">
                <a:latin typeface="Century Schoolbook" panose="02040604050505020304" pitchFamily="18" charset="0"/>
              </a:rPr>
              <a:t>Зенарта</a:t>
            </a:r>
            <a:r>
              <a:rPr lang="ru-RU" dirty="0">
                <a:latin typeface="Century Schoolbook" panose="02040604050505020304" pitchFamily="18" charset="0"/>
              </a:rPr>
              <a:t>.</a:t>
            </a:r>
            <a:r>
              <a:rPr lang="ru-RU" sz="1600" dirty="0">
                <a:latin typeface="Bookman Old Style" pitchFamily="18" charset="0"/>
              </a:rPr>
              <a:t>  </a:t>
            </a:r>
            <a:endParaRPr lang="ru-RU" sz="1600" b="1" dirty="0">
              <a:latin typeface="Bookman Old Style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664" y="1879087"/>
            <a:ext cx="3678022" cy="301913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38100">
            <a:solidFill>
              <a:schemeClr val="accent1"/>
            </a:solidFill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3440" y="1926311"/>
            <a:ext cx="3769462" cy="300537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57150">
            <a:solidFill>
              <a:schemeClr val="accent1"/>
            </a:solidFill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785472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Desktop\1613640556_87-p-fon-dlya-prezentatsii-logopeda-8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711098" y="580900"/>
            <a:ext cx="4736112" cy="257822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84406" tIns="42203" rIns="84406" bIns="42203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dirty="0">
                <a:latin typeface="Century Schoolbook" panose="02040604050505020304" pitchFamily="18" charset="0"/>
              </a:rPr>
              <a:t>Работа с детьми </a:t>
            </a:r>
            <a:r>
              <a:rPr lang="ru-RU" b="1" dirty="0">
                <a:latin typeface="Century Schoolbook" panose="02040604050505020304" pitchFamily="18" charset="0"/>
              </a:rPr>
              <a:t>проходит от простого к сложному</a:t>
            </a:r>
            <a:r>
              <a:rPr lang="ru-RU" dirty="0">
                <a:latin typeface="Century Schoolbook" panose="02040604050505020304" pitchFamily="18" charset="0"/>
              </a:rPr>
              <a:t>. Знакомство начинали с элементов: линии, точки, кружочки. </a:t>
            </a:r>
            <a:endParaRPr lang="ru-RU" dirty="0" smtClean="0">
              <a:latin typeface="Century Schoolbook" panose="02040604050505020304" pitchFamily="18" charset="0"/>
            </a:endParaRPr>
          </a:p>
          <a:p>
            <a:r>
              <a:rPr lang="ru-RU" b="1" dirty="0" smtClean="0">
                <a:solidFill>
                  <a:schemeClr val="tx2"/>
                </a:solidFill>
                <a:latin typeface="Century Schoolbook" panose="02040604050505020304" pitchFamily="18" charset="0"/>
              </a:rPr>
              <a:t>На </a:t>
            </a:r>
            <a:r>
              <a:rPr lang="ru-RU" b="1" dirty="0">
                <a:solidFill>
                  <a:schemeClr val="tx2"/>
                </a:solidFill>
                <a:latin typeface="Century Schoolbook" panose="02040604050505020304" pitchFamily="18" charset="0"/>
              </a:rPr>
              <a:t>первом этапе</a:t>
            </a:r>
            <a:r>
              <a:rPr lang="ru-RU" dirty="0">
                <a:latin typeface="Century Schoolbook" panose="02040604050505020304" pitchFamily="18" charset="0"/>
              </a:rPr>
              <a:t> предлагали готовые шаблоны, которые дети обводили и заполняли элементами «Зенарт». </a:t>
            </a:r>
            <a:endParaRPr lang="ru-RU" dirty="0" smtClean="0">
              <a:latin typeface="Century Schoolbook" panose="02040604050505020304" pitchFamily="18" charset="0"/>
            </a:endParaRPr>
          </a:p>
          <a:p>
            <a:r>
              <a:rPr lang="ru-RU" b="1" dirty="0" smtClean="0">
                <a:solidFill>
                  <a:schemeClr val="tx2"/>
                </a:solidFill>
                <a:latin typeface="Century Schoolbook" panose="02040604050505020304" pitchFamily="18" charset="0"/>
              </a:rPr>
              <a:t>На </a:t>
            </a:r>
            <a:r>
              <a:rPr lang="ru-RU" b="1" dirty="0">
                <a:solidFill>
                  <a:schemeClr val="tx2"/>
                </a:solidFill>
                <a:latin typeface="Century Schoolbook" panose="02040604050505020304" pitchFamily="18" charset="0"/>
              </a:rPr>
              <a:t>втором </a:t>
            </a:r>
            <a:r>
              <a:rPr lang="ru-RU" dirty="0">
                <a:latin typeface="Century Schoolbook" panose="02040604050505020304" pitchFamily="18" charset="0"/>
              </a:rPr>
              <a:t>рисовали простые по форме объекты, делили их на сектора, и заполняли их </a:t>
            </a:r>
            <a:r>
              <a:rPr lang="ru-RU" dirty="0" smtClean="0">
                <a:latin typeface="Century Schoolbook" panose="02040604050505020304" pitchFamily="18" charset="0"/>
              </a:rPr>
              <a:t>узорами. </a:t>
            </a:r>
            <a:endParaRPr lang="ru-RU" dirty="0">
              <a:latin typeface="Century Schoolbook" panose="02040604050505020304" pitchFamily="18" charset="0"/>
            </a:endParaRPr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4415246" y="3644869"/>
            <a:ext cx="4057848" cy="257822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84406" tIns="42203" rIns="84406" bIns="42203" numCol="1" anchor="ctr" anchorCtr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ru-RU" dirty="0">
                <a:latin typeface="Century Schoolbook" panose="02040604050505020304" pitchFamily="18" charset="0"/>
              </a:rPr>
              <a:t>Всё пространство рисунка, весь контур заполнен довольно простыми черточками, завитушками, точками. Любая линия может меняться, и никто не знает, какой узор получится в итоге. </a:t>
            </a:r>
            <a:endParaRPr lang="ru-RU" dirty="0" smtClean="0">
              <a:latin typeface="Century Schoolbook" panose="02040604050505020304" pitchFamily="18" charset="0"/>
            </a:endParaRPr>
          </a:p>
          <a:p>
            <a:pPr algn="just"/>
            <a:r>
              <a:rPr lang="ru-RU" dirty="0" smtClean="0">
                <a:latin typeface="Century Schoolbook" panose="02040604050505020304" pitchFamily="18" charset="0"/>
              </a:rPr>
              <a:t>Здесь </a:t>
            </a:r>
            <a:r>
              <a:rPr lang="ru-RU" dirty="0">
                <a:latin typeface="Century Schoolbook" panose="02040604050505020304" pitchFamily="18" charset="0"/>
              </a:rPr>
              <a:t>нет жестких правил, рамок и требований, здесь возможно всё. </a:t>
            </a:r>
            <a:endParaRPr lang="ru-RU" sz="1600" b="1" dirty="0">
              <a:latin typeface="Century Schoolbook" panose="020406040505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489631" y="617187"/>
            <a:ext cx="2906552" cy="299139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57150">
            <a:solidFill>
              <a:schemeClr val="accent1"/>
            </a:solidFill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135" y="3290500"/>
            <a:ext cx="3531670" cy="289342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57150">
            <a:solidFill>
              <a:schemeClr val="accent1"/>
            </a:solidFill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871429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Desktop\1613640556_87-p-fon-dlya-prezentatsii-logopeda-8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881742" y="573386"/>
            <a:ext cx="7562345" cy="2178111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84406" tIns="42203" rIns="84406" bIns="42203" numCol="1" anchor="ctr" anchorCtr="0" compatLnSpc="1">
            <a:prstTxWarp prst="textNoShape">
              <a:avLst/>
            </a:prstTxWarp>
            <a:spAutoFit/>
          </a:bodyPr>
          <a:lstStyle/>
          <a:p>
            <a:pPr algn="just" fontAlgn="base"/>
            <a:r>
              <a:rPr lang="ru-RU" sz="1700" b="1" dirty="0">
                <a:latin typeface="Century Schoolbook" panose="02040604050505020304" pitchFamily="18" charset="0"/>
              </a:rPr>
              <a:t>Обычно для </a:t>
            </a:r>
            <a:r>
              <a:rPr lang="ru-RU" sz="1700" b="1" dirty="0" smtClean="0">
                <a:latin typeface="Century Schoolbook" panose="02040604050505020304" pitchFamily="18" charset="0"/>
              </a:rPr>
              <a:t>Зенарта </a:t>
            </a:r>
            <a:r>
              <a:rPr lang="ru-RU" sz="1700" b="1" dirty="0">
                <a:latin typeface="Century Schoolbook" panose="02040604050505020304" pitchFamily="18" charset="0"/>
              </a:rPr>
              <a:t>выбирается какой-либо контур</a:t>
            </a:r>
            <a:r>
              <a:rPr lang="ru-RU" sz="1700" dirty="0">
                <a:latin typeface="Century Schoolbook" panose="02040604050505020304" pitchFamily="18" charset="0"/>
              </a:rPr>
              <a:t>, который заполняется простыми узорами — танглами. </a:t>
            </a:r>
          </a:p>
          <a:p>
            <a:pPr algn="just" fontAlgn="base"/>
            <a:r>
              <a:rPr lang="ru-RU" sz="1700" dirty="0">
                <a:latin typeface="Century Schoolbook" panose="02040604050505020304" pitchFamily="18" charset="0"/>
              </a:rPr>
              <a:t>В качестве контура подойдёт любая геометрическая фигура, которую можно начертить от руки, рисунок с незакрашенными областями, даже детская раскраска. Конечно, понадобится инструмент для рисования, в качестве которого может выступить </a:t>
            </a:r>
            <a:r>
              <a:rPr lang="ru-RU" sz="1700" b="1" dirty="0">
                <a:latin typeface="Century Schoolbook" panose="02040604050505020304" pitchFamily="18" charset="0"/>
              </a:rPr>
              <a:t>гелевая ручка, линер или фломастер</a:t>
            </a:r>
            <a:r>
              <a:rPr lang="ru-RU" sz="1700" dirty="0">
                <a:latin typeface="Century Schoolbook" panose="02040604050505020304" pitchFamily="18" charset="0"/>
              </a:rPr>
              <a:t>. </a:t>
            </a:r>
            <a:r>
              <a:rPr lang="ru-RU" sz="1700" dirty="0" smtClean="0">
                <a:latin typeface="Century Schoolbook" panose="02040604050505020304" pitchFamily="18" charset="0"/>
              </a:rPr>
              <a:t>Вот </a:t>
            </a:r>
            <a:r>
              <a:rPr lang="ru-RU" sz="1700" dirty="0">
                <a:latin typeface="Century Schoolbook" panose="02040604050505020304" pitchFamily="18" charset="0"/>
              </a:rPr>
              <a:t>и всё, что нужно — ничего сверхъестественного</a:t>
            </a:r>
            <a:endParaRPr lang="ru-RU" sz="1700" b="1" dirty="0">
              <a:latin typeface="Century Schoolbook" panose="02040604050505020304" pitchFamily="18" charset="0"/>
            </a:endParaRPr>
          </a:p>
        </p:txBody>
      </p:sp>
      <p:pic>
        <p:nvPicPr>
          <p:cNvPr id="5122" name="Picture 2" descr="C:\Users\User\Desktop\Новая папка (5)\166690166804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81742" y="2886258"/>
            <a:ext cx="3741786" cy="3109595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chemeClr val="accent1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5123" name="Picture 3" descr="C:\Users\User\Desktop\Новая папка (5)\1666901668008.jpg"/>
          <p:cNvPicPr>
            <a:picLocks noChangeAspect="1" noChangeArrowheads="1"/>
          </p:cNvPicPr>
          <p:nvPr/>
        </p:nvPicPr>
        <p:blipFill>
          <a:blip r:embed="rId4" cstate="print"/>
          <a:srcRect l="32690"/>
          <a:stretch>
            <a:fillRect/>
          </a:stretch>
        </p:blipFill>
        <p:spPr bwMode="auto">
          <a:xfrm rot="5400000">
            <a:off x="5088871" y="2640639"/>
            <a:ext cx="3109596" cy="3600835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chemeClr val="accent1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2673099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Desktop\1613640556_87-p-fon-dlya-prezentatsii-logopeda-8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385"/>
            <a:ext cx="9144000" cy="685661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809154" y="755587"/>
            <a:ext cx="3958789" cy="5348209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84406" tIns="42203" rIns="84406" bIns="42203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b="1" dirty="0">
                <a:solidFill>
                  <a:srgbClr val="C00000"/>
                </a:solidFill>
                <a:latin typeface="Century Schoolbook" panose="02040604050505020304" pitchFamily="18" charset="0"/>
              </a:rPr>
              <a:t>Как </a:t>
            </a:r>
            <a:r>
              <a:rPr lang="ru-RU" b="1" dirty="0" smtClean="0">
                <a:solidFill>
                  <a:srgbClr val="C00000"/>
                </a:solidFill>
                <a:latin typeface="Century Schoolbook" panose="02040604050505020304" pitchFamily="18" charset="0"/>
              </a:rPr>
              <a:t>Зенарт </a:t>
            </a:r>
            <a:r>
              <a:rPr lang="ru-RU" b="1" dirty="0">
                <a:solidFill>
                  <a:srgbClr val="C00000"/>
                </a:solidFill>
                <a:latin typeface="Century Schoolbook" panose="02040604050505020304" pitchFamily="18" charset="0"/>
              </a:rPr>
              <a:t>воздействует на ребёнка?</a:t>
            </a:r>
          </a:p>
          <a:p>
            <a:r>
              <a:rPr lang="ru-RU" dirty="0">
                <a:latin typeface="Century Schoolbook" panose="02040604050505020304" pitchFamily="18" charset="0"/>
              </a:rPr>
              <a:t>На детей положительно влияет любой вид искусства, и необычная техника </a:t>
            </a:r>
            <a:r>
              <a:rPr lang="ru-RU" dirty="0" smtClean="0">
                <a:latin typeface="Century Schoolbook" panose="02040604050505020304" pitchFamily="18" charset="0"/>
              </a:rPr>
              <a:t>Зенарт– </a:t>
            </a:r>
            <a:r>
              <a:rPr lang="ru-RU" dirty="0">
                <a:latin typeface="Century Schoolbook" panose="02040604050505020304" pitchFamily="18" charset="0"/>
              </a:rPr>
              <a:t>не исключение. Эта методика рисования выполняет следующие функции:</a:t>
            </a:r>
          </a:p>
          <a:p>
            <a:pPr lvl="0"/>
            <a:r>
              <a:rPr lang="ru-RU" dirty="0">
                <a:latin typeface="Century Schoolbook" panose="02040604050505020304" pitchFamily="18" charset="0"/>
              </a:rPr>
              <a:t>прививает тягу к прекрасному;</a:t>
            </a:r>
          </a:p>
          <a:p>
            <a:pPr lvl="0"/>
            <a:r>
              <a:rPr lang="ru-RU" dirty="0">
                <a:latin typeface="Century Schoolbook" panose="02040604050505020304" pitchFamily="18" charset="0"/>
              </a:rPr>
              <a:t>развивает мышление, фантазию, внимание, усидчивость, наблюдательность;</a:t>
            </a:r>
          </a:p>
          <a:p>
            <a:pPr lvl="0"/>
            <a:r>
              <a:rPr lang="ru-RU" dirty="0">
                <a:latin typeface="Century Schoolbook" panose="02040604050505020304" pitchFamily="18" charset="0"/>
              </a:rPr>
              <a:t>совершенствует мелкую моторику рук;</a:t>
            </a:r>
          </a:p>
          <a:p>
            <a:pPr lvl="0"/>
            <a:r>
              <a:rPr lang="ru-RU" dirty="0">
                <a:latin typeface="Century Schoolbook" panose="02040604050505020304" pitchFamily="18" charset="0"/>
              </a:rPr>
              <a:t>учит планировать свои действия;</a:t>
            </a:r>
          </a:p>
          <a:p>
            <a:pPr lvl="0"/>
            <a:r>
              <a:rPr lang="ru-RU" dirty="0">
                <a:latin typeface="Century Schoolbook" panose="02040604050505020304" pitchFamily="18" charset="0"/>
              </a:rPr>
              <a:t>улучшает детское цветовое восприятие;</a:t>
            </a:r>
          </a:p>
          <a:p>
            <a:pPr lvl="0"/>
            <a:r>
              <a:rPr lang="ru-RU" dirty="0">
                <a:latin typeface="Century Schoolbook" panose="02040604050505020304" pitchFamily="18" charset="0"/>
              </a:rPr>
              <a:t>способствует снятию напряжения, стресса.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7943" y="584561"/>
            <a:ext cx="3592285" cy="244057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57150">
            <a:solidFill>
              <a:schemeClr val="accent1"/>
            </a:solidFill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7944" y="3200400"/>
            <a:ext cx="3592284" cy="290339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57150">
            <a:solidFill>
              <a:schemeClr val="accent1"/>
            </a:solidFill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673099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Desktop\1613640556_87-p-fon-dlya-prezentatsii-logopeda-8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79170" cy="685800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796833" y="672631"/>
            <a:ext cx="7537269" cy="257822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84406" tIns="42203" rIns="84406" bIns="42203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dirty="0">
                <a:latin typeface="Bookman Old Style" pitchFamily="18" charset="0"/>
              </a:rPr>
              <a:t>Итак, мы убедились, что  </a:t>
            </a:r>
            <a:r>
              <a:rPr lang="ru-RU" dirty="0" smtClean="0">
                <a:latin typeface="Bookman Old Style" pitchFamily="18" charset="0"/>
              </a:rPr>
              <a:t>техника </a:t>
            </a:r>
            <a:r>
              <a:rPr lang="ru-RU" dirty="0">
                <a:latin typeface="Bookman Old Style" pitchFamily="18" charset="0"/>
              </a:rPr>
              <a:t>Зенарт </a:t>
            </a:r>
            <a:r>
              <a:rPr lang="ru-RU" dirty="0" smtClean="0">
                <a:latin typeface="Bookman Old Style" pitchFamily="18" charset="0"/>
              </a:rPr>
              <a:t>снимает </a:t>
            </a:r>
            <a:r>
              <a:rPr lang="ru-RU" dirty="0">
                <a:latin typeface="Bookman Old Style" pitchFamily="18" charset="0"/>
              </a:rPr>
              <a:t>детские страхи, </a:t>
            </a:r>
            <a:r>
              <a:rPr lang="ru-RU" dirty="0" smtClean="0">
                <a:latin typeface="Bookman Old Style" pitchFamily="18" charset="0"/>
              </a:rPr>
              <a:t>увеличивает уверенность </a:t>
            </a:r>
            <a:r>
              <a:rPr lang="ru-RU" dirty="0">
                <a:latin typeface="Bookman Old Style" pitchFamily="18" charset="0"/>
              </a:rPr>
              <a:t>в своих силах, </a:t>
            </a:r>
            <a:r>
              <a:rPr lang="ru-RU" dirty="0" smtClean="0">
                <a:latin typeface="Bookman Old Style" pitchFamily="18" charset="0"/>
              </a:rPr>
              <a:t>формирует </a:t>
            </a:r>
            <a:r>
              <a:rPr lang="ru-RU" dirty="0">
                <a:latin typeface="Bookman Old Style" pitchFamily="18" charset="0"/>
              </a:rPr>
              <a:t>пространственное мышление, </a:t>
            </a:r>
            <a:r>
              <a:rPr lang="ru-RU" dirty="0" smtClean="0">
                <a:latin typeface="Bookman Old Style" pitchFamily="18" charset="0"/>
              </a:rPr>
              <a:t>знакомит </a:t>
            </a:r>
            <a:r>
              <a:rPr lang="ru-RU" dirty="0">
                <a:latin typeface="Bookman Old Style" pitchFamily="18" charset="0"/>
              </a:rPr>
              <a:t>с разными материалами, </a:t>
            </a:r>
            <a:r>
              <a:rPr lang="ru-RU" dirty="0" smtClean="0">
                <a:latin typeface="Bookman Old Style" pitchFamily="18" charset="0"/>
              </a:rPr>
              <a:t>развивает </a:t>
            </a:r>
            <a:r>
              <a:rPr lang="ru-RU" dirty="0">
                <a:latin typeface="Bookman Old Style" pitchFamily="18" charset="0"/>
              </a:rPr>
              <a:t>чувство восприятия цвета, мелкую моторику рук, творческие способности, воображение у детей. Данные занятия не утомляют детей: у них сохраняется стабильная активность, работоспособность, уверенность в себе. </a:t>
            </a:r>
            <a:r>
              <a:rPr lang="ru-RU" dirty="0" smtClean="0">
                <a:latin typeface="Bookman Old Style" pitchFamily="18" charset="0"/>
              </a:rPr>
              <a:t>Мы </a:t>
            </a:r>
            <a:r>
              <a:rPr lang="ru-RU" dirty="0">
                <a:latin typeface="Bookman Old Style" pitchFamily="18" charset="0"/>
              </a:rPr>
              <a:t>считаем, что </a:t>
            </a:r>
            <a:r>
              <a:rPr lang="ru-RU" b="1" dirty="0">
                <a:latin typeface="Bookman Old Style" pitchFamily="18" charset="0"/>
              </a:rPr>
              <a:t>нетрадиционное рисование с детьми дошкольного возраста актуально, полезно, </a:t>
            </a:r>
            <a:r>
              <a:rPr lang="ru-RU" b="1" dirty="0" smtClean="0">
                <a:latin typeface="Bookman Old Style" pitchFamily="18" charset="0"/>
              </a:rPr>
              <a:t>эффективно.</a:t>
            </a:r>
            <a:endParaRPr lang="ru-RU" dirty="0">
              <a:latin typeface="Bookman Old Style" pitchFamily="18" charset="0"/>
            </a:endParaRPr>
          </a:p>
        </p:txBody>
      </p:sp>
      <p:pic>
        <p:nvPicPr>
          <p:cNvPr id="1028" name="Picture 4" descr="https://xn--66-kmc.xn--80aafey1amqq.xn--d1acj3b/images/events/cover/64128b72a7d7cd7906337719ffc94f4c_big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862" y="3250851"/>
            <a:ext cx="3866605" cy="295400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6" descr="Picture background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9585" y="3277251"/>
            <a:ext cx="3866606" cy="290120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73099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User\Desktop\1613640556_87-p-fon-dlya-prezentatsii-logopeda-8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1253067" y="1596948"/>
            <a:ext cx="6897511" cy="34092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4406" tIns="42203" rIns="84406" bIns="42203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7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СПАСИБО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7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 ВНИМАНИЕ!</a:t>
            </a:r>
            <a:endParaRPr lang="ru-RU" sz="72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3099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1616</TotalTime>
  <Words>506</Words>
  <Application>Microsoft Office PowerPoint</Application>
  <PresentationFormat>Экран (4:3)</PresentationFormat>
  <Paragraphs>39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6" baseType="lpstr">
      <vt:lpstr>Arial</vt:lpstr>
      <vt:lpstr>Bookman Old Style</vt:lpstr>
      <vt:lpstr>Calibri</vt:lpstr>
      <vt:lpstr>Calibri Light</vt:lpstr>
      <vt:lpstr>Century Schoolbook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User</cp:lastModifiedBy>
  <cp:revision>71</cp:revision>
  <cp:lastPrinted>2024-10-29T17:58:22Z</cp:lastPrinted>
  <dcterms:created xsi:type="dcterms:W3CDTF">2018-06-07T11:01:14Z</dcterms:created>
  <dcterms:modified xsi:type="dcterms:W3CDTF">2025-02-28T17:33:35Z</dcterms:modified>
</cp:coreProperties>
</file>