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5072074"/>
            <a:ext cx="8572560" cy="150019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Учитель МОУ «Средней школы № 35</a:t>
            </a:r>
            <a:r>
              <a:rPr lang="ru-RU" sz="28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» </a:t>
            </a:r>
            <a:br>
              <a:rPr lang="ru-RU" sz="28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8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Петрозаводска</a:t>
            </a:r>
            <a:b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Мустиева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Елена Георгиевна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286512" y="1214422"/>
            <a:ext cx="2500330" cy="353045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Урок объяснения</a:t>
            </a:r>
          </a:p>
          <a:p>
            <a:pPr algn="ctr"/>
            <a:r>
              <a:rPr lang="ru-RU" sz="2800" dirty="0" smtClean="0"/>
              <a:t>нового материала (геометрия 7 класс)</a:t>
            </a:r>
            <a:endParaRPr lang="ru-RU" sz="2800" dirty="0"/>
          </a:p>
        </p:txBody>
      </p:sp>
      <p:pic>
        <p:nvPicPr>
          <p:cNvPr id="7" name="Рисунок 6" descr="https://avatars.mds.yandex.net/get-zen_doc/1781308/pub_5ca2299ad677b400b3b88a53_5ca2315d7545af00b36173f2/scale_1200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4520" r="452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33947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5429264"/>
            <a:ext cx="8572560" cy="1071570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solidFill>
                  <a:schemeClr val="tx1"/>
                </a:solidFill>
              </a:rPr>
              <a:t>Какое задание было самым интересным? Какое оказалось наиболее сложным?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https://wildjoy.ru/wp-content/uploads/2015/12/92rdge9r2gre3g3e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785818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5500694" y="428604"/>
            <a:ext cx="3214710" cy="285752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Что </a:t>
            </a:r>
            <a:r>
              <a:rPr lang="ru-RU" sz="4000" dirty="0" err="1" smtClean="0"/>
              <a:t>объединя-ет</a:t>
            </a:r>
            <a:r>
              <a:rPr lang="ru-RU" sz="4000" dirty="0" smtClean="0"/>
              <a:t> все</a:t>
            </a:r>
            <a:br>
              <a:rPr lang="ru-RU" sz="4000" dirty="0" smtClean="0"/>
            </a:br>
            <a:r>
              <a:rPr lang="ru-RU" sz="4000" dirty="0" smtClean="0"/>
              <a:t>картинки?</a:t>
            </a:r>
            <a:endParaRPr lang="ru-RU" sz="4000" dirty="0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Рисунок 12" descr="Картинки по запросу &quot;известные любовные треугольники фото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428604"/>
            <a:ext cx="4876800" cy="313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Картинки по запросу &quot;письма с фронта треугольники фото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857628"/>
            <a:ext cx="3929090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1\Downloads\треугольник\музыкальный треугольник.jpg"/>
          <p:cNvPicPr/>
          <p:nvPr/>
        </p:nvPicPr>
        <p:blipFill>
          <a:blip r:embed="rId4" cstate="print"/>
          <a:srcRect l="25532" t="29051" r="29960" b="7101"/>
          <a:stretch>
            <a:fillRect/>
          </a:stretch>
        </p:blipFill>
        <p:spPr bwMode="auto">
          <a:xfrm>
            <a:off x="785786" y="3714752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1\Downloads\треугольник\Бермудский треугольник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64399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00042"/>
            <a:ext cx="4214842" cy="26432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Свойства </a:t>
            </a:r>
            <a:r>
              <a:rPr lang="ru-RU" sz="4000" dirty="0" err="1" smtClean="0"/>
              <a:t>прямоуголь-ного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треугольника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4071942"/>
            <a:ext cx="7772400" cy="2428892"/>
          </a:xfrm>
        </p:spPr>
        <p:txBody>
          <a:bodyPr/>
          <a:lstStyle/>
          <a:p>
            <a:pPr algn="ctr"/>
            <a:r>
              <a:rPr lang="ru-RU" sz="2800" i="1" dirty="0" smtClean="0">
                <a:solidFill>
                  <a:schemeClr val="tx1"/>
                </a:solidFill>
              </a:rPr>
              <a:t>«Высшее проявление духа – это разум. Высшее проявление ума – это геометрия. Клетка геометрии – это треугольник. Он также неисчерпаем, как и Вселенная».</a:t>
            </a:r>
            <a:endParaRPr lang="ru-RU" sz="28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https://kto-chto-gde.ru/wp-content/uploads/2017/02/Egypt_Pyramid_2710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500042"/>
            <a:ext cx="392909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5143512"/>
            <a:ext cx="9144000" cy="150019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Классификация треугольников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00034" y="357166"/>
            <a:ext cx="3931920" cy="8636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сторонам: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3438" y="357166"/>
            <a:ext cx="3931920" cy="8636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углам: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357158" y="1071546"/>
            <a:ext cx="4110548" cy="4286280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разностронний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равнобедренный</a:t>
            </a: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равносторонний</a:t>
            </a:r>
          </a:p>
          <a:p>
            <a:pPr>
              <a:buNone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3438" y="1071546"/>
            <a:ext cx="4063235" cy="42862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остроугольный</a:t>
            </a: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прямоугольный</a:t>
            </a: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тупоугольный</a:t>
            </a:r>
          </a:p>
          <a:p>
            <a:pPr>
              <a:buNone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1428728" y="1714488"/>
            <a:ext cx="1357322" cy="7858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2643174" y="1857364"/>
            <a:ext cx="785818" cy="5000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428728" y="2500306"/>
            <a:ext cx="185738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357290" y="3071810"/>
            <a:ext cx="1214446" cy="714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2571736" y="3071810"/>
            <a:ext cx="1214446" cy="714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357290" y="3786190"/>
            <a:ext cx="242889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Равнобедренный треугольник 23"/>
          <p:cNvSpPr/>
          <p:nvPr/>
        </p:nvSpPr>
        <p:spPr>
          <a:xfrm>
            <a:off x="2071670" y="4357694"/>
            <a:ext cx="1060704" cy="91440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6072198" y="1571612"/>
            <a:ext cx="1000132" cy="1057276"/>
          </a:xfrm>
          <a:prstGeom prst="triangle">
            <a:avLst>
              <a:gd name="adj" fmla="val 70938"/>
            </a:avLst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ый треугольник 25"/>
          <p:cNvSpPr/>
          <p:nvPr/>
        </p:nvSpPr>
        <p:spPr>
          <a:xfrm>
            <a:off x="6000760" y="3000372"/>
            <a:ext cx="1928826" cy="914400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5857884" y="5286388"/>
            <a:ext cx="157163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7322363" y="4536289"/>
            <a:ext cx="857256" cy="64294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0800000" flipV="1">
            <a:off x="5857884" y="4429132"/>
            <a:ext cx="2214578" cy="8572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072066" y="428604"/>
            <a:ext cx="3714776" cy="2286016"/>
          </a:xfrm>
        </p:spPr>
        <p:txBody>
          <a:bodyPr>
            <a:normAutofit/>
          </a:bodyPr>
          <a:lstStyle/>
          <a:p>
            <a:pPr algn="ctr"/>
            <a:r>
              <a:rPr lang="ru-RU" sz="4000" dirty="0" err="1" smtClean="0"/>
              <a:t>физкульт</a:t>
            </a:r>
            <a:r>
              <a:rPr lang="ru-RU" sz="4000" dirty="0" smtClean="0"/>
              <a:t>- минутка</a:t>
            </a:r>
            <a:endParaRPr lang="ru-RU" sz="40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85720" y="3857628"/>
            <a:ext cx="8572560" cy="264320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Хлопните столько раз, сколько </a:t>
            </a:r>
            <a:r>
              <a:rPr lang="ru-RU" sz="2800" b="1" dirty="0" smtClean="0">
                <a:solidFill>
                  <a:schemeClr val="tx1"/>
                </a:solidFill>
              </a:rPr>
              <a:t>разносторонних прямоугольных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треугольников вы видите.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Присядьте столько раз, сколько </a:t>
            </a:r>
            <a:r>
              <a:rPr lang="ru-RU" sz="2800" b="1" dirty="0" smtClean="0">
                <a:solidFill>
                  <a:schemeClr val="tx1"/>
                </a:solidFill>
              </a:rPr>
              <a:t>равнобедренных прямоугольных</a:t>
            </a:r>
            <a:r>
              <a:rPr lang="ru-RU" sz="2800" dirty="0" smtClean="0">
                <a:solidFill>
                  <a:schemeClr val="tx1"/>
                </a:solidFill>
              </a:rPr>
              <a:t> треугольников вы видите.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C:\Users\1\Downloads\треугольник\число треугольников на картинке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479090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8288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Игра</a:t>
            </a:r>
            <a:br>
              <a:rPr lang="ru-RU" sz="4000" dirty="0" smtClean="0"/>
            </a:br>
            <a:r>
              <a:rPr lang="ru-RU" sz="4000" dirty="0" smtClean="0"/>
              <a:t>«Верю – не верю»</a:t>
            </a:r>
            <a:endParaRPr lang="ru-RU" sz="4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2714620"/>
            <a:ext cx="8501122" cy="3929090"/>
          </a:xfrm>
        </p:spPr>
        <p:txBody>
          <a:bodyPr>
            <a:normAutofit lnSpcReduction="10000"/>
          </a:bodyPr>
          <a:lstStyle/>
          <a:p>
            <a:pPr marL="971550" lvl="1" indent="-514350" algn="l">
              <a:buFont typeface="+mj-lt"/>
              <a:buAutoNum type="arabicPeriod"/>
            </a:pPr>
            <a:r>
              <a:rPr lang="ru-RU" sz="2800" dirty="0" smtClean="0"/>
              <a:t> Если в прямоугольном треугольнике один из углов равен </a:t>
            </a:r>
            <a:r>
              <a:rPr lang="ru-RU" sz="2800" b="1" dirty="0" smtClean="0"/>
              <a:t>45</a:t>
            </a:r>
            <a:r>
              <a:rPr lang="ru-RU" sz="2800" dirty="0" smtClean="0"/>
              <a:t> ̊ , то он </a:t>
            </a:r>
            <a:r>
              <a:rPr lang="ru-RU" sz="2800" b="1" dirty="0" smtClean="0"/>
              <a:t>равнобедренный</a:t>
            </a:r>
            <a:r>
              <a:rPr lang="ru-RU" sz="2800" dirty="0" smtClean="0"/>
              <a:t>.</a:t>
            </a:r>
          </a:p>
          <a:p>
            <a:pPr marL="971550" lvl="1" indent="-514350" algn="l">
              <a:buFont typeface="+mj-lt"/>
              <a:buAutoNum type="arabicPeriod"/>
            </a:pPr>
            <a:r>
              <a:rPr lang="ru-RU" sz="2800" dirty="0" smtClean="0"/>
              <a:t> Прямоугольный треугольник – это треугольник, в котором </a:t>
            </a:r>
            <a:r>
              <a:rPr lang="ru-RU" sz="2800" b="1" dirty="0" smtClean="0"/>
              <a:t>все</a:t>
            </a:r>
            <a:r>
              <a:rPr lang="ru-RU" sz="2800" dirty="0" smtClean="0"/>
              <a:t> углы </a:t>
            </a:r>
            <a:r>
              <a:rPr lang="ru-RU" sz="2800" b="1" dirty="0" smtClean="0"/>
              <a:t>прямые</a:t>
            </a:r>
            <a:r>
              <a:rPr lang="ru-RU" sz="2800" dirty="0" smtClean="0"/>
              <a:t>. </a:t>
            </a:r>
          </a:p>
          <a:p>
            <a:pPr marL="971550" lvl="1" indent="-514350" algn="l"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Если в прямоугольном треугольнике АВС  гипотенуза АС = </a:t>
            </a:r>
            <a:r>
              <a:rPr lang="ru-RU" sz="2800" b="1" dirty="0" smtClean="0">
                <a:solidFill>
                  <a:schemeClr val="tx1"/>
                </a:solidFill>
              </a:rPr>
              <a:t>16 </a:t>
            </a:r>
            <a:r>
              <a:rPr lang="ru-RU" sz="2800" dirty="0" smtClean="0">
                <a:solidFill>
                  <a:schemeClr val="tx1"/>
                </a:solidFill>
              </a:rPr>
              <a:t>см, а катет ВС = </a:t>
            </a:r>
            <a:r>
              <a:rPr lang="ru-RU" sz="2800" b="1" dirty="0" smtClean="0">
                <a:solidFill>
                  <a:schemeClr val="tx1"/>
                </a:solidFill>
              </a:rPr>
              <a:t>8 </a:t>
            </a:r>
            <a:r>
              <a:rPr lang="ru-RU" sz="2800" dirty="0" smtClean="0">
                <a:solidFill>
                  <a:schemeClr val="tx1"/>
                </a:solidFill>
              </a:rPr>
              <a:t>см, то угол С = </a:t>
            </a:r>
            <a:r>
              <a:rPr lang="ru-RU" sz="2800" b="1" dirty="0" smtClean="0">
                <a:solidFill>
                  <a:schemeClr val="tx1"/>
                </a:solidFill>
              </a:rPr>
              <a:t>30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dirty="0" smtClean="0"/>
              <a:t>̊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772400" cy="18288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Игра</a:t>
            </a:r>
            <a:br>
              <a:rPr lang="ru-RU" sz="4000" dirty="0" smtClean="0"/>
            </a:br>
            <a:r>
              <a:rPr lang="ru-RU" sz="4000" dirty="0" smtClean="0"/>
              <a:t>«Верю – не верю»</a:t>
            </a:r>
            <a:endParaRPr lang="ru-RU" sz="4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2928934"/>
            <a:ext cx="8572560" cy="3643338"/>
          </a:xfrm>
        </p:spPr>
        <p:txBody>
          <a:bodyPr>
            <a:normAutofit/>
          </a:bodyPr>
          <a:lstStyle/>
          <a:p>
            <a:pPr marL="971550" lvl="1" indent="-514350" algn="l"/>
            <a:r>
              <a:rPr lang="ru-RU" sz="2800" dirty="0" smtClean="0"/>
              <a:t>4. В прямоугольном треугольнике можно провести </a:t>
            </a:r>
            <a:r>
              <a:rPr lang="ru-RU" sz="2800" b="1" dirty="0" smtClean="0"/>
              <a:t>три медианы</a:t>
            </a:r>
            <a:r>
              <a:rPr lang="ru-RU" sz="2800" dirty="0" smtClean="0"/>
              <a:t>.</a:t>
            </a:r>
          </a:p>
          <a:p>
            <a:pPr marL="971550" lvl="1" indent="-514350" algn="l"/>
            <a:r>
              <a:rPr lang="ru-RU" sz="2800" dirty="0" smtClean="0"/>
              <a:t>5. Прямоугольный треугольник со сторонами </a:t>
            </a:r>
            <a:r>
              <a:rPr lang="ru-RU" sz="2800" b="1" dirty="0" smtClean="0"/>
              <a:t>2,1</a:t>
            </a:r>
            <a:r>
              <a:rPr lang="ru-RU" sz="2800" dirty="0" smtClean="0"/>
              <a:t> см, </a:t>
            </a:r>
            <a:r>
              <a:rPr lang="ru-RU" sz="2800" b="1" dirty="0" smtClean="0"/>
              <a:t>4</a:t>
            </a:r>
            <a:r>
              <a:rPr lang="ru-RU" sz="2800" dirty="0" smtClean="0"/>
              <a:t> см и </a:t>
            </a:r>
            <a:r>
              <a:rPr lang="ru-RU" sz="2800" b="1" dirty="0" smtClean="0"/>
              <a:t>1,9 </a:t>
            </a:r>
            <a:r>
              <a:rPr lang="ru-RU" sz="2800" dirty="0" smtClean="0"/>
              <a:t>см существует.</a:t>
            </a:r>
          </a:p>
          <a:p>
            <a:pPr marL="971550" lvl="1" indent="-514350" algn="l"/>
            <a:r>
              <a:rPr lang="ru-RU" sz="2800" dirty="0" smtClean="0"/>
              <a:t>6. Высота, проведённая из вершины прямого угла, делит треугольник на </a:t>
            </a:r>
            <a:r>
              <a:rPr lang="ru-RU" sz="2800" b="1" dirty="0" smtClean="0"/>
              <a:t>два прямоугольных </a:t>
            </a:r>
            <a:r>
              <a:rPr lang="ru-RU" sz="2800" dirty="0" smtClean="0"/>
              <a:t>треугольника.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786322"/>
            <a:ext cx="8572560" cy="1714512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/>
              <a:t> Какие свойства прямоугольного треугольника вы узнали?</a:t>
            </a:r>
            <a:endParaRPr lang="ru-RU" sz="4000" dirty="0"/>
          </a:p>
        </p:txBody>
      </p:sp>
      <p:pic>
        <p:nvPicPr>
          <p:cNvPr id="4" name="Содержимое 3" descr="https://evhayat.com/wp-content/uploads/2015/02/bahce-evi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357166"/>
            <a:ext cx="7929617" cy="4398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99</TotalTime>
  <Words>206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Учитель МОУ «Средней школы № 35»  г. Петрозаводска  Мустиева Елена Георгиевна</vt:lpstr>
      <vt:lpstr>Что объединя-ет все картинки?</vt:lpstr>
      <vt:lpstr>Презентация PowerPoint</vt:lpstr>
      <vt:lpstr>Свойства прямоуголь-ного треугольника</vt:lpstr>
      <vt:lpstr>Классификация треугольников</vt:lpstr>
      <vt:lpstr>физкульт- минутка</vt:lpstr>
      <vt:lpstr>Игра «Верю – не верю»</vt:lpstr>
      <vt:lpstr>Игра «Верю – не верю»</vt:lpstr>
      <vt:lpstr> Какие свойства прямоугольного треугольника вы узнали?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0102-21</cp:lastModifiedBy>
  <cp:revision>15</cp:revision>
  <dcterms:created xsi:type="dcterms:W3CDTF">2021-02-23T19:18:12Z</dcterms:created>
  <dcterms:modified xsi:type="dcterms:W3CDTF">2021-02-26T14:36:49Z</dcterms:modified>
</cp:coreProperties>
</file>