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74" r:id="rId4"/>
    <p:sldId id="275" r:id="rId5"/>
    <p:sldId id="277" r:id="rId6"/>
    <p:sldId id="262" r:id="rId7"/>
    <p:sldId id="276" r:id="rId8"/>
    <p:sldId id="279" r:id="rId9"/>
    <p:sldId id="278" r:id="rId10"/>
    <p:sldId id="263" r:id="rId11"/>
    <p:sldId id="281" r:id="rId12"/>
    <p:sldId id="270" r:id="rId13"/>
    <p:sldId id="271" r:id="rId14"/>
    <p:sldId id="282" r:id="rId15"/>
    <p:sldId id="288" r:id="rId16"/>
    <p:sldId id="287" r:id="rId17"/>
    <p:sldId id="266" r:id="rId18"/>
    <p:sldId id="258" r:id="rId19"/>
    <p:sldId id="284" r:id="rId20"/>
    <p:sldId id="285" r:id="rId21"/>
    <p:sldId id="28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6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Relationship Id="rId4" Type="http://schemas.openxmlformats.org/officeDocument/2006/relationships/image" Target="../media/image44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jpeg"/><Relationship Id="rId4" Type="http://schemas.openxmlformats.org/officeDocument/2006/relationships/image" Target="../media/image4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9A59EA-FC45-4596-97D7-397A9C433A88}" type="doc">
      <dgm:prSet loTypeId="urn:microsoft.com/office/officeart/2005/8/layout/cycle6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F1B9BE0-DDC5-4F7E-B82C-F23721444D82}">
      <dgm:prSet phldrT="[Текст]"/>
      <dgm:spPr/>
      <dgm:t>
        <a:bodyPr/>
        <a:lstStyle/>
        <a:p>
          <a:r>
            <a:rPr lang="ru-RU" dirty="0" smtClean="0"/>
            <a:t>Образ</a:t>
          </a:r>
          <a:endParaRPr lang="ru-RU" dirty="0"/>
        </a:p>
      </dgm:t>
    </dgm:pt>
    <dgm:pt modelId="{CFE9F245-8794-4318-AB88-93839D591AA8}" type="parTrans" cxnId="{A709B2C5-29B1-4888-A08F-B4790A9BF685}">
      <dgm:prSet/>
      <dgm:spPr/>
      <dgm:t>
        <a:bodyPr/>
        <a:lstStyle/>
        <a:p>
          <a:endParaRPr lang="ru-RU"/>
        </a:p>
      </dgm:t>
    </dgm:pt>
    <dgm:pt modelId="{668E603E-59A8-4066-92E8-D7E503357994}" type="sibTrans" cxnId="{A709B2C5-29B1-4888-A08F-B4790A9BF685}">
      <dgm:prSet/>
      <dgm:spPr/>
      <dgm:t>
        <a:bodyPr/>
        <a:lstStyle/>
        <a:p>
          <a:endParaRPr lang="ru-RU"/>
        </a:p>
      </dgm:t>
    </dgm:pt>
    <dgm:pt modelId="{260A5D1A-F6F7-4D19-8397-909983782F39}">
      <dgm:prSet phldrT="[Текст]"/>
      <dgm:spPr/>
      <dgm:t>
        <a:bodyPr/>
        <a:lstStyle/>
        <a:p>
          <a:r>
            <a:rPr lang="ru-RU" dirty="0" smtClean="0"/>
            <a:t>Задания </a:t>
          </a:r>
          <a:endParaRPr lang="ru-RU" dirty="0"/>
        </a:p>
      </dgm:t>
    </dgm:pt>
    <dgm:pt modelId="{1690079C-5818-4748-89FF-0036D87FD918}" type="parTrans" cxnId="{53FF4C7E-BADA-4BCE-9F28-0792618CC87F}">
      <dgm:prSet/>
      <dgm:spPr/>
      <dgm:t>
        <a:bodyPr/>
        <a:lstStyle/>
        <a:p>
          <a:endParaRPr lang="ru-RU"/>
        </a:p>
      </dgm:t>
    </dgm:pt>
    <dgm:pt modelId="{95B6369C-C4E2-46FA-97DE-B1F0D3B1538D}" type="sibTrans" cxnId="{53FF4C7E-BADA-4BCE-9F28-0792618CC87F}">
      <dgm:prSet/>
      <dgm:spPr/>
      <dgm:t>
        <a:bodyPr/>
        <a:lstStyle/>
        <a:p>
          <a:endParaRPr lang="ru-RU"/>
        </a:p>
      </dgm:t>
    </dgm:pt>
    <dgm:pt modelId="{6DD0FB00-5F96-4930-BE52-CB32979C0160}">
      <dgm:prSet phldrT="[Текст]"/>
      <dgm:spPr/>
      <dgm:t>
        <a:bodyPr/>
        <a:lstStyle/>
        <a:p>
          <a:endParaRPr lang="ru-RU" dirty="0" smtClean="0"/>
        </a:p>
        <a:p>
          <a:r>
            <a:rPr lang="ru-RU" dirty="0" smtClean="0"/>
            <a:t>Видео</a:t>
          </a:r>
          <a:endParaRPr lang="ru-RU" dirty="0"/>
        </a:p>
      </dgm:t>
    </dgm:pt>
    <dgm:pt modelId="{334E3233-E3C7-4185-8753-547BA6EB087B}" type="parTrans" cxnId="{7AB14E90-DF06-4250-AB38-9C2C6492A2EE}">
      <dgm:prSet/>
      <dgm:spPr/>
      <dgm:t>
        <a:bodyPr/>
        <a:lstStyle/>
        <a:p>
          <a:endParaRPr lang="ru-RU"/>
        </a:p>
      </dgm:t>
    </dgm:pt>
    <dgm:pt modelId="{24DEE665-BA95-43BE-B011-43735D126668}" type="sibTrans" cxnId="{7AB14E90-DF06-4250-AB38-9C2C6492A2EE}">
      <dgm:prSet/>
      <dgm:spPr/>
      <dgm:t>
        <a:bodyPr/>
        <a:lstStyle/>
        <a:p>
          <a:endParaRPr lang="ru-RU"/>
        </a:p>
      </dgm:t>
    </dgm:pt>
    <dgm:pt modelId="{11DBFAA0-0FB5-4609-98C9-FA42AF01DB7D}">
      <dgm:prSet phldrT="[Текст]"/>
      <dgm:spPr/>
      <dgm:t>
        <a:bodyPr/>
        <a:lstStyle/>
        <a:p>
          <a:r>
            <a:rPr lang="ru-RU" dirty="0" smtClean="0"/>
            <a:t>Самый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D9B5EDE-56EE-4D88-B8B0-3E20E194E33A}" type="parTrans" cxnId="{8BAFD16F-955E-4CC3-9755-CF8CF59784E8}">
      <dgm:prSet/>
      <dgm:spPr/>
      <dgm:t>
        <a:bodyPr/>
        <a:lstStyle/>
        <a:p>
          <a:endParaRPr lang="ru-RU"/>
        </a:p>
      </dgm:t>
    </dgm:pt>
    <dgm:pt modelId="{2B38DFE1-691D-4C06-A960-590CA89D767D}" type="sibTrans" cxnId="{8BAFD16F-955E-4CC3-9755-CF8CF59784E8}">
      <dgm:prSet/>
      <dgm:spPr/>
      <dgm:t>
        <a:bodyPr/>
        <a:lstStyle/>
        <a:p>
          <a:endParaRPr lang="ru-RU"/>
        </a:p>
      </dgm:t>
    </dgm:pt>
    <dgm:pt modelId="{26437A10-8D0A-4473-9E3E-1EFD8E64D680}">
      <dgm:prSet phldrT="[Текст]"/>
      <dgm:spPr/>
      <dgm:t>
        <a:bodyPr/>
        <a:lstStyle/>
        <a:p>
          <a:r>
            <a:rPr lang="ru-RU" dirty="0" smtClean="0"/>
            <a:t>Д/з</a:t>
          </a:r>
          <a:endParaRPr lang="ru-RU" dirty="0"/>
        </a:p>
      </dgm:t>
    </dgm:pt>
    <dgm:pt modelId="{9DDF2067-4E35-41EB-BC3F-1E58B537DFB4}" type="parTrans" cxnId="{34782C90-D8E7-4B7D-8B78-F89E0F01A2C2}">
      <dgm:prSet/>
      <dgm:spPr/>
      <dgm:t>
        <a:bodyPr/>
        <a:lstStyle/>
        <a:p>
          <a:endParaRPr lang="ru-RU"/>
        </a:p>
      </dgm:t>
    </dgm:pt>
    <dgm:pt modelId="{02AC7F94-D0D5-4433-B0AE-C9DD6B87442D}" type="sibTrans" cxnId="{34782C90-D8E7-4B7D-8B78-F89E0F01A2C2}">
      <dgm:prSet/>
      <dgm:spPr/>
      <dgm:t>
        <a:bodyPr/>
        <a:lstStyle/>
        <a:p>
          <a:endParaRPr lang="ru-RU"/>
        </a:p>
      </dgm:t>
    </dgm:pt>
    <dgm:pt modelId="{92135B0D-1FFD-4381-A7A6-8F759D8416E0}" type="pres">
      <dgm:prSet presAssocID="{5E9A59EA-FC45-4596-97D7-397A9C433A8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7758AE-72F2-44B3-BFB1-5F5E05EF2A67}" type="pres">
      <dgm:prSet presAssocID="{3F1B9BE0-DDC5-4F7E-B82C-F23721444D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A441AF-C896-47E2-91C7-81C1E7231B2A}" type="pres">
      <dgm:prSet presAssocID="{3F1B9BE0-DDC5-4F7E-B82C-F23721444D82}" presName="spNode" presStyleCnt="0"/>
      <dgm:spPr/>
    </dgm:pt>
    <dgm:pt modelId="{3CF5C5AC-FF76-44E7-8ED8-54430F58041F}" type="pres">
      <dgm:prSet presAssocID="{668E603E-59A8-4066-92E8-D7E503357994}" presName="sibTrans" presStyleLbl="sibTrans1D1" presStyleIdx="0" presStyleCnt="5"/>
      <dgm:spPr/>
      <dgm:t>
        <a:bodyPr/>
        <a:lstStyle/>
        <a:p>
          <a:endParaRPr lang="ru-RU"/>
        </a:p>
      </dgm:t>
    </dgm:pt>
    <dgm:pt modelId="{1F0C01F0-CBBA-4D52-8521-88196C3E8061}" type="pres">
      <dgm:prSet presAssocID="{260A5D1A-F6F7-4D19-8397-909983782F3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FC25D3-B156-41ED-A8EC-AD6B96C43C25}" type="pres">
      <dgm:prSet presAssocID="{260A5D1A-F6F7-4D19-8397-909983782F39}" presName="spNode" presStyleCnt="0"/>
      <dgm:spPr/>
    </dgm:pt>
    <dgm:pt modelId="{962FB872-6B05-41A6-B25B-8CE270474C96}" type="pres">
      <dgm:prSet presAssocID="{95B6369C-C4E2-46FA-97DE-B1F0D3B1538D}" presName="sibTrans" presStyleLbl="sibTrans1D1" presStyleIdx="1" presStyleCnt="5"/>
      <dgm:spPr/>
      <dgm:t>
        <a:bodyPr/>
        <a:lstStyle/>
        <a:p>
          <a:endParaRPr lang="ru-RU"/>
        </a:p>
      </dgm:t>
    </dgm:pt>
    <dgm:pt modelId="{03788DB7-381F-43D0-A921-CB9A24DF16F1}" type="pres">
      <dgm:prSet presAssocID="{6DD0FB00-5F96-4930-BE52-CB32979C016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E56C6F-986B-4390-9CDF-6863B50638BE}" type="pres">
      <dgm:prSet presAssocID="{6DD0FB00-5F96-4930-BE52-CB32979C0160}" presName="spNode" presStyleCnt="0"/>
      <dgm:spPr/>
    </dgm:pt>
    <dgm:pt modelId="{7CD4CBE3-D3BB-48F8-8831-6406CE70BC5B}" type="pres">
      <dgm:prSet presAssocID="{24DEE665-BA95-43BE-B011-43735D12666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E7B0E8A1-FFB1-4A42-BBE5-49990A4844B3}" type="pres">
      <dgm:prSet presAssocID="{11DBFAA0-0FB5-4609-98C9-FA42AF01DB7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095FD9-6E5C-4889-B401-A56DB72BBCDA}" type="pres">
      <dgm:prSet presAssocID="{11DBFAA0-0FB5-4609-98C9-FA42AF01DB7D}" presName="spNode" presStyleCnt="0"/>
      <dgm:spPr/>
    </dgm:pt>
    <dgm:pt modelId="{9DFD2192-C679-4528-9EB0-3F8066263507}" type="pres">
      <dgm:prSet presAssocID="{2B38DFE1-691D-4C06-A960-590CA89D767D}" presName="sibTrans" presStyleLbl="sibTrans1D1" presStyleIdx="3" presStyleCnt="5"/>
      <dgm:spPr/>
      <dgm:t>
        <a:bodyPr/>
        <a:lstStyle/>
        <a:p>
          <a:endParaRPr lang="ru-RU"/>
        </a:p>
      </dgm:t>
    </dgm:pt>
    <dgm:pt modelId="{E3690C60-6EC6-4DC4-BE64-A760C54B3533}" type="pres">
      <dgm:prSet presAssocID="{26437A10-8D0A-4473-9E3E-1EFD8E64D68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0CC0ED-93E1-4D2A-90EB-893352B540F3}" type="pres">
      <dgm:prSet presAssocID="{26437A10-8D0A-4473-9E3E-1EFD8E64D680}" presName="spNode" presStyleCnt="0"/>
      <dgm:spPr/>
    </dgm:pt>
    <dgm:pt modelId="{B59F48BB-3908-4EA7-BC3A-31CA3868AF17}" type="pres">
      <dgm:prSet presAssocID="{02AC7F94-D0D5-4433-B0AE-C9DD6B87442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A709B2C5-29B1-4888-A08F-B4790A9BF685}" srcId="{5E9A59EA-FC45-4596-97D7-397A9C433A88}" destId="{3F1B9BE0-DDC5-4F7E-B82C-F23721444D82}" srcOrd="0" destOrd="0" parTransId="{CFE9F245-8794-4318-AB88-93839D591AA8}" sibTransId="{668E603E-59A8-4066-92E8-D7E503357994}"/>
    <dgm:cxn modelId="{10A538EB-5361-4164-A711-819D31CEA4F3}" type="presOf" srcId="{11DBFAA0-0FB5-4609-98C9-FA42AF01DB7D}" destId="{E7B0E8A1-FFB1-4A42-BBE5-49990A4844B3}" srcOrd="0" destOrd="0" presId="urn:microsoft.com/office/officeart/2005/8/layout/cycle6"/>
    <dgm:cxn modelId="{8BAFD16F-955E-4CC3-9755-CF8CF59784E8}" srcId="{5E9A59EA-FC45-4596-97D7-397A9C433A88}" destId="{11DBFAA0-0FB5-4609-98C9-FA42AF01DB7D}" srcOrd="3" destOrd="0" parTransId="{7D9B5EDE-56EE-4D88-B8B0-3E20E194E33A}" sibTransId="{2B38DFE1-691D-4C06-A960-590CA89D767D}"/>
    <dgm:cxn modelId="{200949A9-9FC7-4B35-BDAF-13DECDBA0518}" type="presOf" srcId="{3F1B9BE0-DDC5-4F7E-B82C-F23721444D82}" destId="{FC7758AE-72F2-44B3-BFB1-5F5E05EF2A67}" srcOrd="0" destOrd="0" presId="urn:microsoft.com/office/officeart/2005/8/layout/cycle6"/>
    <dgm:cxn modelId="{FA6119AF-61D6-441E-9245-5A0DF1AEF0FD}" type="presOf" srcId="{2B38DFE1-691D-4C06-A960-590CA89D767D}" destId="{9DFD2192-C679-4528-9EB0-3F8066263507}" srcOrd="0" destOrd="0" presId="urn:microsoft.com/office/officeart/2005/8/layout/cycle6"/>
    <dgm:cxn modelId="{7AB14E90-DF06-4250-AB38-9C2C6492A2EE}" srcId="{5E9A59EA-FC45-4596-97D7-397A9C433A88}" destId="{6DD0FB00-5F96-4930-BE52-CB32979C0160}" srcOrd="2" destOrd="0" parTransId="{334E3233-E3C7-4185-8753-547BA6EB087B}" sibTransId="{24DEE665-BA95-43BE-B011-43735D126668}"/>
    <dgm:cxn modelId="{CEBF0EF6-B913-4074-A807-57BBC5B5FE0A}" type="presOf" srcId="{260A5D1A-F6F7-4D19-8397-909983782F39}" destId="{1F0C01F0-CBBA-4D52-8521-88196C3E8061}" srcOrd="0" destOrd="0" presId="urn:microsoft.com/office/officeart/2005/8/layout/cycle6"/>
    <dgm:cxn modelId="{53FF4C7E-BADA-4BCE-9F28-0792618CC87F}" srcId="{5E9A59EA-FC45-4596-97D7-397A9C433A88}" destId="{260A5D1A-F6F7-4D19-8397-909983782F39}" srcOrd="1" destOrd="0" parTransId="{1690079C-5818-4748-89FF-0036D87FD918}" sibTransId="{95B6369C-C4E2-46FA-97DE-B1F0D3B1538D}"/>
    <dgm:cxn modelId="{B2C7D4B2-8B0B-4712-B95A-77D23536E690}" type="presOf" srcId="{26437A10-8D0A-4473-9E3E-1EFD8E64D680}" destId="{E3690C60-6EC6-4DC4-BE64-A760C54B3533}" srcOrd="0" destOrd="0" presId="urn:microsoft.com/office/officeart/2005/8/layout/cycle6"/>
    <dgm:cxn modelId="{811A4D51-ED22-499D-B6C5-D598432AF49F}" type="presOf" srcId="{02AC7F94-D0D5-4433-B0AE-C9DD6B87442D}" destId="{B59F48BB-3908-4EA7-BC3A-31CA3868AF17}" srcOrd="0" destOrd="0" presId="urn:microsoft.com/office/officeart/2005/8/layout/cycle6"/>
    <dgm:cxn modelId="{8ED96D03-962B-4992-AD62-1CAD9F0CA3D2}" type="presOf" srcId="{668E603E-59A8-4066-92E8-D7E503357994}" destId="{3CF5C5AC-FF76-44E7-8ED8-54430F58041F}" srcOrd="0" destOrd="0" presId="urn:microsoft.com/office/officeart/2005/8/layout/cycle6"/>
    <dgm:cxn modelId="{0D7F1E22-51EF-416A-96A9-3C2BE30D7C72}" type="presOf" srcId="{5E9A59EA-FC45-4596-97D7-397A9C433A88}" destId="{92135B0D-1FFD-4381-A7A6-8F759D8416E0}" srcOrd="0" destOrd="0" presId="urn:microsoft.com/office/officeart/2005/8/layout/cycle6"/>
    <dgm:cxn modelId="{34782C90-D8E7-4B7D-8B78-F89E0F01A2C2}" srcId="{5E9A59EA-FC45-4596-97D7-397A9C433A88}" destId="{26437A10-8D0A-4473-9E3E-1EFD8E64D680}" srcOrd="4" destOrd="0" parTransId="{9DDF2067-4E35-41EB-BC3F-1E58B537DFB4}" sibTransId="{02AC7F94-D0D5-4433-B0AE-C9DD6B87442D}"/>
    <dgm:cxn modelId="{70E405A0-0A38-4AAE-9C8F-2F935284C127}" type="presOf" srcId="{24DEE665-BA95-43BE-B011-43735D126668}" destId="{7CD4CBE3-D3BB-48F8-8831-6406CE70BC5B}" srcOrd="0" destOrd="0" presId="urn:microsoft.com/office/officeart/2005/8/layout/cycle6"/>
    <dgm:cxn modelId="{DCF18773-4EED-4A86-A563-FB89377230EC}" type="presOf" srcId="{95B6369C-C4E2-46FA-97DE-B1F0D3B1538D}" destId="{962FB872-6B05-41A6-B25B-8CE270474C96}" srcOrd="0" destOrd="0" presId="urn:microsoft.com/office/officeart/2005/8/layout/cycle6"/>
    <dgm:cxn modelId="{500DAB44-D9BB-44E3-AE10-539BA15E2C15}" type="presOf" srcId="{6DD0FB00-5F96-4930-BE52-CB32979C0160}" destId="{03788DB7-381F-43D0-A921-CB9A24DF16F1}" srcOrd="0" destOrd="0" presId="urn:microsoft.com/office/officeart/2005/8/layout/cycle6"/>
    <dgm:cxn modelId="{0B6A4B5D-211B-49A9-996C-8C2D0D67458B}" type="presParOf" srcId="{92135B0D-1FFD-4381-A7A6-8F759D8416E0}" destId="{FC7758AE-72F2-44B3-BFB1-5F5E05EF2A67}" srcOrd="0" destOrd="0" presId="urn:microsoft.com/office/officeart/2005/8/layout/cycle6"/>
    <dgm:cxn modelId="{0B695D3A-1378-4884-B17B-2702ADE20C3F}" type="presParOf" srcId="{92135B0D-1FFD-4381-A7A6-8F759D8416E0}" destId="{37A441AF-C896-47E2-91C7-81C1E7231B2A}" srcOrd="1" destOrd="0" presId="urn:microsoft.com/office/officeart/2005/8/layout/cycle6"/>
    <dgm:cxn modelId="{73C0950F-767B-4E33-8EB3-01AF371E1CB0}" type="presParOf" srcId="{92135B0D-1FFD-4381-A7A6-8F759D8416E0}" destId="{3CF5C5AC-FF76-44E7-8ED8-54430F58041F}" srcOrd="2" destOrd="0" presId="urn:microsoft.com/office/officeart/2005/8/layout/cycle6"/>
    <dgm:cxn modelId="{5E4D881D-F7AF-4E52-AE9B-018E6035666E}" type="presParOf" srcId="{92135B0D-1FFD-4381-A7A6-8F759D8416E0}" destId="{1F0C01F0-CBBA-4D52-8521-88196C3E8061}" srcOrd="3" destOrd="0" presId="urn:microsoft.com/office/officeart/2005/8/layout/cycle6"/>
    <dgm:cxn modelId="{8612AFA0-7488-43B4-97EA-79AF9F193FF9}" type="presParOf" srcId="{92135B0D-1FFD-4381-A7A6-8F759D8416E0}" destId="{18FC25D3-B156-41ED-A8EC-AD6B96C43C25}" srcOrd="4" destOrd="0" presId="urn:microsoft.com/office/officeart/2005/8/layout/cycle6"/>
    <dgm:cxn modelId="{FE7FD8C8-24E4-43E0-8DE9-4ADF51B013F9}" type="presParOf" srcId="{92135B0D-1FFD-4381-A7A6-8F759D8416E0}" destId="{962FB872-6B05-41A6-B25B-8CE270474C96}" srcOrd="5" destOrd="0" presId="urn:microsoft.com/office/officeart/2005/8/layout/cycle6"/>
    <dgm:cxn modelId="{29CCE20B-919B-4EBA-A9C5-C888A18816CF}" type="presParOf" srcId="{92135B0D-1FFD-4381-A7A6-8F759D8416E0}" destId="{03788DB7-381F-43D0-A921-CB9A24DF16F1}" srcOrd="6" destOrd="0" presId="urn:microsoft.com/office/officeart/2005/8/layout/cycle6"/>
    <dgm:cxn modelId="{54C3B545-AE53-43B1-A027-CBDDCF80626A}" type="presParOf" srcId="{92135B0D-1FFD-4381-A7A6-8F759D8416E0}" destId="{30E56C6F-986B-4390-9CDF-6863B50638BE}" srcOrd="7" destOrd="0" presId="urn:microsoft.com/office/officeart/2005/8/layout/cycle6"/>
    <dgm:cxn modelId="{4BAC987C-B009-4EBC-8AFA-0E69C1E5B288}" type="presParOf" srcId="{92135B0D-1FFD-4381-A7A6-8F759D8416E0}" destId="{7CD4CBE3-D3BB-48F8-8831-6406CE70BC5B}" srcOrd="8" destOrd="0" presId="urn:microsoft.com/office/officeart/2005/8/layout/cycle6"/>
    <dgm:cxn modelId="{86521B75-4FED-4CAF-9C50-39444F24F29D}" type="presParOf" srcId="{92135B0D-1FFD-4381-A7A6-8F759D8416E0}" destId="{E7B0E8A1-FFB1-4A42-BBE5-49990A4844B3}" srcOrd="9" destOrd="0" presId="urn:microsoft.com/office/officeart/2005/8/layout/cycle6"/>
    <dgm:cxn modelId="{F05A1276-44B9-4BE1-943A-A71106EA82D9}" type="presParOf" srcId="{92135B0D-1FFD-4381-A7A6-8F759D8416E0}" destId="{B6095FD9-6E5C-4889-B401-A56DB72BBCDA}" srcOrd="10" destOrd="0" presId="urn:microsoft.com/office/officeart/2005/8/layout/cycle6"/>
    <dgm:cxn modelId="{CCAAD6EF-F742-4ABC-AA84-CE70F0B282F0}" type="presParOf" srcId="{92135B0D-1FFD-4381-A7A6-8F759D8416E0}" destId="{9DFD2192-C679-4528-9EB0-3F8066263507}" srcOrd="11" destOrd="0" presId="urn:microsoft.com/office/officeart/2005/8/layout/cycle6"/>
    <dgm:cxn modelId="{6D69A4FB-CDAF-4ACD-9F3C-F5DE2386D6BA}" type="presParOf" srcId="{92135B0D-1FFD-4381-A7A6-8F759D8416E0}" destId="{E3690C60-6EC6-4DC4-BE64-A760C54B3533}" srcOrd="12" destOrd="0" presId="urn:microsoft.com/office/officeart/2005/8/layout/cycle6"/>
    <dgm:cxn modelId="{DAC7BC08-AAB8-4FA6-85F4-B12B658DA658}" type="presParOf" srcId="{92135B0D-1FFD-4381-A7A6-8F759D8416E0}" destId="{230CC0ED-93E1-4D2A-90EB-893352B540F3}" srcOrd="13" destOrd="0" presId="urn:microsoft.com/office/officeart/2005/8/layout/cycle6"/>
    <dgm:cxn modelId="{BC789395-2C79-4486-8CAC-418A142FFE25}" type="presParOf" srcId="{92135B0D-1FFD-4381-A7A6-8F759D8416E0}" destId="{B59F48BB-3908-4EA7-BC3A-31CA3868AF17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826D2D-6EF0-415C-A246-67CD12715D9E}" type="doc">
      <dgm:prSet loTypeId="urn:microsoft.com/office/officeart/2005/8/layout/defaul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5BE9CA1-75B7-4B43-A1CD-66561388E6E5}">
      <dgm:prSet phldrT="[Текст]"/>
      <dgm:spPr/>
      <dgm:t>
        <a:bodyPr/>
        <a:lstStyle/>
        <a:p>
          <a:r>
            <a:rPr lang="ru-RU" dirty="0" smtClean="0"/>
            <a:t>ГП</a:t>
          </a:r>
          <a:endParaRPr lang="ru-RU" dirty="0"/>
        </a:p>
      </dgm:t>
    </dgm:pt>
    <dgm:pt modelId="{9210BB06-EB6D-48D5-8E38-446CFEF6CD33}" type="parTrans" cxnId="{3E715E83-F6E5-456C-A523-49BEA4423413}">
      <dgm:prSet/>
      <dgm:spPr/>
      <dgm:t>
        <a:bodyPr/>
        <a:lstStyle/>
        <a:p>
          <a:endParaRPr lang="ru-RU"/>
        </a:p>
      </dgm:t>
    </dgm:pt>
    <dgm:pt modelId="{934F20A2-EAF6-41C5-B5E5-95F3BCFACF21}" type="sibTrans" cxnId="{3E715E83-F6E5-456C-A523-49BEA4423413}">
      <dgm:prSet/>
      <dgm:spPr/>
      <dgm:t>
        <a:bodyPr/>
        <a:lstStyle/>
        <a:p>
          <a:endParaRPr lang="ru-RU"/>
        </a:p>
      </dgm:t>
    </dgm:pt>
    <dgm:pt modelId="{4CE2104C-EC51-4ECA-A350-5D57455B65D9}">
      <dgm:prSet phldrT="[Текст]"/>
      <dgm:spPr/>
      <dgm:t>
        <a:bodyPr/>
        <a:lstStyle/>
        <a:p>
          <a:r>
            <a:rPr lang="ru-RU" dirty="0" smtClean="0"/>
            <a:t>История исследования</a:t>
          </a:r>
          <a:endParaRPr lang="ru-RU" dirty="0"/>
        </a:p>
      </dgm:t>
    </dgm:pt>
    <dgm:pt modelId="{B4665F44-0A12-439E-9BC5-65831CAD9E25}" type="parTrans" cxnId="{A219222C-DC78-430A-AE9F-AEC299DF0DD7}">
      <dgm:prSet/>
      <dgm:spPr/>
      <dgm:t>
        <a:bodyPr/>
        <a:lstStyle/>
        <a:p>
          <a:endParaRPr lang="ru-RU"/>
        </a:p>
      </dgm:t>
    </dgm:pt>
    <dgm:pt modelId="{6CE40FA6-67A4-4351-A6B2-8C5D2066063E}" type="sibTrans" cxnId="{A219222C-DC78-430A-AE9F-AEC299DF0DD7}">
      <dgm:prSet/>
      <dgm:spPr/>
      <dgm:t>
        <a:bodyPr/>
        <a:lstStyle/>
        <a:p>
          <a:endParaRPr lang="ru-RU"/>
        </a:p>
      </dgm:t>
    </dgm:pt>
    <dgm:pt modelId="{E8C60A42-C1FE-41E3-A8D2-7A28D61CB210}">
      <dgm:prSet phldrT="[Текст]"/>
      <dgm:spPr/>
      <dgm:t>
        <a:bodyPr/>
        <a:lstStyle/>
        <a:p>
          <a:r>
            <a:rPr lang="ru-RU" dirty="0" smtClean="0"/>
            <a:t>Рельеф дна</a:t>
          </a:r>
          <a:endParaRPr lang="ru-RU" dirty="0"/>
        </a:p>
      </dgm:t>
    </dgm:pt>
    <dgm:pt modelId="{596C4B67-17F3-4366-8E29-1AD6AE4FB628}" type="parTrans" cxnId="{4B952F97-4103-4125-8192-7BFD8F09C9C3}">
      <dgm:prSet/>
      <dgm:spPr/>
      <dgm:t>
        <a:bodyPr/>
        <a:lstStyle/>
        <a:p>
          <a:endParaRPr lang="ru-RU"/>
        </a:p>
      </dgm:t>
    </dgm:pt>
    <dgm:pt modelId="{7EB20BF1-4343-45C6-955F-5A81DA496F35}" type="sibTrans" cxnId="{4B952F97-4103-4125-8192-7BFD8F09C9C3}">
      <dgm:prSet/>
      <dgm:spPr/>
      <dgm:t>
        <a:bodyPr/>
        <a:lstStyle/>
        <a:p>
          <a:endParaRPr lang="ru-RU"/>
        </a:p>
      </dgm:t>
    </dgm:pt>
    <dgm:pt modelId="{DBA603A7-0E08-4865-93E1-C749C34BA303}">
      <dgm:prSet phldrT="[Текст]"/>
      <dgm:spPr/>
      <dgm:t>
        <a:bodyPr/>
        <a:lstStyle/>
        <a:p>
          <a:r>
            <a:rPr lang="ru-RU" dirty="0" smtClean="0"/>
            <a:t>Климат и воды</a:t>
          </a:r>
          <a:endParaRPr lang="ru-RU" dirty="0"/>
        </a:p>
      </dgm:t>
    </dgm:pt>
    <dgm:pt modelId="{BF8998E3-D5B5-4D95-B4D0-23DC2A9B8A36}" type="parTrans" cxnId="{8B486621-EFB3-41B7-86DE-92162FEABED2}">
      <dgm:prSet/>
      <dgm:spPr/>
      <dgm:t>
        <a:bodyPr/>
        <a:lstStyle/>
        <a:p>
          <a:endParaRPr lang="ru-RU"/>
        </a:p>
      </dgm:t>
    </dgm:pt>
    <dgm:pt modelId="{470DFD5C-BD07-4B53-BD0C-4FB599433AFE}" type="sibTrans" cxnId="{8B486621-EFB3-41B7-86DE-92162FEABED2}">
      <dgm:prSet/>
      <dgm:spPr/>
      <dgm:t>
        <a:bodyPr/>
        <a:lstStyle/>
        <a:p>
          <a:endParaRPr lang="ru-RU"/>
        </a:p>
      </dgm:t>
    </dgm:pt>
    <dgm:pt modelId="{0DD7CDE0-8544-435F-B673-9B54A7989615}">
      <dgm:prSet phldrT="[Текст]"/>
      <dgm:spPr/>
      <dgm:t>
        <a:bodyPr/>
        <a:lstStyle/>
        <a:p>
          <a:r>
            <a:rPr lang="ru-RU" dirty="0" smtClean="0"/>
            <a:t>Органический мир и занятия человека</a:t>
          </a:r>
          <a:endParaRPr lang="ru-RU" dirty="0"/>
        </a:p>
      </dgm:t>
    </dgm:pt>
    <dgm:pt modelId="{2D373A1F-37CF-4AC9-AC9E-27C5767D7998}" type="parTrans" cxnId="{B4C0FEC0-528B-4C58-90B5-CD87F21D949D}">
      <dgm:prSet/>
      <dgm:spPr/>
      <dgm:t>
        <a:bodyPr/>
        <a:lstStyle/>
        <a:p>
          <a:endParaRPr lang="ru-RU"/>
        </a:p>
      </dgm:t>
    </dgm:pt>
    <dgm:pt modelId="{FE50EDAC-2094-4AAF-9429-4704FD0C2CB1}" type="sibTrans" cxnId="{B4C0FEC0-528B-4C58-90B5-CD87F21D949D}">
      <dgm:prSet/>
      <dgm:spPr/>
      <dgm:t>
        <a:bodyPr/>
        <a:lstStyle/>
        <a:p>
          <a:endParaRPr lang="ru-RU"/>
        </a:p>
      </dgm:t>
    </dgm:pt>
    <dgm:pt modelId="{F8EB5501-5642-4528-B623-815D6D132F4C}" type="pres">
      <dgm:prSet presAssocID="{AB826D2D-6EF0-415C-A246-67CD12715D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4B9F02-C728-4A6B-92C5-474BF0775313}" type="pres">
      <dgm:prSet presAssocID="{95BE9CA1-75B7-4B43-A1CD-66561388E6E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962BF-E493-4E9B-9368-E07015477414}" type="pres">
      <dgm:prSet presAssocID="{934F20A2-EAF6-41C5-B5E5-95F3BCFACF21}" presName="sibTrans" presStyleCnt="0"/>
      <dgm:spPr/>
    </dgm:pt>
    <dgm:pt modelId="{35A20395-71EB-47A2-97CB-1E7B8B80CFE2}" type="pres">
      <dgm:prSet presAssocID="{4CE2104C-EC51-4ECA-A350-5D57455B65D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33213-5731-43DB-A606-0044540FE1CF}" type="pres">
      <dgm:prSet presAssocID="{6CE40FA6-67A4-4351-A6B2-8C5D2066063E}" presName="sibTrans" presStyleCnt="0"/>
      <dgm:spPr/>
    </dgm:pt>
    <dgm:pt modelId="{7D405C02-C812-406F-8236-1997B6B76457}" type="pres">
      <dgm:prSet presAssocID="{E8C60A42-C1FE-41E3-A8D2-7A28D61CB21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D478E1-0464-47C9-8E44-2DEA69BA2CAB}" type="pres">
      <dgm:prSet presAssocID="{7EB20BF1-4343-45C6-955F-5A81DA496F35}" presName="sibTrans" presStyleCnt="0"/>
      <dgm:spPr/>
    </dgm:pt>
    <dgm:pt modelId="{8304BF1A-046D-4039-AB9F-E5D193ABDDE4}" type="pres">
      <dgm:prSet presAssocID="{DBA603A7-0E08-4865-93E1-C749C34BA303}" presName="node" presStyleLbl="node1" presStyleIdx="3" presStyleCnt="5" custLinFactNeighborX="1173" custLinFactNeighborY="13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78A712-7E05-4827-84E4-FEA37D2C67BF}" type="pres">
      <dgm:prSet presAssocID="{470DFD5C-BD07-4B53-BD0C-4FB599433AFE}" presName="sibTrans" presStyleCnt="0"/>
      <dgm:spPr/>
    </dgm:pt>
    <dgm:pt modelId="{C0093D93-4422-4AD3-BB9E-882C43D2B308}" type="pres">
      <dgm:prSet presAssocID="{0DD7CDE0-8544-435F-B673-9B54A7989615}" presName="node" presStyleLbl="node1" presStyleIdx="4" presStyleCnt="5" custLinFactNeighborX="12036" custLinFactNeighborY="11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11DD20-39B1-488D-903E-F050CEBD344A}" type="presOf" srcId="{0DD7CDE0-8544-435F-B673-9B54A7989615}" destId="{C0093D93-4422-4AD3-BB9E-882C43D2B308}" srcOrd="0" destOrd="0" presId="urn:microsoft.com/office/officeart/2005/8/layout/default"/>
    <dgm:cxn modelId="{4B952F97-4103-4125-8192-7BFD8F09C9C3}" srcId="{AB826D2D-6EF0-415C-A246-67CD12715D9E}" destId="{E8C60A42-C1FE-41E3-A8D2-7A28D61CB210}" srcOrd="2" destOrd="0" parTransId="{596C4B67-17F3-4366-8E29-1AD6AE4FB628}" sibTransId="{7EB20BF1-4343-45C6-955F-5A81DA496F35}"/>
    <dgm:cxn modelId="{61A09231-00A1-4BF8-9EB9-322F6B4E0328}" type="presOf" srcId="{4CE2104C-EC51-4ECA-A350-5D57455B65D9}" destId="{35A20395-71EB-47A2-97CB-1E7B8B80CFE2}" srcOrd="0" destOrd="0" presId="urn:microsoft.com/office/officeart/2005/8/layout/default"/>
    <dgm:cxn modelId="{6E4CDA10-71FF-4273-BA61-3922A167B0F5}" type="presOf" srcId="{E8C60A42-C1FE-41E3-A8D2-7A28D61CB210}" destId="{7D405C02-C812-406F-8236-1997B6B76457}" srcOrd="0" destOrd="0" presId="urn:microsoft.com/office/officeart/2005/8/layout/default"/>
    <dgm:cxn modelId="{B4C0FEC0-528B-4C58-90B5-CD87F21D949D}" srcId="{AB826D2D-6EF0-415C-A246-67CD12715D9E}" destId="{0DD7CDE0-8544-435F-B673-9B54A7989615}" srcOrd="4" destOrd="0" parTransId="{2D373A1F-37CF-4AC9-AC9E-27C5767D7998}" sibTransId="{FE50EDAC-2094-4AAF-9429-4704FD0C2CB1}"/>
    <dgm:cxn modelId="{3E715E83-F6E5-456C-A523-49BEA4423413}" srcId="{AB826D2D-6EF0-415C-A246-67CD12715D9E}" destId="{95BE9CA1-75B7-4B43-A1CD-66561388E6E5}" srcOrd="0" destOrd="0" parTransId="{9210BB06-EB6D-48D5-8E38-446CFEF6CD33}" sibTransId="{934F20A2-EAF6-41C5-B5E5-95F3BCFACF21}"/>
    <dgm:cxn modelId="{8B486621-EFB3-41B7-86DE-92162FEABED2}" srcId="{AB826D2D-6EF0-415C-A246-67CD12715D9E}" destId="{DBA603A7-0E08-4865-93E1-C749C34BA303}" srcOrd="3" destOrd="0" parTransId="{BF8998E3-D5B5-4D95-B4D0-23DC2A9B8A36}" sibTransId="{470DFD5C-BD07-4B53-BD0C-4FB599433AFE}"/>
    <dgm:cxn modelId="{12E4279D-F6F8-49C2-805D-03005F95AFD8}" type="presOf" srcId="{AB826D2D-6EF0-415C-A246-67CD12715D9E}" destId="{F8EB5501-5642-4528-B623-815D6D132F4C}" srcOrd="0" destOrd="0" presId="urn:microsoft.com/office/officeart/2005/8/layout/default"/>
    <dgm:cxn modelId="{18153371-5E0B-45F0-AEF7-3A1B1A9B684A}" type="presOf" srcId="{95BE9CA1-75B7-4B43-A1CD-66561388E6E5}" destId="{934B9F02-C728-4A6B-92C5-474BF0775313}" srcOrd="0" destOrd="0" presId="urn:microsoft.com/office/officeart/2005/8/layout/default"/>
    <dgm:cxn modelId="{A219222C-DC78-430A-AE9F-AEC299DF0DD7}" srcId="{AB826D2D-6EF0-415C-A246-67CD12715D9E}" destId="{4CE2104C-EC51-4ECA-A350-5D57455B65D9}" srcOrd="1" destOrd="0" parTransId="{B4665F44-0A12-439E-9BC5-65831CAD9E25}" sibTransId="{6CE40FA6-67A4-4351-A6B2-8C5D2066063E}"/>
    <dgm:cxn modelId="{2BF4243F-C56A-4521-8BC3-3FD91B2FF0C2}" type="presOf" srcId="{DBA603A7-0E08-4865-93E1-C749C34BA303}" destId="{8304BF1A-046D-4039-AB9F-E5D193ABDDE4}" srcOrd="0" destOrd="0" presId="urn:microsoft.com/office/officeart/2005/8/layout/default"/>
    <dgm:cxn modelId="{3A1BEBB9-D49A-4662-9053-D4D6FD8918FF}" type="presParOf" srcId="{F8EB5501-5642-4528-B623-815D6D132F4C}" destId="{934B9F02-C728-4A6B-92C5-474BF0775313}" srcOrd="0" destOrd="0" presId="urn:microsoft.com/office/officeart/2005/8/layout/default"/>
    <dgm:cxn modelId="{8C6BD166-A0CE-4DDA-8597-603B76C74841}" type="presParOf" srcId="{F8EB5501-5642-4528-B623-815D6D132F4C}" destId="{C31962BF-E493-4E9B-9368-E07015477414}" srcOrd="1" destOrd="0" presId="urn:microsoft.com/office/officeart/2005/8/layout/default"/>
    <dgm:cxn modelId="{87D7B96F-7255-4795-842C-3DE650AD9972}" type="presParOf" srcId="{F8EB5501-5642-4528-B623-815D6D132F4C}" destId="{35A20395-71EB-47A2-97CB-1E7B8B80CFE2}" srcOrd="2" destOrd="0" presId="urn:microsoft.com/office/officeart/2005/8/layout/default"/>
    <dgm:cxn modelId="{5C88DF7E-C2A3-432F-817F-CBE02DA27326}" type="presParOf" srcId="{F8EB5501-5642-4528-B623-815D6D132F4C}" destId="{91833213-5731-43DB-A606-0044540FE1CF}" srcOrd="3" destOrd="0" presId="urn:microsoft.com/office/officeart/2005/8/layout/default"/>
    <dgm:cxn modelId="{693C2F2C-64C9-4FD3-84B6-35C8C7F36565}" type="presParOf" srcId="{F8EB5501-5642-4528-B623-815D6D132F4C}" destId="{7D405C02-C812-406F-8236-1997B6B76457}" srcOrd="4" destOrd="0" presId="urn:microsoft.com/office/officeart/2005/8/layout/default"/>
    <dgm:cxn modelId="{DB150D01-68A0-4910-A31D-F179B0A175BF}" type="presParOf" srcId="{F8EB5501-5642-4528-B623-815D6D132F4C}" destId="{4DD478E1-0464-47C9-8E44-2DEA69BA2CAB}" srcOrd="5" destOrd="0" presId="urn:microsoft.com/office/officeart/2005/8/layout/default"/>
    <dgm:cxn modelId="{DD3D81AC-F4A6-47A4-9B0E-F9C8AD00227A}" type="presParOf" srcId="{F8EB5501-5642-4528-B623-815D6D132F4C}" destId="{8304BF1A-046D-4039-AB9F-E5D193ABDDE4}" srcOrd="6" destOrd="0" presId="urn:microsoft.com/office/officeart/2005/8/layout/default"/>
    <dgm:cxn modelId="{5B86270A-DC07-4C20-8FAB-237E843EC3FC}" type="presParOf" srcId="{F8EB5501-5642-4528-B623-815D6D132F4C}" destId="{9B78A712-7E05-4827-84E4-FEA37D2C67BF}" srcOrd="7" destOrd="0" presId="urn:microsoft.com/office/officeart/2005/8/layout/default"/>
    <dgm:cxn modelId="{93788FC3-FB97-40FC-AC52-7AE9BC9A5116}" type="presParOf" srcId="{F8EB5501-5642-4528-B623-815D6D132F4C}" destId="{C0093D93-4422-4AD3-BB9E-882C43D2B30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3B6198-B676-42B2-81DD-4E311B21467F}" type="doc">
      <dgm:prSet loTypeId="urn:microsoft.com/office/officeart/2005/8/layout/vList4#2" loCatId="list" qsTypeId="urn:microsoft.com/office/officeart/2005/8/quickstyle/simple3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E245C3B4-30D8-429A-B256-9BC82D1CC7EE}">
      <dgm:prSet phldrT="[Текст]"/>
      <dgm:spPr/>
      <dgm:t>
        <a:bodyPr/>
        <a:lstStyle/>
        <a:p>
          <a:r>
            <a:rPr lang="ru-RU" sz="2100" dirty="0" smtClean="0"/>
            <a:t>Рыбный промысел</a:t>
          </a:r>
          <a:endParaRPr lang="ru-RU" sz="2100" dirty="0"/>
        </a:p>
      </dgm:t>
    </dgm:pt>
    <dgm:pt modelId="{77E5149E-EA2E-477A-92CA-9C631C98A664}" type="parTrans" cxnId="{0868C558-0642-4BFA-A618-D7574A5E6A80}">
      <dgm:prSet/>
      <dgm:spPr/>
      <dgm:t>
        <a:bodyPr/>
        <a:lstStyle/>
        <a:p>
          <a:endParaRPr lang="ru-RU"/>
        </a:p>
      </dgm:t>
    </dgm:pt>
    <dgm:pt modelId="{065AEB4C-239A-45D1-B6B8-561F033F7EC5}" type="sibTrans" cxnId="{0868C558-0642-4BFA-A618-D7574A5E6A80}">
      <dgm:prSet/>
      <dgm:spPr/>
      <dgm:t>
        <a:bodyPr/>
        <a:lstStyle/>
        <a:p>
          <a:endParaRPr lang="ru-RU"/>
        </a:p>
      </dgm:t>
    </dgm:pt>
    <dgm:pt modelId="{557CDD73-8123-47F2-BEBA-78581ECFC8F1}">
      <dgm:prSet phldrT="[Текст]" custT="1"/>
      <dgm:spPr/>
      <dgm:t>
        <a:bodyPr/>
        <a:lstStyle/>
        <a:p>
          <a:r>
            <a:rPr lang="ru-RU" sz="1800" dirty="0" smtClean="0"/>
            <a:t>Мировой улов рыбы и морепродуктов менее 1</a:t>
          </a:r>
          <a:r>
            <a:rPr lang="ar-AE" sz="1800" dirty="0" smtClean="0"/>
            <a:t>٪</a:t>
          </a:r>
          <a:r>
            <a:rPr lang="ru-RU" sz="1800" dirty="0" smtClean="0"/>
            <a:t> </a:t>
          </a:r>
          <a:endParaRPr lang="ru-RU" sz="1800" dirty="0"/>
        </a:p>
      </dgm:t>
    </dgm:pt>
    <dgm:pt modelId="{B69CDB97-E118-472A-896B-94CC233F8BD6}" type="parTrans" cxnId="{859CF6A1-EBD6-41CC-BA3A-6AAE41C1A322}">
      <dgm:prSet/>
      <dgm:spPr/>
      <dgm:t>
        <a:bodyPr/>
        <a:lstStyle/>
        <a:p>
          <a:endParaRPr lang="ru-RU"/>
        </a:p>
      </dgm:t>
    </dgm:pt>
    <dgm:pt modelId="{A2D9D056-114B-4FBA-9502-E52015E0F34F}" type="sibTrans" cxnId="{859CF6A1-EBD6-41CC-BA3A-6AAE41C1A322}">
      <dgm:prSet/>
      <dgm:spPr/>
      <dgm:t>
        <a:bodyPr/>
        <a:lstStyle/>
        <a:p>
          <a:endParaRPr lang="ru-RU"/>
        </a:p>
      </dgm:t>
    </dgm:pt>
    <dgm:pt modelId="{A26871A2-2E77-45DA-9DEC-CFC0C2FF9572}">
      <dgm:prSet phldrT="[Текст]"/>
      <dgm:spPr/>
      <dgm:t>
        <a:bodyPr/>
        <a:lstStyle/>
        <a:p>
          <a:r>
            <a:rPr lang="ru-RU" sz="2100" dirty="0" smtClean="0"/>
            <a:t>Месторождения</a:t>
          </a:r>
          <a:endParaRPr lang="ru-RU" sz="2100" dirty="0"/>
        </a:p>
      </dgm:t>
    </dgm:pt>
    <dgm:pt modelId="{D7980AEF-4C78-43AD-8819-EA9E8FA8C102}" type="parTrans" cxnId="{D37FC8D0-3F11-44AB-88FC-E16C25E308ED}">
      <dgm:prSet/>
      <dgm:spPr/>
      <dgm:t>
        <a:bodyPr/>
        <a:lstStyle/>
        <a:p>
          <a:endParaRPr lang="ru-RU"/>
        </a:p>
      </dgm:t>
    </dgm:pt>
    <dgm:pt modelId="{757929BF-F094-43E8-81CF-433651601710}" type="sibTrans" cxnId="{D37FC8D0-3F11-44AB-88FC-E16C25E308ED}">
      <dgm:prSet/>
      <dgm:spPr/>
      <dgm:t>
        <a:bodyPr/>
        <a:lstStyle/>
        <a:p>
          <a:endParaRPr lang="ru-RU"/>
        </a:p>
      </dgm:t>
    </dgm:pt>
    <dgm:pt modelId="{E1FA5ED7-6888-4CA4-A13B-BF693B9FB17E}">
      <dgm:prSet phldrT="[Текст]" custT="1"/>
      <dgm:spPr/>
      <dgm:t>
        <a:bodyPr/>
        <a:lstStyle/>
        <a:p>
          <a:r>
            <a:rPr lang="ru-RU" sz="1800" dirty="0" smtClean="0"/>
            <a:t>Нефть и газ, прибрежно-морские россыпи касситерита, золота, молибдена.</a:t>
          </a:r>
          <a:endParaRPr lang="ru-RU" sz="1800" dirty="0"/>
        </a:p>
      </dgm:t>
    </dgm:pt>
    <dgm:pt modelId="{D82841D4-84A9-43C6-9162-C12F0AE3BD18}" type="parTrans" cxnId="{44FAB5E2-2756-471F-9810-437613EDD57B}">
      <dgm:prSet/>
      <dgm:spPr/>
      <dgm:t>
        <a:bodyPr/>
        <a:lstStyle/>
        <a:p>
          <a:endParaRPr lang="ru-RU"/>
        </a:p>
      </dgm:t>
    </dgm:pt>
    <dgm:pt modelId="{8B1EBDBB-A204-4C3B-A520-B1A701C76985}" type="sibTrans" cxnId="{44FAB5E2-2756-471F-9810-437613EDD57B}">
      <dgm:prSet/>
      <dgm:spPr/>
      <dgm:t>
        <a:bodyPr/>
        <a:lstStyle/>
        <a:p>
          <a:endParaRPr lang="ru-RU"/>
        </a:p>
      </dgm:t>
    </dgm:pt>
    <dgm:pt modelId="{14062E67-8554-4C3F-A9CC-3C0BBCF02F52}">
      <dgm:prSet phldrT="[Текст]"/>
      <dgm:spPr/>
      <dgm:t>
        <a:bodyPr/>
        <a:lstStyle/>
        <a:p>
          <a:r>
            <a:rPr lang="ru-RU" sz="2100" dirty="0" smtClean="0"/>
            <a:t>Главные морские пути</a:t>
          </a:r>
          <a:endParaRPr lang="ru-RU" sz="2100" dirty="0"/>
        </a:p>
      </dgm:t>
    </dgm:pt>
    <dgm:pt modelId="{D3EB7082-8106-4078-841E-273C5447750F}" type="parTrans" cxnId="{5968F19D-1127-4735-A06A-D807759ED0EC}">
      <dgm:prSet/>
      <dgm:spPr/>
      <dgm:t>
        <a:bodyPr/>
        <a:lstStyle/>
        <a:p>
          <a:endParaRPr lang="ru-RU"/>
        </a:p>
      </dgm:t>
    </dgm:pt>
    <dgm:pt modelId="{8EF3B184-14FE-49DC-BF84-88CF71A4F8DB}" type="sibTrans" cxnId="{5968F19D-1127-4735-A06A-D807759ED0EC}">
      <dgm:prSet/>
      <dgm:spPr/>
      <dgm:t>
        <a:bodyPr/>
        <a:lstStyle/>
        <a:p>
          <a:endParaRPr lang="ru-RU"/>
        </a:p>
      </dgm:t>
    </dgm:pt>
    <dgm:pt modelId="{16969429-3285-4771-BA4E-7607448BF2ED}">
      <dgm:prSet phldrT="[Текст]"/>
      <dgm:spPr/>
      <dgm:t>
        <a:bodyPr/>
        <a:lstStyle/>
        <a:p>
          <a:r>
            <a:rPr lang="ru-RU" sz="2200" dirty="0" smtClean="0"/>
            <a:t>Крупнейшие порты</a:t>
          </a:r>
          <a:endParaRPr lang="ru-RU" sz="2200" dirty="0"/>
        </a:p>
      </dgm:t>
    </dgm:pt>
    <dgm:pt modelId="{D3F64AD5-D035-482F-9510-D0F9C22C626E}" type="parTrans" cxnId="{75E090C8-5A29-4D55-95E8-72C9582F0E4E}">
      <dgm:prSet/>
      <dgm:spPr/>
      <dgm:t>
        <a:bodyPr/>
        <a:lstStyle/>
        <a:p>
          <a:endParaRPr lang="ru-RU"/>
        </a:p>
      </dgm:t>
    </dgm:pt>
    <dgm:pt modelId="{3B67CBBF-3AFC-4535-A510-9BC7319016ED}" type="sibTrans" cxnId="{75E090C8-5A29-4D55-95E8-72C9582F0E4E}">
      <dgm:prSet/>
      <dgm:spPr/>
      <dgm:t>
        <a:bodyPr/>
        <a:lstStyle/>
        <a:p>
          <a:endParaRPr lang="ru-RU"/>
        </a:p>
      </dgm:t>
    </dgm:pt>
    <dgm:pt modelId="{B497696C-0103-4625-AE7D-BF7C318A1448}">
      <dgm:prSet phldrT="[Текст]" custT="1"/>
      <dgm:spPr/>
      <dgm:t>
        <a:bodyPr/>
        <a:lstStyle/>
        <a:p>
          <a:r>
            <a:rPr lang="ru-RU" sz="1800" dirty="0" smtClean="0"/>
            <a:t>Мурманск, Беломорск, Архангельск, Кандалакша, Диксон, Тикси, </a:t>
          </a:r>
          <a:r>
            <a:rPr lang="ru-RU" sz="1800" dirty="0" err="1" smtClean="0"/>
            <a:t>Певек</a:t>
          </a:r>
          <a:r>
            <a:rPr lang="ru-RU" sz="1800" dirty="0" smtClean="0"/>
            <a:t>, </a:t>
          </a:r>
          <a:r>
            <a:rPr lang="ru-RU" sz="1800" dirty="0" err="1" smtClean="0"/>
            <a:t>Тронсе</a:t>
          </a:r>
          <a:r>
            <a:rPr lang="ru-RU" sz="1800" dirty="0" smtClean="0"/>
            <a:t>, </a:t>
          </a:r>
          <a:r>
            <a:rPr lang="ru-RU" sz="1800" dirty="0" err="1" smtClean="0"/>
            <a:t>Тронхейм</a:t>
          </a:r>
          <a:r>
            <a:rPr lang="ru-RU" sz="1800" dirty="0" smtClean="0"/>
            <a:t>, </a:t>
          </a:r>
          <a:r>
            <a:rPr lang="ru-RU" sz="1800" dirty="0" err="1" smtClean="0"/>
            <a:t>Черчилл</a:t>
          </a:r>
          <a:r>
            <a:rPr lang="ru-RU" sz="1800" dirty="0" smtClean="0"/>
            <a:t>, </a:t>
          </a:r>
          <a:r>
            <a:rPr lang="ru-RU" sz="1800" dirty="0" err="1" smtClean="0"/>
            <a:t>Валдиз</a:t>
          </a:r>
          <a:r>
            <a:rPr lang="ru-RU" sz="1800" dirty="0" smtClean="0"/>
            <a:t>.</a:t>
          </a:r>
          <a:endParaRPr lang="ru-RU" sz="1800" dirty="0"/>
        </a:p>
      </dgm:t>
    </dgm:pt>
    <dgm:pt modelId="{06571B72-BD83-432C-9150-55B3EEBD5E16}" type="parTrans" cxnId="{AF9EFA89-0866-41F3-BAAD-2063F273B7DB}">
      <dgm:prSet/>
      <dgm:spPr/>
      <dgm:t>
        <a:bodyPr/>
        <a:lstStyle/>
        <a:p>
          <a:endParaRPr lang="ru-RU"/>
        </a:p>
      </dgm:t>
    </dgm:pt>
    <dgm:pt modelId="{06A4E2AB-31CE-426E-AE82-5B16773CB688}" type="sibTrans" cxnId="{AF9EFA89-0866-41F3-BAAD-2063F273B7DB}">
      <dgm:prSet/>
      <dgm:spPr/>
      <dgm:t>
        <a:bodyPr/>
        <a:lstStyle/>
        <a:p>
          <a:endParaRPr lang="ru-RU"/>
        </a:p>
      </dgm:t>
    </dgm:pt>
    <dgm:pt modelId="{56EBEFA7-56E0-439E-AFA9-BE0F8725A484}">
      <dgm:prSet phldrT="[Текст]" custT="1"/>
      <dgm:spPr/>
      <dgm:t>
        <a:bodyPr/>
        <a:lstStyle/>
        <a:p>
          <a:r>
            <a:rPr lang="ru-RU" sz="1800" dirty="0" smtClean="0"/>
            <a:t>Северный морской путь                                                        (Баренцево море – Берингов </a:t>
          </a:r>
          <a:r>
            <a:rPr lang="ru-RU" sz="1800" smtClean="0"/>
            <a:t>пр-в);</a:t>
          </a:r>
          <a:endParaRPr lang="ru-RU" sz="1800" dirty="0"/>
        </a:p>
      </dgm:t>
    </dgm:pt>
    <dgm:pt modelId="{DC5A64E0-7647-4F12-AB0B-10FA7008F803}" type="sibTrans" cxnId="{AEB0350D-B554-4009-8FE7-4FFC304A6D9F}">
      <dgm:prSet/>
      <dgm:spPr/>
      <dgm:t>
        <a:bodyPr/>
        <a:lstStyle/>
        <a:p>
          <a:endParaRPr lang="ru-RU"/>
        </a:p>
      </dgm:t>
    </dgm:pt>
    <dgm:pt modelId="{735D1121-FD1A-4D7E-9C4C-13E9CDC9423A}" type="parTrans" cxnId="{AEB0350D-B554-4009-8FE7-4FFC304A6D9F}">
      <dgm:prSet/>
      <dgm:spPr/>
      <dgm:t>
        <a:bodyPr/>
        <a:lstStyle/>
        <a:p>
          <a:endParaRPr lang="ru-RU"/>
        </a:p>
      </dgm:t>
    </dgm:pt>
    <dgm:pt modelId="{191D07C0-13B2-4CBB-AF16-0163E76EC153}">
      <dgm:prSet phldrT="[Текст]" custT="1"/>
      <dgm:spPr/>
      <dgm:t>
        <a:bodyPr/>
        <a:lstStyle/>
        <a:p>
          <a:r>
            <a:rPr lang="ru-RU" sz="1800" dirty="0" smtClean="0"/>
            <a:t>Атлантический океан - Норвежское море; </a:t>
          </a:r>
          <a:endParaRPr lang="ru-RU" sz="1800" dirty="0"/>
        </a:p>
      </dgm:t>
    </dgm:pt>
    <dgm:pt modelId="{FA472920-6F23-454E-825D-A598944F075C}" type="sibTrans" cxnId="{E02D2060-1F04-44E5-B449-4B1F2CE1D18F}">
      <dgm:prSet/>
      <dgm:spPr/>
      <dgm:t>
        <a:bodyPr/>
        <a:lstStyle/>
        <a:p>
          <a:endParaRPr lang="ru-RU"/>
        </a:p>
      </dgm:t>
    </dgm:pt>
    <dgm:pt modelId="{6364DC0F-12BA-4804-AF5A-9AB9AAB5665C}" type="parTrans" cxnId="{E02D2060-1F04-44E5-B449-4B1F2CE1D18F}">
      <dgm:prSet/>
      <dgm:spPr/>
      <dgm:t>
        <a:bodyPr/>
        <a:lstStyle/>
        <a:p>
          <a:endParaRPr lang="ru-RU"/>
        </a:p>
      </dgm:t>
    </dgm:pt>
    <dgm:pt modelId="{E38F3316-77D9-4210-93C5-75E3351D879A}">
      <dgm:prSet phldrT="[Текст]" custT="1"/>
      <dgm:spPr/>
      <dgm:t>
        <a:bodyPr/>
        <a:lstStyle/>
        <a:p>
          <a:r>
            <a:rPr lang="ru-RU" sz="1800" dirty="0" smtClean="0"/>
            <a:t>Побережье Гренландии – Северо-восток США</a:t>
          </a:r>
          <a:endParaRPr lang="ru-RU" sz="1800" dirty="0"/>
        </a:p>
      </dgm:t>
    </dgm:pt>
    <dgm:pt modelId="{76ED3B5C-FCD1-4802-B4CC-EC55B44E1D8B}" type="sibTrans" cxnId="{F551FF97-55DA-4BD9-A579-8DB4CF9B4B76}">
      <dgm:prSet/>
      <dgm:spPr/>
      <dgm:t>
        <a:bodyPr/>
        <a:lstStyle/>
        <a:p>
          <a:endParaRPr lang="ru-RU"/>
        </a:p>
      </dgm:t>
    </dgm:pt>
    <dgm:pt modelId="{EBE4D52A-9BE9-4F7D-AF19-6FC067D555D1}" type="parTrans" cxnId="{F551FF97-55DA-4BD9-A579-8DB4CF9B4B76}">
      <dgm:prSet/>
      <dgm:spPr/>
      <dgm:t>
        <a:bodyPr/>
        <a:lstStyle/>
        <a:p>
          <a:endParaRPr lang="ru-RU"/>
        </a:p>
      </dgm:t>
    </dgm:pt>
    <dgm:pt modelId="{ED4522B2-0957-40F9-A025-F3EF1484E332}" type="pres">
      <dgm:prSet presAssocID="{613B6198-B676-42B2-81DD-4E311B21467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92C530-B256-40CB-9593-3B20DCF881D6}" type="pres">
      <dgm:prSet presAssocID="{E245C3B4-30D8-429A-B256-9BC82D1CC7EE}" presName="comp" presStyleCnt="0"/>
      <dgm:spPr/>
    </dgm:pt>
    <dgm:pt modelId="{15AE5DF1-AA35-4533-A380-BE6F3133F8B3}" type="pres">
      <dgm:prSet presAssocID="{E245C3B4-30D8-429A-B256-9BC82D1CC7EE}" presName="box" presStyleLbl="node1" presStyleIdx="0" presStyleCnt="4" custScaleY="84767"/>
      <dgm:spPr/>
      <dgm:t>
        <a:bodyPr/>
        <a:lstStyle/>
        <a:p>
          <a:endParaRPr lang="ru-RU"/>
        </a:p>
      </dgm:t>
    </dgm:pt>
    <dgm:pt modelId="{413E3FF2-C312-4E9E-ABE3-672B348EE41B}" type="pres">
      <dgm:prSet presAssocID="{E245C3B4-30D8-429A-B256-9BC82D1CC7EE}" presName="img" presStyleLbl="fgImgPlace1" presStyleIdx="0" presStyleCnt="4" custScaleX="101328" custScaleY="159096" custLinFactNeighborX="-12821" custLinFactNeighborY="-513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D6AACED-0B44-425A-BCD2-AF1931F2B834}" type="pres">
      <dgm:prSet presAssocID="{E245C3B4-30D8-429A-B256-9BC82D1CC7E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AD82B1-2B1F-4C71-B848-5259DDDFDDA8}" type="pres">
      <dgm:prSet presAssocID="{065AEB4C-239A-45D1-B6B8-561F033F7EC5}" presName="spacer" presStyleCnt="0"/>
      <dgm:spPr/>
    </dgm:pt>
    <dgm:pt modelId="{1BF2DF5A-43D3-495F-8AD8-275DD80F7911}" type="pres">
      <dgm:prSet presAssocID="{A26871A2-2E77-45DA-9DEC-CFC0C2FF9572}" presName="comp" presStyleCnt="0"/>
      <dgm:spPr/>
    </dgm:pt>
    <dgm:pt modelId="{D5FAF1A7-00E5-463D-BB94-DCE19F500C06}" type="pres">
      <dgm:prSet presAssocID="{A26871A2-2E77-45DA-9DEC-CFC0C2FF9572}" presName="box" presStyleLbl="node1" presStyleIdx="1" presStyleCnt="4" custScaleY="117058"/>
      <dgm:spPr/>
      <dgm:t>
        <a:bodyPr/>
        <a:lstStyle/>
        <a:p>
          <a:endParaRPr lang="ru-RU"/>
        </a:p>
      </dgm:t>
    </dgm:pt>
    <dgm:pt modelId="{AFEE0EA3-429B-45B3-AA49-F9B84A480BDE}" type="pres">
      <dgm:prSet presAssocID="{A26871A2-2E77-45DA-9DEC-CFC0C2FF9572}" presName="img" presStyleLbl="fgImgPlace1" presStyleIdx="1" presStyleCnt="4" custScaleX="101171" custScaleY="161893" custLinFactNeighborX="-5283" custLinFactNeighborY="134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6C9AE83-7AD5-4B5A-A408-583CFDAC3CDE}" type="pres">
      <dgm:prSet presAssocID="{A26871A2-2E77-45DA-9DEC-CFC0C2FF9572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821D6-B377-462D-9DCC-CE16CC46698E}" type="pres">
      <dgm:prSet presAssocID="{757929BF-F094-43E8-81CF-433651601710}" presName="spacer" presStyleCnt="0"/>
      <dgm:spPr/>
    </dgm:pt>
    <dgm:pt modelId="{F0B7BF95-64C3-4783-B85D-E31BD06E615F}" type="pres">
      <dgm:prSet presAssocID="{14062E67-8554-4C3F-A9CC-3C0BBCF02F52}" presName="comp" presStyleCnt="0"/>
      <dgm:spPr/>
    </dgm:pt>
    <dgm:pt modelId="{95D4D6B0-DF99-449F-A342-DA3A71AB76B3}" type="pres">
      <dgm:prSet presAssocID="{14062E67-8554-4C3F-A9CC-3C0BBCF02F52}" presName="box" presStyleLbl="node1" presStyleIdx="2" presStyleCnt="4" custScaleY="164278"/>
      <dgm:spPr/>
      <dgm:t>
        <a:bodyPr/>
        <a:lstStyle/>
        <a:p>
          <a:endParaRPr lang="ru-RU"/>
        </a:p>
      </dgm:t>
    </dgm:pt>
    <dgm:pt modelId="{F5FDFE6F-BB7E-4CCE-A782-4D5B25F34D56}" type="pres">
      <dgm:prSet presAssocID="{14062E67-8554-4C3F-A9CC-3C0BBCF02F52}" presName="img" presStyleLbl="fgImgPlace1" presStyleIdx="2" presStyleCnt="4" custScaleX="103393" custScaleY="162180" custLinFactNeighborX="-4031" custLinFactNeighborY="-833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911C5-2ED3-4BE9-8582-A8E631C7392D}" type="pres">
      <dgm:prSet presAssocID="{14062E67-8554-4C3F-A9CC-3C0BBCF02F5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6F3F5C-4BDE-47A0-BD1E-AAB911002952}" type="pres">
      <dgm:prSet presAssocID="{8EF3B184-14FE-49DC-BF84-88CF71A4F8DB}" presName="spacer" presStyleCnt="0"/>
      <dgm:spPr/>
    </dgm:pt>
    <dgm:pt modelId="{7D476799-06AF-498F-9B48-F0D637C74280}" type="pres">
      <dgm:prSet presAssocID="{16969429-3285-4771-BA4E-7607448BF2ED}" presName="comp" presStyleCnt="0"/>
      <dgm:spPr/>
    </dgm:pt>
    <dgm:pt modelId="{794A4057-44E6-402E-A800-E83A9396C845}" type="pres">
      <dgm:prSet presAssocID="{16969429-3285-4771-BA4E-7607448BF2ED}" presName="box" presStyleLbl="node1" presStyleIdx="3" presStyleCnt="4" custScaleY="117402"/>
      <dgm:spPr/>
      <dgm:t>
        <a:bodyPr/>
        <a:lstStyle/>
        <a:p>
          <a:endParaRPr lang="ru-RU"/>
        </a:p>
      </dgm:t>
    </dgm:pt>
    <dgm:pt modelId="{3D2E97FD-B169-403B-9EF8-17EC3B276DDF}" type="pres">
      <dgm:prSet presAssocID="{16969429-3285-4771-BA4E-7607448BF2ED}" presName="img" presStyleLbl="fgImgPlace1" presStyleIdx="3" presStyleCnt="4" custScaleX="102673" custScaleY="163401" custLinFactNeighborX="-4939" custLinFactNeighborY="-592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31EC371-18A5-459A-9C0A-CE7D8FBD4FE8}" type="pres">
      <dgm:prSet presAssocID="{16969429-3285-4771-BA4E-7607448BF2ED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B09A75-5248-4FCD-9907-931AF53750E6}" type="presOf" srcId="{E245C3B4-30D8-429A-B256-9BC82D1CC7EE}" destId="{8D6AACED-0B44-425A-BCD2-AF1931F2B834}" srcOrd="1" destOrd="0" presId="urn:microsoft.com/office/officeart/2005/8/layout/vList4#2"/>
    <dgm:cxn modelId="{E8359168-8A9D-4D00-8AD3-79704E909F3C}" type="presOf" srcId="{56EBEFA7-56E0-439E-AFA9-BE0F8725A484}" destId="{95D4D6B0-DF99-449F-A342-DA3A71AB76B3}" srcOrd="0" destOrd="2" presId="urn:microsoft.com/office/officeart/2005/8/layout/vList4#2"/>
    <dgm:cxn modelId="{75E090C8-5A29-4D55-95E8-72C9582F0E4E}" srcId="{613B6198-B676-42B2-81DD-4E311B21467F}" destId="{16969429-3285-4771-BA4E-7607448BF2ED}" srcOrd="3" destOrd="0" parTransId="{D3F64AD5-D035-482F-9510-D0F9C22C626E}" sibTransId="{3B67CBBF-3AFC-4535-A510-9BC7319016ED}"/>
    <dgm:cxn modelId="{BCF78B41-D196-4A24-A920-C6C4EB738727}" type="presOf" srcId="{A26871A2-2E77-45DA-9DEC-CFC0C2FF9572}" destId="{26C9AE83-7AD5-4B5A-A408-583CFDAC3CDE}" srcOrd="1" destOrd="0" presId="urn:microsoft.com/office/officeart/2005/8/layout/vList4#2"/>
    <dgm:cxn modelId="{F551FF97-55DA-4BD9-A579-8DB4CF9B4B76}" srcId="{14062E67-8554-4C3F-A9CC-3C0BBCF02F52}" destId="{E38F3316-77D9-4210-93C5-75E3351D879A}" srcOrd="2" destOrd="0" parTransId="{EBE4D52A-9BE9-4F7D-AF19-6FC067D555D1}" sibTransId="{76ED3B5C-FCD1-4802-B4CC-EC55B44E1D8B}"/>
    <dgm:cxn modelId="{5367E8FA-0DBB-41A2-8D31-381C151A83FF}" type="presOf" srcId="{16969429-3285-4771-BA4E-7607448BF2ED}" destId="{331EC371-18A5-459A-9C0A-CE7D8FBD4FE8}" srcOrd="1" destOrd="0" presId="urn:microsoft.com/office/officeart/2005/8/layout/vList4#2"/>
    <dgm:cxn modelId="{5968F19D-1127-4735-A06A-D807759ED0EC}" srcId="{613B6198-B676-42B2-81DD-4E311B21467F}" destId="{14062E67-8554-4C3F-A9CC-3C0BBCF02F52}" srcOrd="2" destOrd="0" parTransId="{D3EB7082-8106-4078-841E-273C5447750F}" sibTransId="{8EF3B184-14FE-49DC-BF84-88CF71A4F8DB}"/>
    <dgm:cxn modelId="{EDB72B89-ACD0-47CA-B72E-FFB40FD2DEF9}" type="presOf" srcId="{E1FA5ED7-6888-4CA4-A13B-BF693B9FB17E}" destId="{D5FAF1A7-00E5-463D-BB94-DCE19F500C06}" srcOrd="0" destOrd="1" presId="urn:microsoft.com/office/officeart/2005/8/layout/vList4#2"/>
    <dgm:cxn modelId="{A3C8E930-628C-40F7-A310-65A9FD2182F1}" type="presOf" srcId="{613B6198-B676-42B2-81DD-4E311B21467F}" destId="{ED4522B2-0957-40F9-A025-F3EF1484E332}" srcOrd="0" destOrd="0" presId="urn:microsoft.com/office/officeart/2005/8/layout/vList4#2"/>
    <dgm:cxn modelId="{0868C558-0642-4BFA-A618-D7574A5E6A80}" srcId="{613B6198-B676-42B2-81DD-4E311B21467F}" destId="{E245C3B4-30D8-429A-B256-9BC82D1CC7EE}" srcOrd="0" destOrd="0" parTransId="{77E5149E-EA2E-477A-92CA-9C631C98A664}" sibTransId="{065AEB4C-239A-45D1-B6B8-561F033F7EC5}"/>
    <dgm:cxn modelId="{859CF6A1-EBD6-41CC-BA3A-6AAE41C1A322}" srcId="{E245C3B4-30D8-429A-B256-9BC82D1CC7EE}" destId="{557CDD73-8123-47F2-BEBA-78581ECFC8F1}" srcOrd="0" destOrd="0" parTransId="{B69CDB97-E118-472A-896B-94CC233F8BD6}" sibTransId="{A2D9D056-114B-4FBA-9502-E52015E0F34F}"/>
    <dgm:cxn modelId="{4B3FC675-31AC-4739-8D64-E3F9A66DF119}" type="presOf" srcId="{14062E67-8554-4C3F-A9CC-3C0BBCF02F52}" destId="{95D4D6B0-DF99-449F-A342-DA3A71AB76B3}" srcOrd="0" destOrd="0" presId="urn:microsoft.com/office/officeart/2005/8/layout/vList4#2"/>
    <dgm:cxn modelId="{6C8288AC-CBD0-4CA2-9884-432B69CA1104}" type="presOf" srcId="{14062E67-8554-4C3F-A9CC-3C0BBCF02F52}" destId="{C58911C5-2ED3-4BE9-8582-A8E631C7392D}" srcOrd="1" destOrd="0" presId="urn:microsoft.com/office/officeart/2005/8/layout/vList4#2"/>
    <dgm:cxn modelId="{D846C5C7-6524-49B2-8E83-D3390EBFCA86}" type="presOf" srcId="{191D07C0-13B2-4CBB-AF16-0163E76EC153}" destId="{95D4D6B0-DF99-449F-A342-DA3A71AB76B3}" srcOrd="0" destOrd="1" presId="urn:microsoft.com/office/officeart/2005/8/layout/vList4#2"/>
    <dgm:cxn modelId="{AF622591-E707-4B04-924F-B0F105A77173}" type="presOf" srcId="{191D07C0-13B2-4CBB-AF16-0163E76EC153}" destId="{C58911C5-2ED3-4BE9-8582-A8E631C7392D}" srcOrd="1" destOrd="1" presId="urn:microsoft.com/office/officeart/2005/8/layout/vList4#2"/>
    <dgm:cxn modelId="{BB41A740-7F7D-4C21-B021-A663710C90C8}" type="presOf" srcId="{A26871A2-2E77-45DA-9DEC-CFC0C2FF9572}" destId="{D5FAF1A7-00E5-463D-BB94-DCE19F500C06}" srcOrd="0" destOrd="0" presId="urn:microsoft.com/office/officeart/2005/8/layout/vList4#2"/>
    <dgm:cxn modelId="{85BA24E8-C581-4954-A5C1-73D3EC3DFF47}" type="presOf" srcId="{E245C3B4-30D8-429A-B256-9BC82D1CC7EE}" destId="{15AE5DF1-AA35-4533-A380-BE6F3133F8B3}" srcOrd="0" destOrd="0" presId="urn:microsoft.com/office/officeart/2005/8/layout/vList4#2"/>
    <dgm:cxn modelId="{E02D2060-1F04-44E5-B449-4B1F2CE1D18F}" srcId="{14062E67-8554-4C3F-A9CC-3C0BBCF02F52}" destId="{191D07C0-13B2-4CBB-AF16-0163E76EC153}" srcOrd="0" destOrd="0" parTransId="{6364DC0F-12BA-4804-AF5A-9AB9AAB5665C}" sibTransId="{FA472920-6F23-454E-825D-A598944F075C}"/>
    <dgm:cxn modelId="{917A9EA7-4807-42D3-8509-0091A86DBD63}" type="presOf" srcId="{E38F3316-77D9-4210-93C5-75E3351D879A}" destId="{C58911C5-2ED3-4BE9-8582-A8E631C7392D}" srcOrd="1" destOrd="3" presId="urn:microsoft.com/office/officeart/2005/8/layout/vList4#2"/>
    <dgm:cxn modelId="{E464A9CA-16AB-4464-810C-3DBBF364BDDE}" type="presOf" srcId="{E1FA5ED7-6888-4CA4-A13B-BF693B9FB17E}" destId="{26C9AE83-7AD5-4B5A-A408-583CFDAC3CDE}" srcOrd="1" destOrd="1" presId="urn:microsoft.com/office/officeart/2005/8/layout/vList4#2"/>
    <dgm:cxn modelId="{E109F740-0BDA-427B-811D-3DC72FCF1C0A}" type="presOf" srcId="{56EBEFA7-56E0-439E-AFA9-BE0F8725A484}" destId="{C58911C5-2ED3-4BE9-8582-A8E631C7392D}" srcOrd="1" destOrd="2" presId="urn:microsoft.com/office/officeart/2005/8/layout/vList4#2"/>
    <dgm:cxn modelId="{DB7E95E8-55BC-4F57-854F-B25A42D952AD}" type="presOf" srcId="{16969429-3285-4771-BA4E-7607448BF2ED}" destId="{794A4057-44E6-402E-A800-E83A9396C845}" srcOrd="0" destOrd="0" presId="urn:microsoft.com/office/officeart/2005/8/layout/vList4#2"/>
    <dgm:cxn modelId="{D3199DE6-DACE-4B0A-99DF-609AFEA43AB6}" type="presOf" srcId="{557CDD73-8123-47F2-BEBA-78581ECFC8F1}" destId="{15AE5DF1-AA35-4533-A380-BE6F3133F8B3}" srcOrd="0" destOrd="1" presId="urn:microsoft.com/office/officeart/2005/8/layout/vList4#2"/>
    <dgm:cxn modelId="{0CE26866-E65A-4CE5-A0FD-760544CD169D}" type="presOf" srcId="{E38F3316-77D9-4210-93C5-75E3351D879A}" destId="{95D4D6B0-DF99-449F-A342-DA3A71AB76B3}" srcOrd="0" destOrd="3" presId="urn:microsoft.com/office/officeart/2005/8/layout/vList4#2"/>
    <dgm:cxn modelId="{D37FC8D0-3F11-44AB-88FC-E16C25E308ED}" srcId="{613B6198-B676-42B2-81DD-4E311B21467F}" destId="{A26871A2-2E77-45DA-9DEC-CFC0C2FF9572}" srcOrd="1" destOrd="0" parTransId="{D7980AEF-4C78-43AD-8819-EA9E8FA8C102}" sibTransId="{757929BF-F094-43E8-81CF-433651601710}"/>
    <dgm:cxn modelId="{AEB0350D-B554-4009-8FE7-4FFC304A6D9F}" srcId="{14062E67-8554-4C3F-A9CC-3C0BBCF02F52}" destId="{56EBEFA7-56E0-439E-AFA9-BE0F8725A484}" srcOrd="1" destOrd="0" parTransId="{735D1121-FD1A-4D7E-9C4C-13E9CDC9423A}" sibTransId="{DC5A64E0-7647-4F12-AB0B-10FA7008F803}"/>
    <dgm:cxn modelId="{024EB7DE-1F97-4B06-9FF2-4E782B782246}" type="presOf" srcId="{557CDD73-8123-47F2-BEBA-78581ECFC8F1}" destId="{8D6AACED-0B44-425A-BCD2-AF1931F2B834}" srcOrd="1" destOrd="1" presId="urn:microsoft.com/office/officeart/2005/8/layout/vList4#2"/>
    <dgm:cxn modelId="{44FAB5E2-2756-471F-9810-437613EDD57B}" srcId="{A26871A2-2E77-45DA-9DEC-CFC0C2FF9572}" destId="{E1FA5ED7-6888-4CA4-A13B-BF693B9FB17E}" srcOrd="0" destOrd="0" parTransId="{D82841D4-84A9-43C6-9162-C12F0AE3BD18}" sibTransId="{8B1EBDBB-A204-4C3B-A520-B1A701C76985}"/>
    <dgm:cxn modelId="{9C7D82FA-C12F-498E-AD70-8AB53C0B20EC}" type="presOf" srcId="{B497696C-0103-4625-AE7D-BF7C318A1448}" destId="{794A4057-44E6-402E-A800-E83A9396C845}" srcOrd="0" destOrd="1" presId="urn:microsoft.com/office/officeart/2005/8/layout/vList4#2"/>
    <dgm:cxn modelId="{AF9EFA89-0866-41F3-BAAD-2063F273B7DB}" srcId="{16969429-3285-4771-BA4E-7607448BF2ED}" destId="{B497696C-0103-4625-AE7D-BF7C318A1448}" srcOrd="0" destOrd="0" parTransId="{06571B72-BD83-432C-9150-55B3EEBD5E16}" sibTransId="{06A4E2AB-31CE-426E-AE82-5B16773CB688}"/>
    <dgm:cxn modelId="{65F6972D-D35D-4963-9CB2-531B2C011C7C}" type="presOf" srcId="{B497696C-0103-4625-AE7D-BF7C318A1448}" destId="{331EC371-18A5-459A-9C0A-CE7D8FBD4FE8}" srcOrd="1" destOrd="1" presId="urn:microsoft.com/office/officeart/2005/8/layout/vList4#2"/>
    <dgm:cxn modelId="{04991EF9-F3C4-4F9E-AC32-8896B97C8005}" type="presParOf" srcId="{ED4522B2-0957-40F9-A025-F3EF1484E332}" destId="{1492C530-B256-40CB-9593-3B20DCF881D6}" srcOrd="0" destOrd="0" presId="urn:microsoft.com/office/officeart/2005/8/layout/vList4#2"/>
    <dgm:cxn modelId="{65A3625D-80E4-4180-9E47-07C9DBED94A8}" type="presParOf" srcId="{1492C530-B256-40CB-9593-3B20DCF881D6}" destId="{15AE5DF1-AA35-4533-A380-BE6F3133F8B3}" srcOrd="0" destOrd="0" presId="urn:microsoft.com/office/officeart/2005/8/layout/vList4#2"/>
    <dgm:cxn modelId="{31C224A5-6994-404D-936D-BF5004F8C1A9}" type="presParOf" srcId="{1492C530-B256-40CB-9593-3B20DCF881D6}" destId="{413E3FF2-C312-4E9E-ABE3-672B348EE41B}" srcOrd="1" destOrd="0" presId="urn:microsoft.com/office/officeart/2005/8/layout/vList4#2"/>
    <dgm:cxn modelId="{1788E25A-35A6-460A-9617-C94629E691C8}" type="presParOf" srcId="{1492C530-B256-40CB-9593-3B20DCF881D6}" destId="{8D6AACED-0B44-425A-BCD2-AF1931F2B834}" srcOrd="2" destOrd="0" presId="urn:microsoft.com/office/officeart/2005/8/layout/vList4#2"/>
    <dgm:cxn modelId="{F1151322-8A2C-494B-BC46-65872AABDCF4}" type="presParOf" srcId="{ED4522B2-0957-40F9-A025-F3EF1484E332}" destId="{3AAD82B1-2B1F-4C71-B848-5259DDDFDDA8}" srcOrd="1" destOrd="0" presId="urn:microsoft.com/office/officeart/2005/8/layout/vList4#2"/>
    <dgm:cxn modelId="{F2049781-E3C3-4F07-BC2C-737B8BD4F2D0}" type="presParOf" srcId="{ED4522B2-0957-40F9-A025-F3EF1484E332}" destId="{1BF2DF5A-43D3-495F-8AD8-275DD80F7911}" srcOrd="2" destOrd="0" presId="urn:microsoft.com/office/officeart/2005/8/layout/vList4#2"/>
    <dgm:cxn modelId="{44C8D4C5-6225-4431-8DF3-AAC58006F417}" type="presParOf" srcId="{1BF2DF5A-43D3-495F-8AD8-275DD80F7911}" destId="{D5FAF1A7-00E5-463D-BB94-DCE19F500C06}" srcOrd="0" destOrd="0" presId="urn:microsoft.com/office/officeart/2005/8/layout/vList4#2"/>
    <dgm:cxn modelId="{C4E3BA5A-379A-4273-AFFD-1F5837065FD0}" type="presParOf" srcId="{1BF2DF5A-43D3-495F-8AD8-275DD80F7911}" destId="{AFEE0EA3-429B-45B3-AA49-F9B84A480BDE}" srcOrd="1" destOrd="0" presId="urn:microsoft.com/office/officeart/2005/8/layout/vList4#2"/>
    <dgm:cxn modelId="{8707974B-3F1B-4BF6-AA15-AA4CD43E2A84}" type="presParOf" srcId="{1BF2DF5A-43D3-495F-8AD8-275DD80F7911}" destId="{26C9AE83-7AD5-4B5A-A408-583CFDAC3CDE}" srcOrd="2" destOrd="0" presId="urn:microsoft.com/office/officeart/2005/8/layout/vList4#2"/>
    <dgm:cxn modelId="{FEF0149D-4618-4437-8CD9-37CFE64D9275}" type="presParOf" srcId="{ED4522B2-0957-40F9-A025-F3EF1484E332}" destId="{FE9821D6-B377-462D-9DCC-CE16CC46698E}" srcOrd="3" destOrd="0" presId="urn:microsoft.com/office/officeart/2005/8/layout/vList4#2"/>
    <dgm:cxn modelId="{1267EBD8-269E-4521-9566-8E406B0BACF4}" type="presParOf" srcId="{ED4522B2-0957-40F9-A025-F3EF1484E332}" destId="{F0B7BF95-64C3-4783-B85D-E31BD06E615F}" srcOrd="4" destOrd="0" presId="urn:microsoft.com/office/officeart/2005/8/layout/vList4#2"/>
    <dgm:cxn modelId="{33A25A19-6593-493F-B36E-2D5D537DE274}" type="presParOf" srcId="{F0B7BF95-64C3-4783-B85D-E31BD06E615F}" destId="{95D4D6B0-DF99-449F-A342-DA3A71AB76B3}" srcOrd="0" destOrd="0" presId="urn:microsoft.com/office/officeart/2005/8/layout/vList4#2"/>
    <dgm:cxn modelId="{BE10C0C5-AC47-464C-BBD8-043DEAD15D32}" type="presParOf" srcId="{F0B7BF95-64C3-4783-B85D-E31BD06E615F}" destId="{F5FDFE6F-BB7E-4CCE-A782-4D5B25F34D56}" srcOrd="1" destOrd="0" presId="urn:microsoft.com/office/officeart/2005/8/layout/vList4#2"/>
    <dgm:cxn modelId="{1CAE13BB-267F-48F3-BEF0-02BB6A0EFE17}" type="presParOf" srcId="{F0B7BF95-64C3-4783-B85D-E31BD06E615F}" destId="{C58911C5-2ED3-4BE9-8582-A8E631C7392D}" srcOrd="2" destOrd="0" presId="urn:microsoft.com/office/officeart/2005/8/layout/vList4#2"/>
    <dgm:cxn modelId="{BF42FE33-5816-4F7E-827A-4094A177478B}" type="presParOf" srcId="{ED4522B2-0957-40F9-A025-F3EF1484E332}" destId="{A16F3F5C-4BDE-47A0-BD1E-AAB911002952}" srcOrd="5" destOrd="0" presId="urn:microsoft.com/office/officeart/2005/8/layout/vList4#2"/>
    <dgm:cxn modelId="{6BA7E846-22A6-480D-98BF-2CDA827FB1CB}" type="presParOf" srcId="{ED4522B2-0957-40F9-A025-F3EF1484E332}" destId="{7D476799-06AF-498F-9B48-F0D637C74280}" srcOrd="6" destOrd="0" presId="urn:microsoft.com/office/officeart/2005/8/layout/vList4#2"/>
    <dgm:cxn modelId="{B247A6A1-7CDE-4DD4-8032-D26662EFFE85}" type="presParOf" srcId="{7D476799-06AF-498F-9B48-F0D637C74280}" destId="{794A4057-44E6-402E-A800-E83A9396C845}" srcOrd="0" destOrd="0" presId="urn:microsoft.com/office/officeart/2005/8/layout/vList4#2"/>
    <dgm:cxn modelId="{E1E09319-4DB5-436D-8CAC-EBD968D3047A}" type="presParOf" srcId="{7D476799-06AF-498F-9B48-F0D637C74280}" destId="{3D2E97FD-B169-403B-9EF8-17EC3B276DDF}" srcOrd="1" destOrd="0" presId="urn:microsoft.com/office/officeart/2005/8/layout/vList4#2"/>
    <dgm:cxn modelId="{985A6461-AAB1-4BFA-923F-F390128AE787}" type="presParOf" srcId="{7D476799-06AF-498F-9B48-F0D637C74280}" destId="{331EC371-18A5-459A-9C0A-CE7D8FBD4FE8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EDEA2C2-D9A0-49F3-A6FD-058DB3F87DC9}" type="doc">
      <dgm:prSet loTypeId="urn:microsoft.com/office/officeart/2005/8/layout/vList2" loCatId="list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F9F5B95-BFBE-41C8-8BC0-9A817AF2024A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    Массовое истребление морских биологических ресурсов, исчезновение некоторых видов морских животных, обитающих в условиях крайнего Севера.</a:t>
          </a:r>
          <a:endParaRPr lang="ru-RU" dirty="0"/>
        </a:p>
      </dgm:t>
    </dgm:pt>
    <dgm:pt modelId="{1608B2C0-E5AF-4A9C-BAE5-D53536E61161}" type="parTrans" cxnId="{C10BB4C7-D772-4294-B957-C7A5B1AE0477}">
      <dgm:prSet/>
      <dgm:spPr/>
      <dgm:t>
        <a:bodyPr/>
        <a:lstStyle/>
        <a:p>
          <a:endParaRPr lang="ru-RU"/>
        </a:p>
      </dgm:t>
    </dgm:pt>
    <dgm:pt modelId="{86A5DE55-DDED-4AA3-8896-CA345334FDF5}" type="sibTrans" cxnId="{C10BB4C7-D772-4294-B957-C7A5B1AE0477}">
      <dgm:prSet/>
      <dgm:spPr/>
      <dgm:t>
        <a:bodyPr/>
        <a:lstStyle/>
        <a:p>
          <a:endParaRPr lang="ru-RU"/>
        </a:p>
      </dgm:t>
    </dgm:pt>
    <dgm:pt modelId="{3F67E0B9-9B4F-4059-8148-CF84B78870B8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   Повсеместное таяние ледников, оттаивание почвы и переход ее из состояния вечной мерзлоты в размороженное состояние. </a:t>
          </a:r>
          <a:endParaRPr lang="ru-RU" dirty="0"/>
        </a:p>
      </dgm:t>
    </dgm:pt>
    <dgm:pt modelId="{F06A4477-DD4C-4D16-9D19-8C735B5D9542}" type="parTrans" cxnId="{907BC514-95EE-4CF3-9185-7E73F3B6E974}">
      <dgm:prSet/>
      <dgm:spPr/>
      <dgm:t>
        <a:bodyPr/>
        <a:lstStyle/>
        <a:p>
          <a:endParaRPr lang="ru-RU"/>
        </a:p>
      </dgm:t>
    </dgm:pt>
    <dgm:pt modelId="{5F65F75A-C006-4617-B825-9669A9E3AFD6}" type="sibTrans" cxnId="{907BC514-95EE-4CF3-9185-7E73F3B6E974}">
      <dgm:prSet/>
      <dgm:spPr/>
      <dgm:t>
        <a:bodyPr/>
        <a:lstStyle/>
        <a:p>
          <a:endParaRPr lang="ru-RU"/>
        </a:p>
      </dgm:t>
    </dgm:pt>
    <dgm:pt modelId="{0C0B55AD-1460-455A-BC25-E2A0EB6E4856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    Испытания ядерного оружия и радиационное загрязнение.  </a:t>
          </a:r>
          <a:endParaRPr lang="ru-RU" dirty="0"/>
        </a:p>
      </dgm:t>
    </dgm:pt>
    <dgm:pt modelId="{D15D0E11-2216-4916-A039-C37A2359A493}" type="parTrans" cxnId="{FB403772-EA28-4E5C-88EF-1FE0EDE5E275}">
      <dgm:prSet/>
      <dgm:spPr/>
      <dgm:t>
        <a:bodyPr/>
        <a:lstStyle/>
        <a:p>
          <a:endParaRPr lang="ru-RU"/>
        </a:p>
      </dgm:t>
    </dgm:pt>
    <dgm:pt modelId="{2597EB37-69AF-4660-B4D3-C6B4B3D27B73}" type="sibTrans" cxnId="{FB403772-EA28-4E5C-88EF-1FE0EDE5E275}">
      <dgm:prSet/>
      <dgm:spPr/>
      <dgm:t>
        <a:bodyPr/>
        <a:lstStyle/>
        <a:p>
          <a:endParaRPr lang="ru-RU"/>
        </a:p>
      </dgm:t>
    </dgm:pt>
    <dgm:pt modelId="{5A7F6D0E-009D-4DDE-976C-32365CC36AC3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dirty="0" smtClean="0"/>
            <a:t>    Загрязнение вод океана вследствие развития </a:t>
          </a:r>
          <a:r>
            <a:rPr lang="ru-RU" dirty="0" err="1" smtClean="0"/>
            <a:t>нефте</a:t>
          </a:r>
          <a:r>
            <a:rPr lang="ru-RU" dirty="0" smtClean="0"/>
            <a:t>- газодобывающей промышленности на территории океана.</a:t>
          </a:r>
          <a:endParaRPr lang="ru-RU" dirty="0"/>
        </a:p>
      </dgm:t>
    </dgm:pt>
    <dgm:pt modelId="{DAA0F463-A843-49CC-8232-884943BE0AAA}" type="parTrans" cxnId="{A612E25B-BC35-44FC-9B90-678206CF676F}">
      <dgm:prSet/>
      <dgm:spPr/>
      <dgm:t>
        <a:bodyPr/>
        <a:lstStyle/>
        <a:p>
          <a:endParaRPr lang="ru-RU"/>
        </a:p>
      </dgm:t>
    </dgm:pt>
    <dgm:pt modelId="{6D7B8EEB-0BD0-41F1-AB63-EDEF5F124123}" type="sibTrans" cxnId="{A612E25B-BC35-44FC-9B90-678206CF676F}">
      <dgm:prSet/>
      <dgm:spPr/>
      <dgm:t>
        <a:bodyPr/>
        <a:lstStyle/>
        <a:p>
          <a:endParaRPr lang="ru-RU"/>
        </a:p>
      </dgm:t>
    </dgm:pt>
    <dgm:pt modelId="{EDE3FFCB-A924-4A19-B57B-95AE185C4DE3}" type="pres">
      <dgm:prSet presAssocID="{CEDEA2C2-D9A0-49F3-A6FD-058DB3F87D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6BADAC-12BE-4BED-9086-361623E25F76}" type="pres">
      <dgm:prSet presAssocID="{7F9F5B95-BFBE-41C8-8BC0-9A817AF2024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261FF-D9E3-47BE-999C-9F660DB11577}" type="pres">
      <dgm:prSet presAssocID="{86A5DE55-DDED-4AA3-8896-CA345334FDF5}" presName="spacer" presStyleCnt="0"/>
      <dgm:spPr/>
    </dgm:pt>
    <dgm:pt modelId="{51439D4E-E0D9-40B6-ACA2-84D141DABB2A}" type="pres">
      <dgm:prSet presAssocID="{3F67E0B9-9B4F-4059-8148-CF84B78870B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5193F-8198-409F-AFFD-22E992A5CE8F}" type="pres">
      <dgm:prSet presAssocID="{5F65F75A-C006-4617-B825-9669A9E3AFD6}" presName="spacer" presStyleCnt="0"/>
      <dgm:spPr/>
    </dgm:pt>
    <dgm:pt modelId="{BB6E0A10-6169-4573-B1EB-7F3280787953}" type="pres">
      <dgm:prSet presAssocID="{0C0B55AD-1460-455A-BC25-E2A0EB6E485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5CF0B-FAE3-4FA8-ABD5-C19F1CDD1858}" type="pres">
      <dgm:prSet presAssocID="{2597EB37-69AF-4660-B4D3-C6B4B3D27B73}" presName="spacer" presStyleCnt="0"/>
      <dgm:spPr/>
    </dgm:pt>
    <dgm:pt modelId="{14AB4A60-FC1C-4C79-9404-67E5E609AE93}" type="pres">
      <dgm:prSet presAssocID="{5A7F6D0E-009D-4DDE-976C-32365CC36AC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E9FD7D-1C75-4C38-B8D4-B87C30C5726C}" type="presOf" srcId="{3F67E0B9-9B4F-4059-8148-CF84B78870B8}" destId="{51439D4E-E0D9-40B6-ACA2-84D141DABB2A}" srcOrd="0" destOrd="0" presId="urn:microsoft.com/office/officeart/2005/8/layout/vList2"/>
    <dgm:cxn modelId="{5FE3C412-8B8E-4367-8C45-7479B6447E80}" type="presOf" srcId="{5A7F6D0E-009D-4DDE-976C-32365CC36AC3}" destId="{14AB4A60-FC1C-4C79-9404-67E5E609AE93}" srcOrd="0" destOrd="0" presId="urn:microsoft.com/office/officeart/2005/8/layout/vList2"/>
    <dgm:cxn modelId="{907BC514-95EE-4CF3-9185-7E73F3B6E974}" srcId="{CEDEA2C2-D9A0-49F3-A6FD-058DB3F87DC9}" destId="{3F67E0B9-9B4F-4059-8148-CF84B78870B8}" srcOrd="1" destOrd="0" parTransId="{F06A4477-DD4C-4D16-9D19-8C735B5D9542}" sibTransId="{5F65F75A-C006-4617-B825-9669A9E3AFD6}"/>
    <dgm:cxn modelId="{A612E25B-BC35-44FC-9B90-678206CF676F}" srcId="{CEDEA2C2-D9A0-49F3-A6FD-058DB3F87DC9}" destId="{5A7F6D0E-009D-4DDE-976C-32365CC36AC3}" srcOrd="3" destOrd="0" parTransId="{DAA0F463-A843-49CC-8232-884943BE0AAA}" sibTransId="{6D7B8EEB-0BD0-41F1-AB63-EDEF5F124123}"/>
    <dgm:cxn modelId="{C10BB4C7-D772-4294-B957-C7A5B1AE0477}" srcId="{CEDEA2C2-D9A0-49F3-A6FD-058DB3F87DC9}" destId="{7F9F5B95-BFBE-41C8-8BC0-9A817AF2024A}" srcOrd="0" destOrd="0" parTransId="{1608B2C0-E5AF-4A9C-BAE5-D53536E61161}" sibTransId="{86A5DE55-DDED-4AA3-8896-CA345334FDF5}"/>
    <dgm:cxn modelId="{FB403772-EA28-4E5C-88EF-1FE0EDE5E275}" srcId="{CEDEA2C2-D9A0-49F3-A6FD-058DB3F87DC9}" destId="{0C0B55AD-1460-455A-BC25-E2A0EB6E4856}" srcOrd="2" destOrd="0" parTransId="{D15D0E11-2216-4916-A039-C37A2359A493}" sibTransId="{2597EB37-69AF-4660-B4D3-C6B4B3D27B73}"/>
    <dgm:cxn modelId="{5E544872-C2F5-42D6-92F0-C0B04890615B}" type="presOf" srcId="{0C0B55AD-1460-455A-BC25-E2A0EB6E4856}" destId="{BB6E0A10-6169-4573-B1EB-7F3280787953}" srcOrd="0" destOrd="0" presId="urn:microsoft.com/office/officeart/2005/8/layout/vList2"/>
    <dgm:cxn modelId="{F51EF7BE-1395-40E5-8C52-56C12341609A}" type="presOf" srcId="{CEDEA2C2-D9A0-49F3-A6FD-058DB3F87DC9}" destId="{EDE3FFCB-A924-4A19-B57B-95AE185C4DE3}" srcOrd="0" destOrd="0" presId="urn:microsoft.com/office/officeart/2005/8/layout/vList2"/>
    <dgm:cxn modelId="{B01DE9C3-A955-4BE7-840F-528367CBD38B}" type="presOf" srcId="{7F9F5B95-BFBE-41C8-8BC0-9A817AF2024A}" destId="{BE6BADAC-12BE-4BED-9086-361623E25F76}" srcOrd="0" destOrd="0" presId="urn:microsoft.com/office/officeart/2005/8/layout/vList2"/>
    <dgm:cxn modelId="{7875EFF5-CAC9-4FF4-86BE-12D5920CE7EF}" type="presParOf" srcId="{EDE3FFCB-A924-4A19-B57B-95AE185C4DE3}" destId="{BE6BADAC-12BE-4BED-9086-361623E25F76}" srcOrd="0" destOrd="0" presId="urn:microsoft.com/office/officeart/2005/8/layout/vList2"/>
    <dgm:cxn modelId="{17F14C3C-3E6A-4740-BD37-C35939EA8524}" type="presParOf" srcId="{EDE3FFCB-A924-4A19-B57B-95AE185C4DE3}" destId="{508261FF-D9E3-47BE-999C-9F660DB11577}" srcOrd="1" destOrd="0" presId="urn:microsoft.com/office/officeart/2005/8/layout/vList2"/>
    <dgm:cxn modelId="{9C43EC5D-B5EF-42E1-BA9A-B3F8E8566C3B}" type="presParOf" srcId="{EDE3FFCB-A924-4A19-B57B-95AE185C4DE3}" destId="{51439D4E-E0D9-40B6-ACA2-84D141DABB2A}" srcOrd="2" destOrd="0" presId="urn:microsoft.com/office/officeart/2005/8/layout/vList2"/>
    <dgm:cxn modelId="{C87075DA-5F4B-4382-962A-45E55E733D8D}" type="presParOf" srcId="{EDE3FFCB-A924-4A19-B57B-95AE185C4DE3}" destId="{07F5193F-8198-409F-AFFD-22E992A5CE8F}" srcOrd="3" destOrd="0" presId="urn:microsoft.com/office/officeart/2005/8/layout/vList2"/>
    <dgm:cxn modelId="{0D393EAF-8320-46F9-9C9E-FF194FC21EA5}" type="presParOf" srcId="{EDE3FFCB-A924-4A19-B57B-95AE185C4DE3}" destId="{BB6E0A10-6169-4573-B1EB-7F3280787953}" srcOrd="4" destOrd="0" presId="urn:microsoft.com/office/officeart/2005/8/layout/vList2"/>
    <dgm:cxn modelId="{77788F5A-193C-4F5F-811B-1B818A4BC8D2}" type="presParOf" srcId="{EDE3FFCB-A924-4A19-B57B-95AE185C4DE3}" destId="{9C15CF0B-FAE3-4FA8-ABD5-C19F1CDD1858}" srcOrd="5" destOrd="0" presId="urn:microsoft.com/office/officeart/2005/8/layout/vList2"/>
    <dgm:cxn modelId="{44B3DEF0-B57D-4B5C-AB3F-55BCF75046D2}" type="presParOf" srcId="{EDE3FFCB-A924-4A19-B57B-95AE185C4DE3}" destId="{14AB4A60-FC1C-4C79-9404-67E5E609AE9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7758AE-72F2-44B3-BFB1-5F5E05EF2A67}">
      <dsp:nvSpPr>
        <dsp:cNvPr id="0" name=""/>
        <dsp:cNvSpPr/>
      </dsp:nvSpPr>
      <dsp:spPr>
        <a:xfrm>
          <a:off x="3251445" y="775"/>
          <a:ext cx="1443362" cy="9381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Образ</a:t>
          </a:r>
          <a:endParaRPr lang="ru-RU" sz="2000" kern="1200" dirty="0"/>
        </a:p>
      </dsp:txBody>
      <dsp:txXfrm>
        <a:off x="3297243" y="46573"/>
        <a:ext cx="1351766" cy="846589"/>
      </dsp:txXfrm>
    </dsp:sp>
    <dsp:sp modelId="{3CF5C5AC-FF76-44E7-8ED8-54430F58041F}">
      <dsp:nvSpPr>
        <dsp:cNvPr id="0" name=""/>
        <dsp:cNvSpPr/>
      </dsp:nvSpPr>
      <dsp:spPr>
        <a:xfrm>
          <a:off x="2096367" y="469868"/>
          <a:ext cx="3753518" cy="3753518"/>
        </a:xfrm>
        <a:custGeom>
          <a:avLst/>
          <a:gdLst/>
          <a:ahLst/>
          <a:cxnLst/>
          <a:rect l="0" t="0" r="0" b="0"/>
          <a:pathLst>
            <a:path>
              <a:moveTo>
                <a:pt x="2608385" y="148480"/>
              </a:moveTo>
              <a:arcTo wR="1876759" hR="1876759" stAng="17576654" swAng="196453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0C01F0-CBBA-4D52-8521-88196C3E8061}">
      <dsp:nvSpPr>
        <dsp:cNvPr id="0" name=""/>
        <dsp:cNvSpPr/>
      </dsp:nvSpPr>
      <dsp:spPr>
        <a:xfrm>
          <a:off x="5036349" y="1297584"/>
          <a:ext cx="1443362" cy="938185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Задания </a:t>
          </a:r>
          <a:endParaRPr lang="ru-RU" sz="2000" kern="1200" dirty="0"/>
        </a:p>
      </dsp:txBody>
      <dsp:txXfrm>
        <a:off x="5082147" y="1343382"/>
        <a:ext cx="1351766" cy="846589"/>
      </dsp:txXfrm>
    </dsp:sp>
    <dsp:sp modelId="{962FB872-6B05-41A6-B25B-8CE270474C96}">
      <dsp:nvSpPr>
        <dsp:cNvPr id="0" name=""/>
        <dsp:cNvSpPr/>
      </dsp:nvSpPr>
      <dsp:spPr>
        <a:xfrm>
          <a:off x="2096367" y="469868"/>
          <a:ext cx="3753518" cy="3753518"/>
        </a:xfrm>
        <a:custGeom>
          <a:avLst/>
          <a:gdLst/>
          <a:ahLst/>
          <a:cxnLst/>
          <a:rect l="0" t="0" r="0" b="0"/>
          <a:pathLst>
            <a:path>
              <a:moveTo>
                <a:pt x="3750913" y="1777910"/>
              </a:moveTo>
              <a:arcTo wR="1876759" hR="1876759" stAng="21418850" swAng="219860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88DB7-381F-43D0-A921-CB9A24DF16F1}">
      <dsp:nvSpPr>
        <dsp:cNvPr id="0" name=""/>
        <dsp:cNvSpPr/>
      </dsp:nvSpPr>
      <dsp:spPr>
        <a:xfrm>
          <a:off x="4354576" y="3395864"/>
          <a:ext cx="1443362" cy="93818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Видео</a:t>
          </a:r>
          <a:endParaRPr lang="ru-RU" sz="2000" kern="1200" dirty="0"/>
        </a:p>
      </dsp:txBody>
      <dsp:txXfrm>
        <a:off x="4400374" y="3441662"/>
        <a:ext cx="1351766" cy="846589"/>
      </dsp:txXfrm>
    </dsp:sp>
    <dsp:sp modelId="{7CD4CBE3-D3BB-48F8-8831-6406CE70BC5B}">
      <dsp:nvSpPr>
        <dsp:cNvPr id="0" name=""/>
        <dsp:cNvSpPr/>
      </dsp:nvSpPr>
      <dsp:spPr>
        <a:xfrm>
          <a:off x="2096367" y="469868"/>
          <a:ext cx="3753518" cy="3753518"/>
        </a:xfrm>
        <a:custGeom>
          <a:avLst/>
          <a:gdLst/>
          <a:ahLst/>
          <a:cxnLst/>
          <a:rect l="0" t="0" r="0" b="0"/>
          <a:pathLst>
            <a:path>
              <a:moveTo>
                <a:pt x="2250736" y="3715880"/>
              </a:moveTo>
              <a:arcTo wR="1876759" hR="1876759" stAng="4710352" swAng="1379296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B0E8A1-FFB1-4A42-BBE5-49990A4844B3}">
      <dsp:nvSpPr>
        <dsp:cNvPr id="0" name=""/>
        <dsp:cNvSpPr/>
      </dsp:nvSpPr>
      <dsp:spPr>
        <a:xfrm>
          <a:off x="2148313" y="3395864"/>
          <a:ext cx="1443362" cy="93818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Самый</a:t>
          </a:r>
          <a:endParaRPr lang="ru-RU" sz="2000" kern="1200" dirty="0"/>
        </a:p>
      </dsp:txBody>
      <dsp:txXfrm>
        <a:off x="2194111" y="3441662"/>
        <a:ext cx="1351766" cy="846589"/>
      </dsp:txXfrm>
    </dsp:sp>
    <dsp:sp modelId="{9DFD2192-C679-4528-9EB0-3F8066263507}">
      <dsp:nvSpPr>
        <dsp:cNvPr id="0" name=""/>
        <dsp:cNvSpPr/>
      </dsp:nvSpPr>
      <dsp:spPr>
        <a:xfrm>
          <a:off x="2096367" y="469868"/>
          <a:ext cx="3753518" cy="3753518"/>
        </a:xfrm>
        <a:custGeom>
          <a:avLst/>
          <a:gdLst/>
          <a:ahLst/>
          <a:cxnLst/>
          <a:rect l="0" t="0" r="0" b="0"/>
          <a:pathLst>
            <a:path>
              <a:moveTo>
                <a:pt x="314005" y="2916002"/>
              </a:moveTo>
              <a:arcTo wR="1876759" hR="1876759" stAng="8782546" swAng="2198604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690C60-6EC6-4DC4-BE64-A760C54B3533}">
      <dsp:nvSpPr>
        <dsp:cNvPr id="0" name=""/>
        <dsp:cNvSpPr/>
      </dsp:nvSpPr>
      <dsp:spPr>
        <a:xfrm>
          <a:off x="1466541" y="1297584"/>
          <a:ext cx="1443362" cy="938185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Д/з</a:t>
          </a:r>
          <a:endParaRPr lang="ru-RU" sz="2000" kern="1200" dirty="0"/>
        </a:p>
      </dsp:txBody>
      <dsp:txXfrm>
        <a:off x="1512339" y="1343382"/>
        <a:ext cx="1351766" cy="846589"/>
      </dsp:txXfrm>
    </dsp:sp>
    <dsp:sp modelId="{B59F48BB-3908-4EA7-BC3A-31CA3868AF17}">
      <dsp:nvSpPr>
        <dsp:cNvPr id="0" name=""/>
        <dsp:cNvSpPr/>
      </dsp:nvSpPr>
      <dsp:spPr>
        <a:xfrm>
          <a:off x="2096367" y="469868"/>
          <a:ext cx="3753518" cy="3753518"/>
        </a:xfrm>
        <a:custGeom>
          <a:avLst/>
          <a:gdLst/>
          <a:ahLst/>
          <a:cxnLst/>
          <a:rect l="0" t="0" r="0" b="0"/>
          <a:pathLst>
            <a:path>
              <a:moveTo>
                <a:pt x="326622" y="818789"/>
              </a:moveTo>
              <a:arcTo wR="1876759" hR="1876759" stAng="12858814" swAng="1964532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4B9F02-C728-4A6B-92C5-474BF0775313}">
      <dsp:nvSpPr>
        <dsp:cNvPr id="0" name=""/>
        <dsp:cNvSpPr/>
      </dsp:nvSpPr>
      <dsp:spPr>
        <a:xfrm>
          <a:off x="0" y="313628"/>
          <a:ext cx="2643647" cy="158618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ГП</a:t>
          </a:r>
          <a:endParaRPr lang="ru-RU" sz="3100" kern="1200" dirty="0"/>
        </a:p>
      </dsp:txBody>
      <dsp:txXfrm>
        <a:off x="0" y="313628"/>
        <a:ext cx="2643647" cy="1586188"/>
      </dsp:txXfrm>
    </dsp:sp>
    <dsp:sp modelId="{35A20395-71EB-47A2-97CB-1E7B8B80CFE2}">
      <dsp:nvSpPr>
        <dsp:cNvPr id="0" name=""/>
        <dsp:cNvSpPr/>
      </dsp:nvSpPr>
      <dsp:spPr>
        <a:xfrm>
          <a:off x="2908012" y="313628"/>
          <a:ext cx="2643647" cy="1586188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История исследования</a:t>
          </a:r>
          <a:endParaRPr lang="ru-RU" sz="3100" kern="1200" dirty="0"/>
        </a:p>
      </dsp:txBody>
      <dsp:txXfrm>
        <a:off x="2908012" y="313628"/>
        <a:ext cx="2643647" cy="1586188"/>
      </dsp:txXfrm>
    </dsp:sp>
    <dsp:sp modelId="{7D405C02-C812-406F-8236-1997B6B76457}">
      <dsp:nvSpPr>
        <dsp:cNvPr id="0" name=""/>
        <dsp:cNvSpPr/>
      </dsp:nvSpPr>
      <dsp:spPr>
        <a:xfrm>
          <a:off x="5816025" y="313628"/>
          <a:ext cx="2643647" cy="1586188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Рельеф дна</a:t>
          </a:r>
          <a:endParaRPr lang="ru-RU" sz="3100" kern="1200" dirty="0"/>
        </a:p>
      </dsp:txBody>
      <dsp:txXfrm>
        <a:off x="5816025" y="313628"/>
        <a:ext cx="2643647" cy="1586188"/>
      </dsp:txXfrm>
    </dsp:sp>
    <dsp:sp modelId="{8304BF1A-046D-4039-AB9F-E5D193ABDDE4}">
      <dsp:nvSpPr>
        <dsp:cNvPr id="0" name=""/>
        <dsp:cNvSpPr/>
      </dsp:nvSpPr>
      <dsp:spPr>
        <a:xfrm>
          <a:off x="1485016" y="2377524"/>
          <a:ext cx="2643647" cy="158618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Климат и воды</a:t>
          </a:r>
          <a:endParaRPr lang="ru-RU" sz="3100" kern="1200" dirty="0"/>
        </a:p>
      </dsp:txBody>
      <dsp:txXfrm>
        <a:off x="1485016" y="2377524"/>
        <a:ext cx="2643647" cy="1586188"/>
      </dsp:txXfrm>
    </dsp:sp>
    <dsp:sp modelId="{C0093D93-4422-4AD3-BB9E-882C43D2B308}">
      <dsp:nvSpPr>
        <dsp:cNvPr id="0" name=""/>
        <dsp:cNvSpPr/>
      </dsp:nvSpPr>
      <dsp:spPr>
        <a:xfrm>
          <a:off x="4680208" y="2343469"/>
          <a:ext cx="2643647" cy="1586188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Органический мир и занятия человека</a:t>
          </a:r>
          <a:endParaRPr lang="ru-RU" sz="3100" kern="1200" dirty="0"/>
        </a:p>
      </dsp:txBody>
      <dsp:txXfrm>
        <a:off x="4680208" y="2343469"/>
        <a:ext cx="2643647" cy="15861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E5DF1-AA35-4533-A380-BE6F3133F8B3}">
      <dsp:nvSpPr>
        <dsp:cNvPr id="0" name=""/>
        <dsp:cNvSpPr/>
      </dsp:nvSpPr>
      <dsp:spPr>
        <a:xfrm>
          <a:off x="0" y="195732"/>
          <a:ext cx="8358246" cy="7806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Рыбный промысел</a:t>
          </a:r>
          <a:endParaRPr lang="ru-RU" sz="21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Мировой улов рыбы и морепродуктов менее 1</a:t>
          </a:r>
          <a:r>
            <a:rPr lang="ar-AE" sz="1800" kern="1200" dirty="0" smtClean="0"/>
            <a:t>٪</a:t>
          </a:r>
          <a:r>
            <a:rPr lang="ru-RU" sz="1800" kern="1200" dirty="0" smtClean="0"/>
            <a:t> </a:t>
          </a:r>
          <a:endParaRPr lang="ru-RU" sz="1800" kern="1200" dirty="0"/>
        </a:p>
      </dsp:txBody>
      <dsp:txXfrm>
        <a:off x="1763737" y="195732"/>
        <a:ext cx="6594508" cy="780602"/>
      </dsp:txXfrm>
    </dsp:sp>
    <dsp:sp modelId="{413E3FF2-C312-4E9E-ABE3-672B348EE41B}">
      <dsp:nvSpPr>
        <dsp:cNvPr id="0" name=""/>
        <dsp:cNvSpPr/>
      </dsp:nvSpPr>
      <dsp:spPr>
        <a:xfrm>
          <a:off x="0" y="0"/>
          <a:ext cx="1693848" cy="11720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5FAF1A7-00E5-463D-BB94-DCE19F500C06}">
      <dsp:nvSpPr>
        <dsp:cNvPr id="0" name=""/>
        <dsp:cNvSpPr/>
      </dsp:nvSpPr>
      <dsp:spPr>
        <a:xfrm>
          <a:off x="0" y="1321509"/>
          <a:ext cx="8358246" cy="10779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Месторождения</a:t>
          </a:r>
          <a:endParaRPr lang="ru-RU" sz="21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Нефть и газ, прибрежно-морские россыпи касситерита, золота, молибдена.</a:t>
          </a:r>
          <a:endParaRPr lang="ru-RU" sz="1800" kern="1200" dirty="0"/>
        </a:p>
      </dsp:txBody>
      <dsp:txXfrm>
        <a:off x="1763737" y="1321509"/>
        <a:ext cx="6594508" cy="1077964"/>
      </dsp:txXfrm>
    </dsp:sp>
    <dsp:sp modelId="{AFEE0EA3-429B-45B3-AA49-F9B84A480BDE}">
      <dsp:nvSpPr>
        <dsp:cNvPr id="0" name=""/>
        <dsp:cNvSpPr/>
      </dsp:nvSpPr>
      <dsp:spPr>
        <a:xfrm>
          <a:off x="0" y="1274071"/>
          <a:ext cx="1691224" cy="119267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5D4D6B0-DF99-449F-A342-DA3A71AB76B3}">
      <dsp:nvSpPr>
        <dsp:cNvPr id="0" name=""/>
        <dsp:cNvSpPr/>
      </dsp:nvSpPr>
      <dsp:spPr>
        <a:xfrm>
          <a:off x="0" y="2548916"/>
          <a:ext cx="8358246" cy="15128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Главные морские пути</a:t>
          </a:r>
          <a:endParaRPr lang="ru-RU" sz="21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Атлантический океан - Норвежское море;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Северный морской путь                                                        (Баренцево море – Берингов </a:t>
          </a:r>
          <a:r>
            <a:rPr lang="ru-RU" sz="1800" kern="1200" smtClean="0"/>
            <a:t>пр-в);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Побережье Гренландии – Северо-восток США</a:t>
          </a:r>
          <a:endParaRPr lang="ru-RU" sz="1800" kern="1200" dirty="0"/>
        </a:p>
      </dsp:txBody>
      <dsp:txXfrm>
        <a:off x="1763737" y="2548916"/>
        <a:ext cx="6594508" cy="1512804"/>
      </dsp:txXfrm>
    </dsp:sp>
    <dsp:sp modelId="{F5FDFE6F-BB7E-4CCE-A782-4D5B25F34D56}">
      <dsp:nvSpPr>
        <dsp:cNvPr id="0" name=""/>
        <dsp:cNvSpPr/>
      </dsp:nvSpPr>
      <dsp:spPr>
        <a:xfrm>
          <a:off x="0" y="2646557"/>
          <a:ext cx="1728368" cy="119478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94A4057-44E6-402E-A800-E83A9396C845}">
      <dsp:nvSpPr>
        <dsp:cNvPr id="0" name=""/>
        <dsp:cNvSpPr/>
      </dsp:nvSpPr>
      <dsp:spPr>
        <a:xfrm>
          <a:off x="0" y="4215133"/>
          <a:ext cx="8358246" cy="10811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Крупнейшие порты</a:t>
          </a:r>
          <a:endParaRPr lang="ru-RU" sz="22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Мурманск, Беломорск, Архангельск, Кандалакша, Диксон, Тикси, </a:t>
          </a:r>
          <a:r>
            <a:rPr lang="ru-RU" sz="1800" kern="1200" dirty="0" err="1" smtClean="0"/>
            <a:t>Певек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Тронсе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Тронхейм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Черчилл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Валдиз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1763737" y="4215133"/>
        <a:ext cx="6594508" cy="1081132"/>
      </dsp:txXfrm>
    </dsp:sp>
    <dsp:sp modelId="{3D2E97FD-B169-403B-9EF8-17EC3B276DDF}">
      <dsp:nvSpPr>
        <dsp:cNvPr id="0" name=""/>
        <dsp:cNvSpPr/>
      </dsp:nvSpPr>
      <dsp:spPr>
        <a:xfrm>
          <a:off x="0" y="4110136"/>
          <a:ext cx="1716332" cy="12037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6BADAC-12BE-4BED-9086-361623E25F76}">
      <dsp:nvSpPr>
        <dsp:cNvPr id="0" name=""/>
        <dsp:cNvSpPr/>
      </dsp:nvSpPr>
      <dsp:spPr>
        <a:xfrm>
          <a:off x="0" y="71453"/>
          <a:ext cx="7643866" cy="109980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   Массовое истребление морских биологических ресурсов, исчезновение некоторых видов морских животных, обитающих в условиях крайнего Севера.</a:t>
          </a:r>
          <a:endParaRPr lang="ru-RU" sz="2000" kern="1200" dirty="0"/>
        </a:p>
      </dsp:txBody>
      <dsp:txXfrm>
        <a:off x="53688" y="125141"/>
        <a:ext cx="7536490" cy="992424"/>
      </dsp:txXfrm>
    </dsp:sp>
    <dsp:sp modelId="{51439D4E-E0D9-40B6-ACA2-84D141DABB2A}">
      <dsp:nvSpPr>
        <dsp:cNvPr id="0" name=""/>
        <dsp:cNvSpPr/>
      </dsp:nvSpPr>
      <dsp:spPr>
        <a:xfrm>
          <a:off x="0" y="1228853"/>
          <a:ext cx="7643866" cy="109980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  Повсеместное таяние ледников, оттаивание почвы и переход ее из состояния вечной мерзлоты в размороженное состояние. </a:t>
          </a:r>
          <a:endParaRPr lang="ru-RU" sz="2000" kern="1200" dirty="0"/>
        </a:p>
      </dsp:txBody>
      <dsp:txXfrm>
        <a:off x="53688" y="1282541"/>
        <a:ext cx="7536490" cy="992424"/>
      </dsp:txXfrm>
    </dsp:sp>
    <dsp:sp modelId="{BB6E0A10-6169-4573-B1EB-7F3280787953}">
      <dsp:nvSpPr>
        <dsp:cNvPr id="0" name=""/>
        <dsp:cNvSpPr/>
      </dsp:nvSpPr>
      <dsp:spPr>
        <a:xfrm>
          <a:off x="0" y="2386253"/>
          <a:ext cx="7643866" cy="109980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   Испытания ядерного оружия и радиационное загрязнение.  </a:t>
          </a:r>
          <a:endParaRPr lang="ru-RU" sz="2000" kern="1200" dirty="0"/>
        </a:p>
      </dsp:txBody>
      <dsp:txXfrm>
        <a:off x="53688" y="2439941"/>
        <a:ext cx="7536490" cy="992424"/>
      </dsp:txXfrm>
    </dsp:sp>
    <dsp:sp modelId="{14AB4A60-FC1C-4C79-9404-67E5E609AE93}">
      <dsp:nvSpPr>
        <dsp:cNvPr id="0" name=""/>
        <dsp:cNvSpPr/>
      </dsp:nvSpPr>
      <dsp:spPr>
        <a:xfrm>
          <a:off x="0" y="3543654"/>
          <a:ext cx="7643866" cy="109980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   Загрязнение вод океана вследствие развития </a:t>
          </a:r>
          <a:r>
            <a:rPr lang="ru-RU" sz="2000" kern="1200" dirty="0" err="1" smtClean="0"/>
            <a:t>нефте</a:t>
          </a:r>
          <a:r>
            <a:rPr lang="ru-RU" sz="2000" kern="1200" dirty="0" smtClean="0"/>
            <a:t>- газодобывающей промышленности на территории океана.</a:t>
          </a:r>
          <a:endParaRPr lang="ru-RU" sz="2000" kern="1200" dirty="0"/>
        </a:p>
      </dsp:txBody>
      <dsp:txXfrm>
        <a:off x="53688" y="3597342"/>
        <a:ext cx="7536490" cy="992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30EC30-A91E-43C9-A785-B0066F7BC9BB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533E7-AEA3-4F1C-B460-D347DFBCB8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807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Кнопка «название»  - открывает надпись названия картины.</a:t>
            </a:r>
          </a:p>
          <a:p>
            <a:r>
              <a:rPr lang="ru-RU" dirty="0" smtClean="0"/>
              <a:t>Кнопка «на дне Чукотского моря» – открывает современный снимок корабля на дне.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 сих пор пароход покоится на дне Чукотского моря. (фотоизображение)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533E7-AEA3-4F1C-B460-D347DFBCB86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097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интерактивной доски. Ученики заполняют лоцию на доске.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3533E7-AEA3-4F1C-B460-D347DFBCB86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69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7E5F4F-93F3-4336-8E02-1B60BFF959A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3168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743508"/>
      </p:ext>
    </p:extLst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072886" y="-35356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9600" b="1" i="1" u="none" strike="noStrike" kern="1200" cap="none" spc="-300" normalizeH="0" baseline="0" noProof="0" dirty="0" smtClean="0">
                <a:ln w="11430">
                  <a:noFill/>
                </a:ln>
                <a:gradFill>
                  <a:gsLst>
                    <a:gs pos="0">
                      <a:schemeClr val="accent2">
                        <a:alpha val="60000"/>
                      </a:schemeClr>
                    </a:gs>
                    <a:gs pos="100000">
                      <a:schemeClr val="accent2">
                        <a:lumMod val="50000"/>
                        <a:alpha val="56000"/>
                      </a:schemeClr>
                    </a:gs>
                  </a:gsLst>
                  <a:lin ang="16200000" scaled="1"/>
                </a:gradFill>
                <a:effectLst/>
                <a:uLnTx/>
                <a:uFillTx/>
                <a:latin typeface="Segoe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1370013" y="847436"/>
            <a:ext cx="7681913" cy="1523495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981449" y="5082160"/>
            <a:ext cx="478155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070993"/>
      </p:ext>
    </p:extLst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492790"/>
      </p:ext>
    </p:extLst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94762"/>
      </p:ext>
    </p:extLst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551767"/>
      </p:ext>
    </p:extLst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108748"/>
      </p:ext>
    </p:extLst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984760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749567"/>
      </p:ext>
    </p:extLst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72058"/>
      </p:ext>
    </p:extLst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Segoe Semibold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57355092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804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>
    <p:wedg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253055"/>
              </a:gs>
              <a:gs pos="100000">
                <a:srgbClr val="5100A2"/>
              </a:gs>
            </a:gsLst>
            <a:lin ang="5400000" scaled="0"/>
          </a:gradFill>
          <a:latin typeface="Trebuchet MS" pitchFamily="34" charset="0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Trebuchet MS" pitchFamily="34" charset="0"/>
          <a:cs typeface="Arial" pitchFamily="34" charset="0"/>
        </a:defRPr>
      </a:lvl9pPr>
    </p:titleStyle>
    <p:bodyStyle>
      <a:lvl1pPr marL="514350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2"/>
        </a:buBlip>
        <a:defRPr sz="32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1031875" indent="-514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2"/>
        </a:buBlip>
        <a:defRPr sz="2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371600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2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716088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2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62163" indent="-4572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2"/>
        </a:buBlip>
        <a:defRPr sz="24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5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slide" Target="slide16.xml"/><Relationship Id="rId5" Type="http://schemas.openxmlformats.org/officeDocument/2006/relationships/diagramQuickStyle" Target="../diagrams/quickStyle1.xml"/><Relationship Id="rId10" Type="http://schemas.openxmlformats.org/officeDocument/2006/relationships/slide" Target="slide17.xml"/><Relationship Id="rId4" Type="http://schemas.openxmlformats.org/officeDocument/2006/relationships/diagramLayout" Target="../diagrams/layout1.xml"/><Relationship Id="rId9" Type="http://schemas.openxmlformats.org/officeDocument/2006/relationships/slide" Target="slide3.xml"/><Relationship Id="rId14" Type="http://schemas.openxmlformats.org/officeDocument/2006/relationships/slide" Target="slide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2.jpeg"/><Relationship Id="rId7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slide" Target="slide3.xml"/><Relationship Id="rId4" Type="http://schemas.openxmlformats.org/officeDocument/2006/relationships/slide" Target="slide11.xml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slide" Target="slide1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slide" Target="slide3.xml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diagramLayout" Target="../diagrams/layout4.xml"/><Relationship Id="rId7" Type="http://schemas.openxmlformats.org/officeDocument/2006/relationships/image" Target="../media/image4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www.youtube.com/watch?v=YFwtFNInYtQ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2.pictures.gi.zimbio.com/Canada+Raises+Quota+Controversial+Seal+Hunt+5qNG37e8cX_l.jpg" TargetMode="External"/><Relationship Id="rId13" Type="http://schemas.openxmlformats.org/officeDocument/2006/relationships/hyperlink" Target="http://www.mvk.ru/upload_images/podyem_1.jpg" TargetMode="External"/><Relationship Id="rId3" Type="http://schemas.openxmlformats.org/officeDocument/2006/relationships/hyperlink" Target="http://kp.md/upimg/38fd25d0148fde2be07a6b7b4f6431b14dc82cf0/853405.jpg" TargetMode="External"/><Relationship Id="rId7" Type="http://schemas.openxmlformats.org/officeDocument/2006/relationships/hyperlink" Target="http://i1.i.ua/prikol/pic/8/5/245258_241484.jpg" TargetMode="External"/><Relationship Id="rId12" Type="http://schemas.openxmlformats.org/officeDocument/2006/relationships/hyperlink" Target="http://platea.pntic.mec.es/~jpascual/cambiclima/casquepolo.jpg" TargetMode="External"/><Relationship Id="rId17" Type="http://schemas.openxmlformats.org/officeDocument/2006/relationships/slide" Target="slide3.xml"/><Relationship Id="rId2" Type="http://schemas.openxmlformats.org/officeDocument/2006/relationships/hyperlink" Target="http://www.leprastuff.ru/data/img/20091204/433c94acb4159669f3b2bbf654729477.jpg" TargetMode="External"/><Relationship Id="rId16" Type="http://schemas.openxmlformats.org/officeDocument/2006/relationships/hyperlink" Target="http://beta.inosmi.ru/images/15870/25/158702565.jpg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upload.wikimedia.org/wikipedia/commons/6/66/Sedow_georgy.jpg" TargetMode="External"/><Relationship Id="rId11" Type="http://schemas.openxmlformats.org/officeDocument/2006/relationships/hyperlink" Target="http://images.izvestia.ru/173910.jpg" TargetMode="External"/><Relationship Id="rId5" Type="http://schemas.openxmlformats.org/officeDocument/2006/relationships/hyperlink" Target="http://upload.wikimedia.org/wikipedia/commons/thumb/e/e4/RobertPeary.jpg/458px-RobertPeary.jpg" TargetMode="External"/><Relationship Id="rId15" Type="http://schemas.openxmlformats.org/officeDocument/2006/relationships/hyperlink" Target="http://ru.wikipedia.org/wiki/%D0%A4%D0%B0%D0%B9%D0%BB:Fridtjof_Nansen_LOC_03377u.jpg" TargetMode="External"/><Relationship Id="rId10" Type="http://schemas.openxmlformats.org/officeDocument/2006/relationships/hyperlink" Target="http://img0.liveinternet.ru/images/attach/c/1/48/667/48667076_1252855977_Tihiy_okean_2.jpg" TargetMode="External"/><Relationship Id="rId4" Type="http://schemas.openxmlformats.org/officeDocument/2006/relationships/hyperlink" Target="http://upload.wikimedia.org/wikipedia/commons/d/d6/Amundsen-Fram.jpg" TargetMode="External"/><Relationship Id="rId9" Type="http://schemas.openxmlformats.org/officeDocument/2006/relationships/hyperlink" Target="http://img.crazys.info/files/i/2007.7.31/1185820314_t6.jpg" TargetMode="External"/><Relationship Id="rId14" Type="http://schemas.openxmlformats.org/officeDocument/2006/relationships/hyperlink" Target="http://www.kalitva.ru/uploads/posts/2009-11/1257922672_img_37744038_3050_1.jpg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tkar.ru/products/edu/Arktika_fiz.jpg" TargetMode="External"/><Relationship Id="rId13" Type="http://schemas.openxmlformats.org/officeDocument/2006/relationships/hyperlink" Target="http://www.bugaga.ru/uploads/posts/2010-08/1282219476_this_is_arctic_23.jpg" TargetMode="External"/><Relationship Id="rId18" Type="http://schemas.openxmlformats.org/officeDocument/2006/relationships/hyperlink" Target="http://www.ljplus.ru/img4/j/o/journalistka2/2891062275_83729ff82e_b.jpg" TargetMode="External"/><Relationship Id="rId3" Type="http://schemas.openxmlformats.org/officeDocument/2006/relationships/hyperlink" Target="http://mygma.narod.ru/foto/al_rossia/images/image/x_4e6a239c3c.JPG" TargetMode="External"/><Relationship Id="rId7" Type="http://schemas.openxmlformats.org/officeDocument/2006/relationships/hyperlink" Target="http://www.leuza.ru/images/gallery/bur/1/5.jpg" TargetMode="External"/><Relationship Id="rId12" Type="http://schemas.openxmlformats.org/officeDocument/2006/relationships/hyperlink" Target="http://www.ec-arctic.ru/events/img/242500636.jpg" TargetMode="External"/><Relationship Id="rId17" Type="http://schemas.openxmlformats.org/officeDocument/2006/relationships/hyperlink" Target="http://www.travel-air.ru/images/city/363/1.jpg" TargetMode="External"/><Relationship Id="rId2" Type="http://schemas.openxmlformats.org/officeDocument/2006/relationships/hyperlink" Target="http://enc-dic.com/dic/enc_geolog/images/1774.jpg" TargetMode="External"/><Relationship Id="rId16" Type="http://schemas.openxmlformats.org/officeDocument/2006/relationships/hyperlink" Target="http://www.ellf.ru/uploads/posts/2009-05/1242561773_1.jpg" TargetMode="External"/><Relationship Id="rId20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just-facts.ru/files/qwe10.jpg" TargetMode="External"/><Relationship Id="rId11" Type="http://schemas.openxmlformats.org/officeDocument/2006/relationships/hyperlink" Target="http://museum.rosneft.ru/pics/2015-2019/2018_2-a_big.jpg" TargetMode="External"/><Relationship Id="rId5" Type="http://schemas.openxmlformats.org/officeDocument/2006/relationships/hyperlink" Target="http://priroda.ya1.ru/uploads/posts/2009-11/1258636101_pje2.jpg" TargetMode="External"/><Relationship Id="rId15" Type="http://schemas.openxmlformats.org/officeDocument/2006/relationships/hyperlink" Target="http://msnbcmedia2.msn.com/j/msnbc/Components/Photo_StoryLevel/080627/080627-science-seavolcanoes-vmed-330p.grid-6x2.jpg" TargetMode="External"/><Relationship Id="rId10" Type="http://schemas.openxmlformats.org/officeDocument/2006/relationships/hyperlink" Target="http://www.varson.ru/images/Geography_jpeg_big/geogr4prirodarus2.jpg" TargetMode="External"/><Relationship Id="rId19" Type="http://schemas.openxmlformats.org/officeDocument/2006/relationships/hyperlink" Target="http://img-fotki.yandex.ru/get/4/vladdonskoe.0/0_5f75_b7418f0c_XL" TargetMode="External"/><Relationship Id="rId4" Type="http://schemas.openxmlformats.org/officeDocument/2006/relationships/hyperlink" Target="http://ru.wikipedia.org/wiki/%D0%A4%D0%B0%D0%B9%D0%BB:A_E_Nordenskiold.jpg" TargetMode="External"/><Relationship Id="rId9" Type="http://schemas.openxmlformats.org/officeDocument/2006/relationships/hyperlink" Target="http://www.my-fishing.ru/forum/attachment.php?attachmentid=27606&amp;d=1278864245" TargetMode="External"/><Relationship Id="rId14" Type="http://schemas.openxmlformats.org/officeDocument/2006/relationships/hyperlink" Target="http://oceanexplorer.noaa.gov/explorations/02arctic/logs/mis_sum/media/map_49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4-tub.yandex.net/i?id=68648682-05" TargetMode="External"/><Relationship Id="rId13" Type="http://schemas.openxmlformats.org/officeDocument/2006/relationships/hyperlink" Target="http://img-fotki.yandex.ru/get/53/agedel.8/0_f895_a88a7e92_XL" TargetMode="External"/><Relationship Id="rId18" Type="http://schemas.openxmlformats.org/officeDocument/2006/relationships/hyperlink" Target="http://s012.radikal.ru/i320/1102/58/1731b1031439t.jpg" TargetMode="External"/><Relationship Id="rId3" Type="http://schemas.openxmlformats.org/officeDocument/2006/relationships/hyperlink" Target="http://pics.livejournal.com/priroda_su/pic/00083p2a" TargetMode="External"/><Relationship Id="rId7" Type="http://schemas.openxmlformats.org/officeDocument/2006/relationships/hyperlink" Target="http://enjoynews.ru/uploads/posts/2008-05/1211109802_poljarnaja-noch-prosto.jpg" TargetMode="External"/><Relationship Id="rId12" Type="http://schemas.openxmlformats.org/officeDocument/2006/relationships/hyperlink" Target="http://s55.radikal.ru/i150/0905/cd/1b9e6e4ab58f.jpg" TargetMode="External"/><Relationship Id="rId17" Type="http://schemas.openxmlformats.org/officeDocument/2006/relationships/hyperlink" Target="http://upload.wikimedia.org/wikipedia/commons/thumb/e/eb/Chilingarov_Arh.jpg/190px-Chilingarov_Arh.jpg" TargetMode="External"/><Relationship Id="rId2" Type="http://schemas.openxmlformats.org/officeDocument/2006/relationships/hyperlink" Target="http://www.fotokonkurs.ru/uploads/photos/contests/big/41001_42000/41212/1263799298-50049-701248.jpg" TargetMode="External"/><Relationship Id="rId16" Type="http://schemas.openxmlformats.org/officeDocument/2006/relationships/hyperlink" Target="http://pics.livejournal.com/priroda_su/pic/000chxak" TargetMode="External"/><Relationship Id="rId20" Type="http://schemas.openxmlformats.org/officeDocument/2006/relationships/hyperlink" Target="http://www.youtube.com/watch?v=YFwtFNInYtQ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enjoynews.ru/uploads/posts/2008-05/1211109818_poljarnaja-noch-prosto.jpg" TargetMode="External"/><Relationship Id="rId11" Type="http://schemas.openxmlformats.org/officeDocument/2006/relationships/hyperlink" Target="http://www.astro.websib.ru/Met/tem-5/Urok32/otto.jpg" TargetMode="External"/><Relationship Id="rId5" Type="http://schemas.openxmlformats.org/officeDocument/2006/relationships/hyperlink" Target="http://img-fotki.yandex.ru/get/3000/nofelet-nn.17/0_21182_905e168_XL" TargetMode="External"/><Relationship Id="rId15" Type="http://schemas.openxmlformats.org/officeDocument/2006/relationships/hyperlink" Target="http://www.belpokupki.ru/content/biblioteka/spravka/enciclopediya/geografiya/s/detail.php?ID=33961" TargetMode="External"/><Relationship Id="rId10" Type="http://schemas.openxmlformats.org/officeDocument/2006/relationships/hyperlink" Target="http://wiki.oceanographers.ru/index.php/%D0%98%D0%B7%D0%BE%D0%B1%D1%80%D0%B0%D0%B6%D0%B5%D0%BD%D0%B8%D0%B5:Curents_arctic.jpg" TargetMode="External"/><Relationship Id="rId19" Type="http://schemas.openxmlformats.org/officeDocument/2006/relationships/slide" Target="slide1.xml"/><Relationship Id="rId4" Type="http://schemas.openxmlformats.org/officeDocument/2006/relationships/hyperlink" Target="http://s004.radikal.ru/i205/1002/18/529cb7800735.jpg" TargetMode="External"/><Relationship Id="rId9" Type="http://schemas.openxmlformats.org/officeDocument/2006/relationships/hyperlink" Target="http://ru.wikipedia.org/wiki/%D0%A4%D0%B0%D0%B9%D0%BB:Vitus_Bering_1681-1741.jpg" TargetMode="External"/><Relationship Id="rId14" Type="http://schemas.openxmlformats.org/officeDocument/2006/relationships/hyperlink" Target="http://s39.radikal.ru/i086/0906/ea/f55785075ea7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diagramLayout" Target="../diagrams/layout2.xml"/><Relationship Id="rId7" Type="http://schemas.openxmlformats.org/officeDocument/2006/relationships/slide" Target="slide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slide" Target="slide12.xml"/><Relationship Id="rId5" Type="http://schemas.openxmlformats.org/officeDocument/2006/relationships/diagramColors" Target="../diagrams/colors2.xml"/><Relationship Id="rId10" Type="http://schemas.openxmlformats.org/officeDocument/2006/relationships/slide" Target="slide10.xml"/><Relationship Id="rId4" Type="http://schemas.openxmlformats.org/officeDocument/2006/relationships/diagramQuickStyle" Target="../diagrams/quickStyle2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slide" Target="slide3.xml"/><Relationship Id="rId3" Type="http://schemas.openxmlformats.org/officeDocument/2006/relationships/image" Target="../media/image8.pn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D:\изображ\сев ледовитый\129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2974" y="1738111"/>
            <a:ext cx="3944086" cy="40037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17759987"/>
              </p:ext>
            </p:extLst>
          </p:nvPr>
        </p:nvGraphicFramePr>
        <p:xfrm>
          <a:off x="598873" y="1412776"/>
          <a:ext cx="7946253" cy="4397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11" y="6088485"/>
            <a:ext cx="7206101" cy="409600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Сергеева М.Е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220" y="192042"/>
            <a:ext cx="86872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pitchFamily="34" charset="0"/>
              </a:rPr>
              <a:t>География материков и океанов 7 класс</a:t>
            </a:r>
            <a:endParaRPr lang="ru-RU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3851919" y="1412776"/>
            <a:ext cx="1440161" cy="10081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5663541" y="2636912"/>
            <a:ext cx="1562955" cy="97210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32901" y="688749"/>
            <a:ext cx="74308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Северный Ледовитый океан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Облако 14">
            <a:hlinkClick r:id="" action="ppaction://noaction" highlightClick="1"/>
          </p:cNvPr>
          <p:cNvSpPr/>
          <p:nvPr/>
        </p:nvSpPr>
        <p:spPr bwMode="auto">
          <a:xfrm>
            <a:off x="277220" y="1412776"/>
            <a:ext cx="1926787" cy="644670"/>
          </a:xfrm>
          <a:prstGeom prst="cloud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0" dirty="0" smtClean="0">
                <a:solidFill>
                  <a:schemeClr val="bg1"/>
                </a:solidFill>
              </a:rPr>
              <a:t>Тема:</a:t>
            </a:r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2123728" y="2657883"/>
            <a:ext cx="1347196" cy="10261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11" action="ppaction://hlinksldjump"/>
          </p:cNvPr>
          <p:cNvSpPr/>
          <p:nvPr/>
        </p:nvSpPr>
        <p:spPr>
          <a:xfrm>
            <a:off x="2688288" y="4886597"/>
            <a:ext cx="1444730" cy="85526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17" descr="06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59121" y="4886597"/>
            <a:ext cx="608589" cy="541190"/>
          </a:xfrm>
          <a:prstGeom prst="rect">
            <a:avLst/>
          </a:prstGeom>
          <a:noFill/>
        </p:spPr>
      </p:pic>
      <p:sp>
        <p:nvSpPr>
          <p:cNvPr id="2" name="Скругленный прямоугольник 1">
            <a:hlinkClick r:id="" action="ppaction://hlinkshowjump?jump=endshow" highlightClick="1"/>
          </p:cNvPr>
          <p:cNvSpPr/>
          <p:nvPr/>
        </p:nvSpPr>
        <p:spPr>
          <a:xfrm>
            <a:off x="172940" y="6165304"/>
            <a:ext cx="870668" cy="504056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  <p:sp>
        <p:nvSpPr>
          <p:cNvPr id="7" name="Прямоугольник 6">
            <a:hlinkClick r:id="rId13" action="ppaction://hlinksldjump"/>
          </p:cNvPr>
          <p:cNvSpPr/>
          <p:nvPr/>
        </p:nvSpPr>
        <p:spPr>
          <a:xfrm>
            <a:off x="4967714" y="4833755"/>
            <a:ext cx="1391654" cy="90810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rId14" action="ppaction://hlinksldjump" highlightClick="1"/>
          </p:cNvPr>
          <p:cNvSpPr/>
          <p:nvPr/>
        </p:nvSpPr>
        <p:spPr>
          <a:xfrm>
            <a:off x="8316416" y="6165304"/>
            <a:ext cx="648072" cy="504967"/>
          </a:xfrm>
          <a:prstGeom prst="actionButtonInformation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15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Марина\Pictures\сев ледовитый\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1170" y="619337"/>
            <a:ext cx="6111226" cy="5738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4905380" cy="665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Климат и воды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785794"/>
            <a:ext cx="7643866" cy="36625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Арктический. </a:t>
            </a:r>
          </a:p>
          <a:p>
            <a:r>
              <a:rPr lang="ru-RU" sz="2400" dirty="0" smtClean="0"/>
              <a:t>Постоянный ледяной покров. </a:t>
            </a:r>
          </a:p>
          <a:p>
            <a:r>
              <a:rPr lang="ru-RU" sz="2400" dirty="0" smtClean="0"/>
              <a:t>Ветры: западные, юго-западные.</a:t>
            </a:r>
          </a:p>
          <a:p>
            <a:r>
              <a:rPr lang="ru-RU" sz="2400" dirty="0" smtClean="0"/>
              <a:t>Зимой - ветры, часты штормы, ср.</a:t>
            </a:r>
            <a:r>
              <a:rPr lang="en-US" sz="2400" dirty="0" smtClean="0"/>
              <a:t>t</a:t>
            </a:r>
            <a:r>
              <a:rPr lang="ru-RU" sz="2400" dirty="0" smtClean="0"/>
              <a:t> воздуха от -16</a:t>
            </a:r>
            <a:r>
              <a:rPr lang="en-US" sz="2400" dirty="0" smtClean="0"/>
              <a:t>º</a:t>
            </a:r>
            <a:r>
              <a:rPr lang="ru-RU" sz="2400" dirty="0" smtClean="0"/>
              <a:t>С до - 30</a:t>
            </a:r>
            <a:r>
              <a:rPr lang="en-US" sz="2400" dirty="0" smtClean="0"/>
              <a:t>º</a:t>
            </a:r>
            <a:r>
              <a:rPr lang="ru-RU" sz="2400" dirty="0" smtClean="0"/>
              <a:t>С; </a:t>
            </a:r>
          </a:p>
          <a:p>
            <a:r>
              <a:rPr lang="ru-RU" sz="2400" dirty="0" smtClean="0"/>
              <a:t>летом - облачная погода с осадками, туманы, </a:t>
            </a:r>
            <a:r>
              <a:rPr lang="en-US" sz="2400" dirty="0" smtClean="0"/>
              <a:t>t</a:t>
            </a:r>
            <a:r>
              <a:rPr lang="ru-RU" sz="2400" dirty="0" smtClean="0"/>
              <a:t> воздуха   до -12</a:t>
            </a:r>
            <a:r>
              <a:rPr lang="en-US" sz="2400" dirty="0" smtClean="0"/>
              <a:t>º</a:t>
            </a:r>
            <a:r>
              <a:rPr lang="ru-RU" sz="2400" dirty="0" smtClean="0"/>
              <a:t>С.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Причина низкой </a:t>
            </a:r>
            <a:r>
              <a:rPr lang="en-US" sz="2400" dirty="0" smtClean="0">
                <a:solidFill>
                  <a:srgbClr val="0066CC"/>
                </a:solidFill>
              </a:rPr>
              <a:t>t</a:t>
            </a:r>
            <a:r>
              <a:rPr lang="ru-RU" sz="2400" dirty="0" smtClean="0">
                <a:solidFill>
                  <a:srgbClr val="0066CC"/>
                </a:solidFill>
              </a:rPr>
              <a:t>:</a:t>
            </a:r>
          </a:p>
          <a:p>
            <a:pPr>
              <a:buFontTx/>
              <a:buChar char="-"/>
            </a:pPr>
            <a:r>
              <a:rPr lang="ru-RU" sz="2000" dirty="0" smtClean="0"/>
              <a:t>Угол падения солнечных лучей мал, лучи скользят и не греют;</a:t>
            </a:r>
          </a:p>
          <a:p>
            <a:pPr>
              <a:buFontTx/>
              <a:buChar char="-"/>
            </a:pPr>
            <a:r>
              <a:rPr lang="ru-RU" sz="2000" dirty="0" smtClean="0"/>
              <a:t> лед отражает 80</a:t>
            </a:r>
            <a:r>
              <a:rPr lang="ar-AE" sz="2000" dirty="0" smtClean="0"/>
              <a:t>٪</a:t>
            </a:r>
            <a:r>
              <a:rPr lang="ru-RU" sz="2000" dirty="0" smtClean="0"/>
              <a:t> солнечных лучей.</a:t>
            </a:r>
            <a:endParaRPr lang="ru-RU" sz="20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85720" y="785794"/>
            <a:ext cx="8429652" cy="5715040"/>
            <a:chOff x="-1" y="-19755"/>
            <a:chExt cx="9152433" cy="6306275"/>
          </a:xfrm>
        </p:grpSpPr>
        <p:grpSp>
          <p:nvGrpSpPr>
            <p:cNvPr id="21" name="Группа 15"/>
            <p:cNvGrpSpPr/>
            <p:nvPr/>
          </p:nvGrpSpPr>
          <p:grpSpPr>
            <a:xfrm>
              <a:off x="-1" y="-19755"/>
              <a:ext cx="9152433" cy="6306275"/>
              <a:chOff x="-1" y="-19755"/>
              <a:chExt cx="9152433" cy="6306275"/>
            </a:xfrm>
          </p:grpSpPr>
          <p:pic>
            <p:nvPicPr>
              <p:cNvPr id="26" name="Picture 2" descr="C:\Users\Марина\Pictures\сев ледовитый\53 Arktika_fiz - копия.jp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1" y="0"/>
                <a:ext cx="9152433" cy="6286520"/>
              </a:xfrm>
              <a:prstGeom prst="rect">
                <a:avLst/>
              </a:prstGeom>
              <a:noFill/>
            </p:spPr>
          </p:pic>
          <p:sp>
            <p:nvSpPr>
              <p:cNvPr id="27" name="Полилиния 26"/>
              <p:cNvSpPr/>
              <p:nvPr/>
            </p:nvSpPr>
            <p:spPr>
              <a:xfrm>
                <a:off x="1233312" y="-19755"/>
                <a:ext cx="6984999" cy="4642555"/>
              </a:xfrm>
              <a:custGeom>
                <a:avLst/>
                <a:gdLst>
                  <a:gd name="connsiteX0" fmla="*/ 409221 w 6984999"/>
                  <a:gd name="connsiteY0" fmla="*/ 341488 h 4642555"/>
                  <a:gd name="connsiteX1" fmla="*/ 341488 w 6984999"/>
                  <a:gd name="connsiteY1" fmla="*/ 155222 h 4642555"/>
                  <a:gd name="connsiteX2" fmla="*/ 324555 w 6984999"/>
                  <a:gd name="connsiteY2" fmla="*/ 70555 h 4642555"/>
                  <a:gd name="connsiteX3" fmla="*/ 87488 w 6984999"/>
                  <a:gd name="connsiteY3" fmla="*/ 2822 h 4642555"/>
                  <a:gd name="connsiteX4" fmla="*/ 19755 w 6984999"/>
                  <a:gd name="connsiteY4" fmla="*/ 87488 h 4642555"/>
                  <a:gd name="connsiteX5" fmla="*/ 206021 w 6984999"/>
                  <a:gd name="connsiteY5" fmla="*/ 358422 h 4642555"/>
                  <a:gd name="connsiteX6" fmla="*/ 239888 w 6984999"/>
                  <a:gd name="connsiteY6" fmla="*/ 934155 h 4642555"/>
                  <a:gd name="connsiteX7" fmla="*/ 273755 w 6984999"/>
                  <a:gd name="connsiteY7" fmla="*/ 1357488 h 4642555"/>
                  <a:gd name="connsiteX8" fmla="*/ 476955 w 6984999"/>
                  <a:gd name="connsiteY8" fmla="*/ 1730022 h 4642555"/>
                  <a:gd name="connsiteX9" fmla="*/ 968021 w 6984999"/>
                  <a:gd name="connsiteY9" fmla="*/ 2068688 h 4642555"/>
                  <a:gd name="connsiteX10" fmla="*/ 1425221 w 6984999"/>
                  <a:gd name="connsiteY10" fmla="*/ 2525888 h 4642555"/>
                  <a:gd name="connsiteX11" fmla="*/ 1306688 w 6984999"/>
                  <a:gd name="connsiteY11" fmla="*/ 2407355 h 4642555"/>
                  <a:gd name="connsiteX12" fmla="*/ 1442155 w 6984999"/>
                  <a:gd name="connsiteY12" fmla="*/ 2424288 h 4642555"/>
                  <a:gd name="connsiteX13" fmla="*/ 1594555 w 6984999"/>
                  <a:gd name="connsiteY13" fmla="*/ 2610555 h 4642555"/>
                  <a:gd name="connsiteX14" fmla="*/ 1780821 w 6984999"/>
                  <a:gd name="connsiteY14" fmla="*/ 2712155 h 4642555"/>
                  <a:gd name="connsiteX15" fmla="*/ 1882421 w 6984999"/>
                  <a:gd name="connsiteY15" fmla="*/ 3169355 h 4642555"/>
                  <a:gd name="connsiteX16" fmla="*/ 1746955 w 6984999"/>
                  <a:gd name="connsiteY16" fmla="*/ 3423355 h 4642555"/>
                  <a:gd name="connsiteX17" fmla="*/ 1831621 w 6984999"/>
                  <a:gd name="connsiteY17" fmla="*/ 3575755 h 4642555"/>
                  <a:gd name="connsiteX18" fmla="*/ 2136421 w 6984999"/>
                  <a:gd name="connsiteY18" fmla="*/ 3694288 h 4642555"/>
                  <a:gd name="connsiteX19" fmla="*/ 2322688 w 6984999"/>
                  <a:gd name="connsiteY19" fmla="*/ 3711222 h 4642555"/>
                  <a:gd name="connsiteX20" fmla="*/ 2508955 w 6984999"/>
                  <a:gd name="connsiteY20" fmla="*/ 3965222 h 4642555"/>
                  <a:gd name="connsiteX21" fmla="*/ 2729088 w 6984999"/>
                  <a:gd name="connsiteY21" fmla="*/ 4185355 h 4642555"/>
                  <a:gd name="connsiteX22" fmla="*/ 2898421 w 6984999"/>
                  <a:gd name="connsiteY22" fmla="*/ 4219222 h 4642555"/>
                  <a:gd name="connsiteX23" fmla="*/ 3084688 w 6984999"/>
                  <a:gd name="connsiteY23" fmla="*/ 4219222 h 4642555"/>
                  <a:gd name="connsiteX24" fmla="*/ 3254021 w 6984999"/>
                  <a:gd name="connsiteY24" fmla="*/ 4219222 h 4642555"/>
                  <a:gd name="connsiteX25" fmla="*/ 3355621 w 6984999"/>
                  <a:gd name="connsiteY25" fmla="*/ 4320822 h 4642555"/>
                  <a:gd name="connsiteX26" fmla="*/ 3440288 w 6984999"/>
                  <a:gd name="connsiteY26" fmla="*/ 4405488 h 4642555"/>
                  <a:gd name="connsiteX27" fmla="*/ 3558821 w 6984999"/>
                  <a:gd name="connsiteY27" fmla="*/ 4591755 h 4642555"/>
                  <a:gd name="connsiteX28" fmla="*/ 3711221 w 6984999"/>
                  <a:gd name="connsiteY28" fmla="*/ 4642555 h 4642555"/>
                  <a:gd name="connsiteX29" fmla="*/ 3795888 w 6984999"/>
                  <a:gd name="connsiteY29" fmla="*/ 4591755 h 4642555"/>
                  <a:gd name="connsiteX30" fmla="*/ 3982155 w 6984999"/>
                  <a:gd name="connsiteY30" fmla="*/ 4490155 h 4642555"/>
                  <a:gd name="connsiteX31" fmla="*/ 4151488 w 6984999"/>
                  <a:gd name="connsiteY31" fmla="*/ 4490155 h 4642555"/>
                  <a:gd name="connsiteX32" fmla="*/ 4303888 w 6984999"/>
                  <a:gd name="connsiteY32" fmla="*/ 4490155 h 4642555"/>
                  <a:gd name="connsiteX33" fmla="*/ 4405488 w 6984999"/>
                  <a:gd name="connsiteY33" fmla="*/ 4507088 h 4642555"/>
                  <a:gd name="connsiteX34" fmla="*/ 4676421 w 6984999"/>
                  <a:gd name="connsiteY34" fmla="*/ 4524022 h 4642555"/>
                  <a:gd name="connsiteX35" fmla="*/ 4557888 w 6984999"/>
                  <a:gd name="connsiteY35" fmla="*/ 4456288 h 4642555"/>
                  <a:gd name="connsiteX36" fmla="*/ 4659488 w 6984999"/>
                  <a:gd name="connsiteY36" fmla="*/ 4388555 h 4642555"/>
                  <a:gd name="connsiteX37" fmla="*/ 4761088 w 6984999"/>
                  <a:gd name="connsiteY37" fmla="*/ 4219222 h 4642555"/>
                  <a:gd name="connsiteX38" fmla="*/ 4794955 w 6984999"/>
                  <a:gd name="connsiteY38" fmla="*/ 4100688 h 4642555"/>
                  <a:gd name="connsiteX39" fmla="*/ 4879621 w 6984999"/>
                  <a:gd name="connsiteY39" fmla="*/ 4016022 h 4642555"/>
                  <a:gd name="connsiteX40" fmla="*/ 5065888 w 6984999"/>
                  <a:gd name="connsiteY40" fmla="*/ 3897488 h 4642555"/>
                  <a:gd name="connsiteX41" fmla="*/ 5150555 w 6984999"/>
                  <a:gd name="connsiteY41" fmla="*/ 3778955 h 4642555"/>
                  <a:gd name="connsiteX42" fmla="*/ 5302955 w 6984999"/>
                  <a:gd name="connsiteY42" fmla="*/ 3745088 h 4642555"/>
                  <a:gd name="connsiteX43" fmla="*/ 5438421 w 6984999"/>
                  <a:gd name="connsiteY43" fmla="*/ 3711222 h 4642555"/>
                  <a:gd name="connsiteX44" fmla="*/ 5794021 w 6984999"/>
                  <a:gd name="connsiteY44" fmla="*/ 3643488 h 4642555"/>
                  <a:gd name="connsiteX45" fmla="*/ 6098821 w 6984999"/>
                  <a:gd name="connsiteY45" fmla="*/ 3677355 h 4642555"/>
                  <a:gd name="connsiteX46" fmla="*/ 6268155 w 6984999"/>
                  <a:gd name="connsiteY46" fmla="*/ 3643488 h 4642555"/>
                  <a:gd name="connsiteX47" fmla="*/ 6352821 w 6984999"/>
                  <a:gd name="connsiteY47" fmla="*/ 3558822 h 4642555"/>
                  <a:gd name="connsiteX48" fmla="*/ 6420555 w 6984999"/>
                  <a:gd name="connsiteY48" fmla="*/ 3474155 h 4642555"/>
                  <a:gd name="connsiteX49" fmla="*/ 6539088 w 6984999"/>
                  <a:gd name="connsiteY49" fmla="*/ 3389488 h 4642555"/>
                  <a:gd name="connsiteX50" fmla="*/ 6606821 w 6984999"/>
                  <a:gd name="connsiteY50" fmla="*/ 3220155 h 4642555"/>
                  <a:gd name="connsiteX51" fmla="*/ 6623755 w 6984999"/>
                  <a:gd name="connsiteY51" fmla="*/ 2949222 h 4642555"/>
                  <a:gd name="connsiteX52" fmla="*/ 6606821 w 6984999"/>
                  <a:gd name="connsiteY52" fmla="*/ 2847622 h 4642555"/>
                  <a:gd name="connsiteX53" fmla="*/ 6742288 w 6984999"/>
                  <a:gd name="connsiteY53" fmla="*/ 2661355 h 4642555"/>
                  <a:gd name="connsiteX54" fmla="*/ 6928555 w 6984999"/>
                  <a:gd name="connsiteY54" fmla="*/ 2458155 h 4642555"/>
                  <a:gd name="connsiteX55" fmla="*/ 6962421 w 6984999"/>
                  <a:gd name="connsiteY55" fmla="*/ 2305755 h 4642555"/>
                  <a:gd name="connsiteX56" fmla="*/ 6793088 w 6984999"/>
                  <a:gd name="connsiteY56" fmla="*/ 2407355 h 4642555"/>
                  <a:gd name="connsiteX57" fmla="*/ 6657621 w 6984999"/>
                  <a:gd name="connsiteY57" fmla="*/ 2644422 h 4642555"/>
                  <a:gd name="connsiteX58" fmla="*/ 6539088 w 6984999"/>
                  <a:gd name="connsiteY58" fmla="*/ 2779888 h 4642555"/>
                  <a:gd name="connsiteX59" fmla="*/ 6403621 w 6984999"/>
                  <a:gd name="connsiteY59" fmla="*/ 2593622 h 4642555"/>
                  <a:gd name="connsiteX60" fmla="*/ 6369755 w 6984999"/>
                  <a:gd name="connsiteY60" fmla="*/ 2424288 h 4642555"/>
                  <a:gd name="connsiteX61" fmla="*/ 6200421 w 6984999"/>
                  <a:gd name="connsiteY61" fmla="*/ 2305755 h 4642555"/>
                  <a:gd name="connsiteX62" fmla="*/ 6081888 w 6984999"/>
                  <a:gd name="connsiteY62" fmla="*/ 2238022 h 4642555"/>
                  <a:gd name="connsiteX63" fmla="*/ 6031088 w 6984999"/>
                  <a:gd name="connsiteY63" fmla="*/ 2119488 h 4642555"/>
                  <a:gd name="connsiteX64" fmla="*/ 6285088 w 6984999"/>
                  <a:gd name="connsiteY64" fmla="*/ 1916288 h 4642555"/>
                  <a:gd name="connsiteX65" fmla="*/ 6403621 w 6984999"/>
                  <a:gd name="connsiteY65" fmla="*/ 1763888 h 4642555"/>
                  <a:gd name="connsiteX66" fmla="*/ 6420555 w 6984999"/>
                  <a:gd name="connsiteY66" fmla="*/ 1662288 h 4642555"/>
                  <a:gd name="connsiteX67" fmla="*/ 6234288 w 6984999"/>
                  <a:gd name="connsiteY67" fmla="*/ 1543755 h 4642555"/>
                  <a:gd name="connsiteX68" fmla="*/ 6132688 w 6984999"/>
                  <a:gd name="connsiteY68" fmla="*/ 1425222 h 4642555"/>
                  <a:gd name="connsiteX69" fmla="*/ 6098821 w 6984999"/>
                  <a:gd name="connsiteY69" fmla="*/ 1154288 h 4642555"/>
                  <a:gd name="connsiteX70" fmla="*/ 6064955 w 6984999"/>
                  <a:gd name="connsiteY70" fmla="*/ 951088 h 4642555"/>
                  <a:gd name="connsiteX71" fmla="*/ 5963355 w 6984999"/>
                  <a:gd name="connsiteY71" fmla="*/ 781755 h 4642555"/>
                  <a:gd name="connsiteX72" fmla="*/ 5827888 w 6984999"/>
                  <a:gd name="connsiteY72" fmla="*/ 595488 h 4642555"/>
                  <a:gd name="connsiteX73" fmla="*/ 5641621 w 6984999"/>
                  <a:gd name="connsiteY73" fmla="*/ 476955 h 4642555"/>
                  <a:gd name="connsiteX74" fmla="*/ 5286021 w 6984999"/>
                  <a:gd name="connsiteY74" fmla="*/ 409222 h 4642555"/>
                  <a:gd name="connsiteX75" fmla="*/ 5218288 w 6984999"/>
                  <a:gd name="connsiteY75" fmla="*/ 409222 h 4642555"/>
                  <a:gd name="connsiteX76" fmla="*/ 5336821 w 6984999"/>
                  <a:gd name="connsiteY76" fmla="*/ 409222 h 4642555"/>
                  <a:gd name="connsiteX77" fmla="*/ 5201355 w 6984999"/>
                  <a:gd name="connsiteY77" fmla="*/ 222955 h 4642555"/>
                  <a:gd name="connsiteX78" fmla="*/ 5065888 w 6984999"/>
                  <a:gd name="connsiteY78" fmla="*/ 104422 h 4642555"/>
                  <a:gd name="connsiteX79" fmla="*/ 5065888 w 6984999"/>
                  <a:gd name="connsiteY79" fmla="*/ 307622 h 4642555"/>
                  <a:gd name="connsiteX80" fmla="*/ 4964288 w 6984999"/>
                  <a:gd name="connsiteY80" fmla="*/ 426155 h 4642555"/>
                  <a:gd name="connsiteX81" fmla="*/ 4608688 w 6984999"/>
                  <a:gd name="connsiteY81" fmla="*/ 544688 h 4642555"/>
                  <a:gd name="connsiteX82" fmla="*/ 4303888 w 6984999"/>
                  <a:gd name="connsiteY82" fmla="*/ 409222 h 4642555"/>
                  <a:gd name="connsiteX83" fmla="*/ 3914421 w 6984999"/>
                  <a:gd name="connsiteY83" fmla="*/ 290688 h 4642555"/>
                  <a:gd name="connsiteX84" fmla="*/ 3660421 w 6984999"/>
                  <a:gd name="connsiteY84" fmla="*/ 443088 h 4642555"/>
                  <a:gd name="connsiteX85" fmla="*/ 3423355 w 6984999"/>
                  <a:gd name="connsiteY85" fmla="*/ 832555 h 4642555"/>
                  <a:gd name="connsiteX86" fmla="*/ 3152421 w 6984999"/>
                  <a:gd name="connsiteY86" fmla="*/ 1340555 h 4642555"/>
                  <a:gd name="connsiteX87" fmla="*/ 2983088 w 6984999"/>
                  <a:gd name="connsiteY87" fmla="*/ 1662288 h 4642555"/>
                  <a:gd name="connsiteX88" fmla="*/ 2627488 w 6984999"/>
                  <a:gd name="connsiteY88" fmla="*/ 1763888 h 4642555"/>
                  <a:gd name="connsiteX89" fmla="*/ 2576688 w 6984999"/>
                  <a:gd name="connsiteY89" fmla="*/ 2085622 h 4642555"/>
                  <a:gd name="connsiteX90" fmla="*/ 2305755 w 6984999"/>
                  <a:gd name="connsiteY90" fmla="*/ 2271888 h 4642555"/>
                  <a:gd name="connsiteX91" fmla="*/ 2136421 w 6984999"/>
                  <a:gd name="connsiteY91" fmla="*/ 1967088 h 4642555"/>
                  <a:gd name="connsiteX92" fmla="*/ 2187221 w 6984999"/>
                  <a:gd name="connsiteY92" fmla="*/ 2305755 h 4642555"/>
                  <a:gd name="connsiteX93" fmla="*/ 1984021 w 6984999"/>
                  <a:gd name="connsiteY93" fmla="*/ 2238022 h 4642555"/>
                  <a:gd name="connsiteX94" fmla="*/ 1899355 w 6984999"/>
                  <a:gd name="connsiteY94" fmla="*/ 2000955 h 4642555"/>
                  <a:gd name="connsiteX95" fmla="*/ 1899355 w 6984999"/>
                  <a:gd name="connsiteY95" fmla="*/ 2271888 h 4642555"/>
                  <a:gd name="connsiteX96" fmla="*/ 1730021 w 6984999"/>
                  <a:gd name="connsiteY96" fmla="*/ 1882422 h 4642555"/>
                  <a:gd name="connsiteX97" fmla="*/ 1696155 w 6984999"/>
                  <a:gd name="connsiteY97" fmla="*/ 2102555 h 4642555"/>
                  <a:gd name="connsiteX98" fmla="*/ 1526821 w 6984999"/>
                  <a:gd name="connsiteY98" fmla="*/ 1950155 h 4642555"/>
                  <a:gd name="connsiteX99" fmla="*/ 1425221 w 6984999"/>
                  <a:gd name="connsiteY99" fmla="*/ 1713088 h 4642555"/>
                  <a:gd name="connsiteX100" fmla="*/ 1391355 w 6984999"/>
                  <a:gd name="connsiteY100" fmla="*/ 1933222 h 4642555"/>
                  <a:gd name="connsiteX101" fmla="*/ 1188155 w 6984999"/>
                  <a:gd name="connsiteY101" fmla="*/ 1713088 h 4642555"/>
                  <a:gd name="connsiteX102" fmla="*/ 1120421 w 6984999"/>
                  <a:gd name="connsiteY102" fmla="*/ 1899355 h 4642555"/>
                  <a:gd name="connsiteX103" fmla="*/ 1035755 w 6984999"/>
                  <a:gd name="connsiteY103" fmla="*/ 1526822 h 4642555"/>
                  <a:gd name="connsiteX104" fmla="*/ 984955 w 6984999"/>
                  <a:gd name="connsiteY104" fmla="*/ 1780822 h 4642555"/>
                  <a:gd name="connsiteX105" fmla="*/ 900288 w 6984999"/>
                  <a:gd name="connsiteY105" fmla="*/ 1357488 h 4642555"/>
                  <a:gd name="connsiteX106" fmla="*/ 798688 w 6984999"/>
                  <a:gd name="connsiteY106" fmla="*/ 1560688 h 4642555"/>
                  <a:gd name="connsiteX107" fmla="*/ 493888 w 6984999"/>
                  <a:gd name="connsiteY107" fmla="*/ 1492955 h 4642555"/>
                  <a:gd name="connsiteX108" fmla="*/ 595488 w 6984999"/>
                  <a:gd name="connsiteY108" fmla="*/ 1340555 h 4642555"/>
                  <a:gd name="connsiteX109" fmla="*/ 747888 w 6984999"/>
                  <a:gd name="connsiteY109" fmla="*/ 1408288 h 4642555"/>
                  <a:gd name="connsiteX110" fmla="*/ 832555 w 6984999"/>
                  <a:gd name="connsiteY110" fmla="*/ 1289755 h 4642555"/>
                  <a:gd name="connsiteX111" fmla="*/ 646288 w 6984999"/>
                  <a:gd name="connsiteY111" fmla="*/ 1137355 h 4642555"/>
                  <a:gd name="connsiteX112" fmla="*/ 476955 w 6984999"/>
                  <a:gd name="connsiteY112" fmla="*/ 1391355 h 4642555"/>
                  <a:gd name="connsiteX113" fmla="*/ 375355 w 6984999"/>
                  <a:gd name="connsiteY113" fmla="*/ 1137355 h 4642555"/>
                  <a:gd name="connsiteX114" fmla="*/ 392288 w 6984999"/>
                  <a:gd name="connsiteY114" fmla="*/ 968022 h 4642555"/>
                  <a:gd name="connsiteX115" fmla="*/ 544688 w 6984999"/>
                  <a:gd name="connsiteY115" fmla="*/ 764822 h 4642555"/>
                  <a:gd name="connsiteX116" fmla="*/ 375355 w 6984999"/>
                  <a:gd name="connsiteY116" fmla="*/ 612422 h 4642555"/>
                  <a:gd name="connsiteX117" fmla="*/ 476955 w 6984999"/>
                  <a:gd name="connsiteY117" fmla="*/ 324555 h 4642555"/>
                  <a:gd name="connsiteX118" fmla="*/ 426155 w 6984999"/>
                  <a:gd name="connsiteY118" fmla="*/ 155222 h 4642555"/>
                  <a:gd name="connsiteX119" fmla="*/ 206021 w 6984999"/>
                  <a:gd name="connsiteY119" fmla="*/ 53622 h 4642555"/>
                  <a:gd name="connsiteX120" fmla="*/ 222955 w 6984999"/>
                  <a:gd name="connsiteY120" fmla="*/ 36688 h 4642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6984999" h="4642555">
                    <a:moveTo>
                      <a:pt x="409221" y="341488"/>
                    </a:moveTo>
                    <a:cubicBezTo>
                      <a:pt x="382410" y="270932"/>
                      <a:pt x="355599" y="200377"/>
                      <a:pt x="341488" y="155222"/>
                    </a:cubicBezTo>
                    <a:cubicBezTo>
                      <a:pt x="327377" y="110067"/>
                      <a:pt x="366888" y="95955"/>
                      <a:pt x="324555" y="70555"/>
                    </a:cubicBezTo>
                    <a:cubicBezTo>
                      <a:pt x="282222" y="45155"/>
                      <a:pt x="138288" y="0"/>
                      <a:pt x="87488" y="2822"/>
                    </a:cubicBezTo>
                    <a:cubicBezTo>
                      <a:pt x="36688" y="5644"/>
                      <a:pt x="0" y="28221"/>
                      <a:pt x="19755" y="87488"/>
                    </a:cubicBezTo>
                    <a:cubicBezTo>
                      <a:pt x="39510" y="146755"/>
                      <a:pt x="169332" y="217311"/>
                      <a:pt x="206021" y="358422"/>
                    </a:cubicBezTo>
                    <a:cubicBezTo>
                      <a:pt x="242710" y="499533"/>
                      <a:pt x="228599" y="767644"/>
                      <a:pt x="239888" y="934155"/>
                    </a:cubicBezTo>
                    <a:cubicBezTo>
                      <a:pt x="251177" y="1100666"/>
                      <a:pt x="234244" y="1224844"/>
                      <a:pt x="273755" y="1357488"/>
                    </a:cubicBezTo>
                    <a:cubicBezTo>
                      <a:pt x="313266" y="1490133"/>
                      <a:pt x="361244" y="1611489"/>
                      <a:pt x="476955" y="1730022"/>
                    </a:cubicBezTo>
                    <a:cubicBezTo>
                      <a:pt x="592666" y="1848555"/>
                      <a:pt x="809977" y="1936044"/>
                      <a:pt x="968021" y="2068688"/>
                    </a:cubicBezTo>
                    <a:cubicBezTo>
                      <a:pt x="1126065" y="2201332"/>
                      <a:pt x="1425221" y="2525888"/>
                      <a:pt x="1425221" y="2525888"/>
                    </a:cubicBezTo>
                    <a:cubicBezTo>
                      <a:pt x="1481665" y="2582332"/>
                      <a:pt x="1303866" y="2424288"/>
                      <a:pt x="1306688" y="2407355"/>
                    </a:cubicBezTo>
                    <a:cubicBezTo>
                      <a:pt x="1309510" y="2390422"/>
                      <a:pt x="1394177" y="2390421"/>
                      <a:pt x="1442155" y="2424288"/>
                    </a:cubicBezTo>
                    <a:cubicBezTo>
                      <a:pt x="1490133" y="2458155"/>
                      <a:pt x="1538111" y="2562577"/>
                      <a:pt x="1594555" y="2610555"/>
                    </a:cubicBezTo>
                    <a:cubicBezTo>
                      <a:pt x="1650999" y="2658533"/>
                      <a:pt x="1732843" y="2619022"/>
                      <a:pt x="1780821" y="2712155"/>
                    </a:cubicBezTo>
                    <a:cubicBezTo>
                      <a:pt x="1828799" y="2805288"/>
                      <a:pt x="1888065" y="3050822"/>
                      <a:pt x="1882421" y="3169355"/>
                    </a:cubicBezTo>
                    <a:cubicBezTo>
                      <a:pt x="1876777" y="3287888"/>
                      <a:pt x="1755422" y="3355622"/>
                      <a:pt x="1746955" y="3423355"/>
                    </a:cubicBezTo>
                    <a:cubicBezTo>
                      <a:pt x="1738488" y="3491088"/>
                      <a:pt x="1766710" y="3530600"/>
                      <a:pt x="1831621" y="3575755"/>
                    </a:cubicBezTo>
                    <a:cubicBezTo>
                      <a:pt x="1896532" y="3620911"/>
                      <a:pt x="2054577" y="3671710"/>
                      <a:pt x="2136421" y="3694288"/>
                    </a:cubicBezTo>
                    <a:cubicBezTo>
                      <a:pt x="2218265" y="3716866"/>
                      <a:pt x="2260599" y="3666066"/>
                      <a:pt x="2322688" y="3711222"/>
                    </a:cubicBezTo>
                    <a:cubicBezTo>
                      <a:pt x="2384777" y="3756378"/>
                      <a:pt x="2441222" y="3886200"/>
                      <a:pt x="2508955" y="3965222"/>
                    </a:cubicBezTo>
                    <a:cubicBezTo>
                      <a:pt x="2576688" y="4044244"/>
                      <a:pt x="2664177" y="4143022"/>
                      <a:pt x="2729088" y="4185355"/>
                    </a:cubicBezTo>
                    <a:cubicBezTo>
                      <a:pt x="2793999" y="4227688"/>
                      <a:pt x="2839154" y="4213578"/>
                      <a:pt x="2898421" y="4219222"/>
                    </a:cubicBezTo>
                    <a:cubicBezTo>
                      <a:pt x="2957688" y="4224866"/>
                      <a:pt x="3084688" y="4219222"/>
                      <a:pt x="3084688" y="4219222"/>
                    </a:cubicBezTo>
                    <a:cubicBezTo>
                      <a:pt x="3143955" y="4219222"/>
                      <a:pt x="3208866" y="4202289"/>
                      <a:pt x="3254021" y="4219222"/>
                    </a:cubicBezTo>
                    <a:cubicBezTo>
                      <a:pt x="3299176" y="4236155"/>
                      <a:pt x="3355621" y="4320822"/>
                      <a:pt x="3355621" y="4320822"/>
                    </a:cubicBezTo>
                    <a:cubicBezTo>
                      <a:pt x="3386666" y="4351866"/>
                      <a:pt x="3406421" y="4360333"/>
                      <a:pt x="3440288" y="4405488"/>
                    </a:cubicBezTo>
                    <a:cubicBezTo>
                      <a:pt x="3474155" y="4450643"/>
                      <a:pt x="3513666" y="4552244"/>
                      <a:pt x="3558821" y="4591755"/>
                    </a:cubicBezTo>
                    <a:cubicBezTo>
                      <a:pt x="3603976" y="4631266"/>
                      <a:pt x="3671710" y="4642555"/>
                      <a:pt x="3711221" y="4642555"/>
                    </a:cubicBezTo>
                    <a:cubicBezTo>
                      <a:pt x="3750732" y="4642555"/>
                      <a:pt x="3750732" y="4617155"/>
                      <a:pt x="3795888" y="4591755"/>
                    </a:cubicBezTo>
                    <a:cubicBezTo>
                      <a:pt x="3841044" y="4566355"/>
                      <a:pt x="3922888" y="4507088"/>
                      <a:pt x="3982155" y="4490155"/>
                    </a:cubicBezTo>
                    <a:cubicBezTo>
                      <a:pt x="4041422" y="4473222"/>
                      <a:pt x="4151488" y="4490155"/>
                      <a:pt x="4151488" y="4490155"/>
                    </a:cubicBezTo>
                    <a:cubicBezTo>
                      <a:pt x="4205110" y="4490155"/>
                      <a:pt x="4261555" y="4487333"/>
                      <a:pt x="4303888" y="4490155"/>
                    </a:cubicBezTo>
                    <a:cubicBezTo>
                      <a:pt x="4346221" y="4492977"/>
                      <a:pt x="4343399" y="4501444"/>
                      <a:pt x="4405488" y="4507088"/>
                    </a:cubicBezTo>
                    <a:cubicBezTo>
                      <a:pt x="4467577" y="4512732"/>
                      <a:pt x="4651021" y="4532489"/>
                      <a:pt x="4676421" y="4524022"/>
                    </a:cubicBezTo>
                    <a:cubicBezTo>
                      <a:pt x="4701821" y="4515555"/>
                      <a:pt x="4560710" y="4478866"/>
                      <a:pt x="4557888" y="4456288"/>
                    </a:cubicBezTo>
                    <a:cubicBezTo>
                      <a:pt x="4555066" y="4433710"/>
                      <a:pt x="4625621" y="4428066"/>
                      <a:pt x="4659488" y="4388555"/>
                    </a:cubicBezTo>
                    <a:cubicBezTo>
                      <a:pt x="4693355" y="4349044"/>
                      <a:pt x="4738510" y="4267200"/>
                      <a:pt x="4761088" y="4219222"/>
                    </a:cubicBezTo>
                    <a:cubicBezTo>
                      <a:pt x="4783666" y="4171244"/>
                      <a:pt x="4775200" y="4134555"/>
                      <a:pt x="4794955" y="4100688"/>
                    </a:cubicBezTo>
                    <a:cubicBezTo>
                      <a:pt x="4814710" y="4066821"/>
                      <a:pt x="4834466" y="4049889"/>
                      <a:pt x="4879621" y="4016022"/>
                    </a:cubicBezTo>
                    <a:cubicBezTo>
                      <a:pt x="4924776" y="3982155"/>
                      <a:pt x="5020732" y="3936999"/>
                      <a:pt x="5065888" y="3897488"/>
                    </a:cubicBezTo>
                    <a:cubicBezTo>
                      <a:pt x="5111044" y="3857977"/>
                      <a:pt x="5111044" y="3804355"/>
                      <a:pt x="5150555" y="3778955"/>
                    </a:cubicBezTo>
                    <a:cubicBezTo>
                      <a:pt x="5190066" y="3753555"/>
                      <a:pt x="5254977" y="3756377"/>
                      <a:pt x="5302955" y="3745088"/>
                    </a:cubicBezTo>
                    <a:cubicBezTo>
                      <a:pt x="5350933" y="3733799"/>
                      <a:pt x="5356577" y="3728155"/>
                      <a:pt x="5438421" y="3711222"/>
                    </a:cubicBezTo>
                    <a:cubicBezTo>
                      <a:pt x="5520265" y="3694289"/>
                      <a:pt x="5683954" y="3649133"/>
                      <a:pt x="5794021" y="3643488"/>
                    </a:cubicBezTo>
                    <a:cubicBezTo>
                      <a:pt x="5904088" y="3637844"/>
                      <a:pt x="6019799" y="3677355"/>
                      <a:pt x="6098821" y="3677355"/>
                    </a:cubicBezTo>
                    <a:cubicBezTo>
                      <a:pt x="6177843" y="3677355"/>
                      <a:pt x="6225822" y="3663244"/>
                      <a:pt x="6268155" y="3643488"/>
                    </a:cubicBezTo>
                    <a:cubicBezTo>
                      <a:pt x="6310488" y="3623733"/>
                      <a:pt x="6327421" y="3587044"/>
                      <a:pt x="6352821" y="3558822"/>
                    </a:cubicBezTo>
                    <a:cubicBezTo>
                      <a:pt x="6378221" y="3530600"/>
                      <a:pt x="6389511" y="3502377"/>
                      <a:pt x="6420555" y="3474155"/>
                    </a:cubicBezTo>
                    <a:cubicBezTo>
                      <a:pt x="6451599" y="3445933"/>
                      <a:pt x="6508044" y="3431821"/>
                      <a:pt x="6539088" y="3389488"/>
                    </a:cubicBezTo>
                    <a:cubicBezTo>
                      <a:pt x="6570132" y="3347155"/>
                      <a:pt x="6592710" y="3293533"/>
                      <a:pt x="6606821" y="3220155"/>
                    </a:cubicBezTo>
                    <a:cubicBezTo>
                      <a:pt x="6620932" y="3146777"/>
                      <a:pt x="6623755" y="3011311"/>
                      <a:pt x="6623755" y="2949222"/>
                    </a:cubicBezTo>
                    <a:cubicBezTo>
                      <a:pt x="6623755" y="2887133"/>
                      <a:pt x="6587066" y="2895600"/>
                      <a:pt x="6606821" y="2847622"/>
                    </a:cubicBezTo>
                    <a:cubicBezTo>
                      <a:pt x="6626576" y="2799644"/>
                      <a:pt x="6688666" y="2726266"/>
                      <a:pt x="6742288" y="2661355"/>
                    </a:cubicBezTo>
                    <a:cubicBezTo>
                      <a:pt x="6795910" y="2596444"/>
                      <a:pt x="6891866" y="2517422"/>
                      <a:pt x="6928555" y="2458155"/>
                    </a:cubicBezTo>
                    <a:cubicBezTo>
                      <a:pt x="6965244" y="2398888"/>
                      <a:pt x="6984999" y="2314222"/>
                      <a:pt x="6962421" y="2305755"/>
                    </a:cubicBezTo>
                    <a:cubicBezTo>
                      <a:pt x="6939843" y="2297288"/>
                      <a:pt x="6843888" y="2350910"/>
                      <a:pt x="6793088" y="2407355"/>
                    </a:cubicBezTo>
                    <a:cubicBezTo>
                      <a:pt x="6742288" y="2463800"/>
                      <a:pt x="6699954" y="2582333"/>
                      <a:pt x="6657621" y="2644422"/>
                    </a:cubicBezTo>
                    <a:cubicBezTo>
                      <a:pt x="6615288" y="2706511"/>
                      <a:pt x="6581421" y="2788355"/>
                      <a:pt x="6539088" y="2779888"/>
                    </a:cubicBezTo>
                    <a:cubicBezTo>
                      <a:pt x="6496755" y="2771421"/>
                      <a:pt x="6431843" y="2652889"/>
                      <a:pt x="6403621" y="2593622"/>
                    </a:cubicBezTo>
                    <a:cubicBezTo>
                      <a:pt x="6375399" y="2534355"/>
                      <a:pt x="6403622" y="2472266"/>
                      <a:pt x="6369755" y="2424288"/>
                    </a:cubicBezTo>
                    <a:cubicBezTo>
                      <a:pt x="6335888" y="2376310"/>
                      <a:pt x="6248399" y="2336799"/>
                      <a:pt x="6200421" y="2305755"/>
                    </a:cubicBezTo>
                    <a:cubicBezTo>
                      <a:pt x="6152443" y="2274711"/>
                      <a:pt x="6110110" y="2269067"/>
                      <a:pt x="6081888" y="2238022"/>
                    </a:cubicBezTo>
                    <a:cubicBezTo>
                      <a:pt x="6053666" y="2206978"/>
                      <a:pt x="5997221" y="2173110"/>
                      <a:pt x="6031088" y="2119488"/>
                    </a:cubicBezTo>
                    <a:cubicBezTo>
                      <a:pt x="6064955" y="2065866"/>
                      <a:pt x="6222999" y="1975555"/>
                      <a:pt x="6285088" y="1916288"/>
                    </a:cubicBezTo>
                    <a:cubicBezTo>
                      <a:pt x="6347177" y="1857021"/>
                      <a:pt x="6381043" y="1806221"/>
                      <a:pt x="6403621" y="1763888"/>
                    </a:cubicBezTo>
                    <a:cubicBezTo>
                      <a:pt x="6426199" y="1721555"/>
                      <a:pt x="6448777" y="1698977"/>
                      <a:pt x="6420555" y="1662288"/>
                    </a:cubicBezTo>
                    <a:cubicBezTo>
                      <a:pt x="6392333" y="1625599"/>
                      <a:pt x="6282266" y="1583266"/>
                      <a:pt x="6234288" y="1543755"/>
                    </a:cubicBezTo>
                    <a:cubicBezTo>
                      <a:pt x="6186310" y="1504244"/>
                      <a:pt x="6155266" y="1490133"/>
                      <a:pt x="6132688" y="1425222"/>
                    </a:cubicBezTo>
                    <a:cubicBezTo>
                      <a:pt x="6110110" y="1360311"/>
                      <a:pt x="6110110" y="1233310"/>
                      <a:pt x="6098821" y="1154288"/>
                    </a:cubicBezTo>
                    <a:cubicBezTo>
                      <a:pt x="6087532" y="1075266"/>
                      <a:pt x="6087533" y="1013177"/>
                      <a:pt x="6064955" y="951088"/>
                    </a:cubicBezTo>
                    <a:cubicBezTo>
                      <a:pt x="6042377" y="888999"/>
                      <a:pt x="6002866" y="841022"/>
                      <a:pt x="5963355" y="781755"/>
                    </a:cubicBezTo>
                    <a:cubicBezTo>
                      <a:pt x="5923844" y="722488"/>
                      <a:pt x="5881510" y="646288"/>
                      <a:pt x="5827888" y="595488"/>
                    </a:cubicBezTo>
                    <a:cubicBezTo>
                      <a:pt x="5774266" y="544688"/>
                      <a:pt x="5731932" y="507999"/>
                      <a:pt x="5641621" y="476955"/>
                    </a:cubicBezTo>
                    <a:cubicBezTo>
                      <a:pt x="5551310" y="445911"/>
                      <a:pt x="5356577" y="420511"/>
                      <a:pt x="5286021" y="409222"/>
                    </a:cubicBezTo>
                    <a:cubicBezTo>
                      <a:pt x="5215466" y="397933"/>
                      <a:pt x="5218288" y="409222"/>
                      <a:pt x="5218288" y="409222"/>
                    </a:cubicBezTo>
                    <a:cubicBezTo>
                      <a:pt x="5226755" y="409222"/>
                      <a:pt x="5339643" y="440266"/>
                      <a:pt x="5336821" y="409222"/>
                    </a:cubicBezTo>
                    <a:cubicBezTo>
                      <a:pt x="5333999" y="378178"/>
                      <a:pt x="5246510" y="273755"/>
                      <a:pt x="5201355" y="222955"/>
                    </a:cubicBezTo>
                    <a:cubicBezTo>
                      <a:pt x="5156200" y="172155"/>
                      <a:pt x="5088466" y="90311"/>
                      <a:pt x="5065888" y="104422"/>
                    </a:cubicBezTo>
                    <a:cubicBezTo>
                      <a:pt x="5043310" y="118533"/>
                      <a:pt x="5082821" y="254000"/>
                      <a:pt x="5065888" y="307622"/>
                    </a:cubicBezTo>
                    <a:cubicBezTo>
                      <a:pt x="5048955" y="361244"/>
                      <a:pt x="5040488" y="386644"/>
                      <a:pt x="4964288" y="426155"/>
                    </a:cubicBezTo>
                    <a:cubicBezTo>
                      <a:pt x="4888088" y="465666"/>
                      <a:pt x="4718755" y="547510"/>
                      <a:pt x="4608688" y="544688"/>
                    </a:cubicBezTo>
                    <a:cubicBezTo>
                      <a:pt x="4498621" y="541866"/>
                      <a:pt x="4419599" y="451555"/>
                      <a:pt x="4303888" y="409222"/>
                    </a:cubicBezTo>
                    <a:cubicBezTo>
                      <a:pt x="4188177" y="366889"/>
                      <a:pt x="4021665" y="285044"/>
                      <a:pt x="3914421" y="290688"/>
                    </a:cubicBezTo>
                    <a:cubicBezTo>
                      <a:pt x="3807177" y="296332"/>
                      <a:pt x="3742265" y="352777"/>
                      <a:pt x="3660421" y="443088"/>
                    </a:cubicBezTo>
                    <a:cubicBezTo>
                      <a:pt x="3578577" y="533399"/>
                      <a:pt x="3508022" y="682977"/>
                      <a:pt x="3423355" y="832555"/>
                    </a:cubicBezTo>
                    <a:cubicBezTo>
                      <a:pt x="3338688" y="982133"/>
                      <a:pt x="3225799" y="1202266"/>
                      <a:pt x="3152421" y="1340555"/>
                    </a:cubicBezTo>
                    <a:cubicBezTo>
                      <a:pt x="3079043" y="1478844"/>
                      <a:pt x="3070577" y="1591733"/>
                      <a:pt x="2983088" y="1662288"/>
                    </a:cubicBezTo>
                    <a:cubicBezTo>
                      <a:pt x="2895599" y="1732843"/>
                      <a:pt x="2695221" y="1693332"/>
                      <a:pt x="2627488" y="1763888"/>
                    </a:cubicBezTo>
                    <a:cubicBezTo>
                      <a:pt x="2559755" y="1834444"/>
                      <a:pt x="2630310" y="2000955"/>
                      <a:pt x="2576688" y="2085622"/>
                    </a:cubicBezTo>
                    <a:cubicBezTo>
                      <a:pt x="2523066" y="2170289"/>
                      <a:pt x="2379133" y="2291644"/>
                      <a:pt x="2305755" y="2271888"/>
                    </a:cubicBezTo>
                    <a:cubicBezTo>
                      <a:pt x="2232377" y="2252132"/>
                      <a:pt x="2156177" y="1961444"/>
                      <a:pt x="2136421" y="1967088"/>
                    </a:cubicBezTo>
                    <a:cubicBezTo>
                      <a:pt x="2116665" y="1972733"/>
                      <a:pt x="2212621" y="2260599"/>
                      <a:pt x="2187221" y="2305755"/>
                    </a:cubicBezTo>
                    <a:cubicBezTo>
                      <a:pt x="2161821" y="2350911"/>
                      <a:pt x="2031999" y="2288822"/>
                      <a:pt x="1984021" y="2238022"/>
                    </a:cubicBezTo>
                    <a:cubicBezTo>
                      <a:pt x="1936043" y="2187222"/>
                      <a:pt x="1913466" y="1995311"/>
                      <a:pt x="1899355" y="2000955"/>
                    </a:cubicBezTo>
                    <a:cubicBezTo>
                      <a:pt x="1885244" y="2006599"/>
                      <a:pt x="1927577" y="2291643"/>
                      <a:pt x="1899355" y="2271888"/>
                    </a:cubicBezTo>
                    <a:cubicBezTo>
                      <a:pt x="1871133" y="2252133"/>
                      <a:pt x="1763888" y="1910644"/>
                      <a:pt x="1730021" y="1882422"/>
                    </a:cubicBezTo>
                    <a:cubicBezTo>
                      <a:pt x="1696154" y="1854200"/>
                      <a:pt x="1730022" y="2091266"/>
                      <a:pt x="1696155" y="2102555"/>
                    </a:cubicBezTo>
                    <a:cubicBezTo>
                      <a:pt x="1662288" y="2113844"/>
                      <a:pt x="1571977" y="2015066"/>
                      <a:pt x="1526821" y="1950155"/>
                    </a:cubicBezTo>
                    <a:cubicBezTo>
                      <a:pt x="1481665" y="1885244"/>
                      <a:pt x="1447799" y="1715910"/>
                      <a:pt x="1425221" y="1713088"/>
                    </a:cubicBezTo>
                    <a:cubicBezTo>
                      <a:pt x="1402643" y="1710266"/>
                      <a:pt x="1430866" y="1933222"/>
                      <a:pt x="1391355" y="1933222"/>
                    </a:cubicBezTo>
                    <a:cubicBezTo>
                      <a:pt x="1351844" y="1933222"/>
                      <a:pt x="1233311" y="1718733"/>
                      <a:pt x="1188155" y="1713088"/>
                    </a:cubicBezTo>
                    <a:cubicBezTo>
                      <a:pt x="1142999" y="1707444"/>
                      <a:pt x="1145821" y="1930399"/>
                      <a:pt x="1120421" y="1899355"/>
                    </a:cubicBezTo>
                    <a:cubicBezTo>
                      <a:pt x="1095021" y="1868311"/>
                      <a:pt x="1058333" y="1546578"/>
                      <a:pt x="1035755" y="1526822"/>
                    </a:cubicBezTo>
                    <a:cubicBezTo>
                      <a:pt x="1013177" y="1507067"/>
                      <a:pt x="1007533" y="1809044"/>
                      <a:pt x="984955" y="1780822"/>
                    </a:cubicBezTo>
                    <a:cubicBezTo>
                      <a:pt x="962377" y="1752600"/>
                      <a:pt x="931332" y="1394177"/>
                      <a:pt x="900288" y="1357488"/>
                    </a:cubicBezTo>
                    <a:cubicBezTo>
                      <a:pt x="869244" y="1320799"/>
                      <a:pt x="866421" y="1538110"/>
                      <a:pt x="798688" y="1560688"/>
                    </a:cubicBezTo>
                    <a:cubicBezTo>
                      <a:pt x="730955" y="1583266"/>
                      <a:pt x="527755" y="1529644"/>
                      <a:pt x="493888" y="1492955"/>
                    </a:cubicBezTo>
                    <a:cubicBezTo>
                      <a:pt x="460021" y="1456266"/>
                      <a:pt x="553155" y="1354666"/>
                      <a:pt x="595488" y="1340555"/>
                    </a:cubicBezTo>
                    <a:cubicBezTo>
                      <a:pt x="637821" y="1326444"/>
                      <a:pt x="708377" y="1416755"/>
                      <a:pt x="747888" y="1408288"/>
                    </a:cubicBezTo>
                    <a:cubicBezTo>
                      <a:pt x="787399" y="1399821"/>
                      <a:pt x="849488" y="1334910"/>
                      <a:pt x="832555" y="1289755"/>
                    </a:cubicBezTo>
                    <a:cubicBezTo>
                      <a:pt x="815622" y="1244600"/>
                      <a:pt x="705555" y="1120422"/>
                      <a:pt x="646288" y="1137355"/>
                    </a:cubicBezTo>
                    <a:cubicBezTo>
                      <a:pt x="587021" y="1154288"/>
                      <a:pt x="522110" y="1391355"/>
                      <a:pt x="476955" y="1391355"/>
                    </a:cubicBezTo>
                    <a:cubicBezTo>
                      <a:pt x="431800" y="1391355"/>
                      <a:pt x="389466" y="1207911"/>
                      <a:pt x="375355" y="1137355"/>
                    </a:cubicBezTo>
                    <a:cubicBezTo>
                      <a:pt x="361244" y="1066799"/>
                      <a:pt x="364066" y="1030111"/>
                      <a:pt x="392288" y="968022"/>
                    </a:cubicBezTo>
                    <a:cubicBezTo>
                      <a:pt x="420510" y="905933"/>
                      <a:pt x="547510" y="824088"/>
                      <a:pt x="544688" y="764822"/>
                    </a:cubicBezTo>
                    <a:cubicBezTo>
                      <a:pt x="541866" y="705556"/>
                      <a:pt x="386644" y="685800"/>
                      <a:pt x="375355" y="612422"/>
                    </a:cubicBezTo>
                    <a:cubicBezTo>
                      <a:pt x="364066" y="539044"/>
                      <a:pt x="468488" y="400755"/>
                      <a:pt x="476955" y="324555"/>
                    </a:cubicBezTo>
                    <a:cubicBezTo>
                      <a:pt x="485422" y="248355"/>
                      <a:pt x="471311" y="200377"/>
                      <a:pt x="426155" y="155222"/>
                    </a:cubicBezTo>
                    <a:cubicBezTo>
                      <a:pt x="380999" y="110067"/>
                      <a:pt x="239888" y="73378"/>
                      <a:pt x="206021" y="53622"/>
                    </a:cubicBezTo>
                    <a:cubicBezTo>
                      <a:pt x="172154" y="33866"/>
                      <a:pt x="197554" y="35277"/>
                      <a:pt x="222955" y="36688"/>
                    </a:cubicBezTo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 bwMode="auto">
              <a:xfrm>
                <a:off x="1605660" y="2082337"/>
                <a:ext cx="717029" cy="698626"/>
              </a:xfrm>
              <a:custGeom>
                <a:avLst/>
                <a:gdLst>
                  <a:gd name="connsiteX0" fmla="*/ 36689 w 395111"/>
                  <a:gd name="connsiteY0" fmla="*/ 245533 h 318911"/>
                  <a:gd name="connsiteX1" fmla="*/ 324555 w 395111"/>
                  <a:gd name="connsiteY1" fmla="*/ 279400 h 318911"/>
                  <a:gd name="connsiteX2" fmla="*/ 392289 w 395111"/>
                  <a:gd name="connsiteY2" fmla="*/ 279400 h 318911"/>
                  <a:gd name="connsiteX3" fmla="*/ 307622 w 395111"/>
                  <a:gd name="connsiteY3" fmla="*/ 42333 h 318911"/>
                  <a:gd name="connsiteX4" fmla="*/ 222955 w 395111"/>
                  <a:gd name="connsiteY4" fmla="*/ 127000 h 318911"/>
                  <a:gd name="connsiteX5" fmla="*/ 104422 w 395111"/>
                  <a:gd name="connsiteY5" fmla="*/ 25400 h 318911"/>
                  <a:gd name="connsiteX6" fmla="*/ 36689 w 395111"/>
                  <a:gd name="connsiteY6" fmla="*/ 245533 h 318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111" h="318911">
                    <a:moveTo>
                      <a:pt x="36689" y="245533"/>
                    </a:moveTo>
                    <a:cubicBezTo>
                      <a:pt x="73378" y="287866"/>
                      <a:pt x="265288" y="273756"/>
                      <a:pt x="324555" y="279400"/>
                    </a:cubicBezTo>
                    <a:cubicBezTo>
                      <a:pt x="383822" y="285044"/>
                      <a:pt x="395111" y="318911"/>
                      <a:pt x="392289" y="279400"/>
                    </a:cubicBezTo>
                    <a:cubicBezTo>
                      <a:pt x="389467" y="239889"/>
                      <a:pt x="335844" y="67733"/>
                      <a:pt x="307622" y="42333"/>
                    </a:cubicBezTo>
                    <a:cubicBezTo>
                      <a:pt x="279400" y="16933"/>
                      <a:pt x="256822" y="129822"/>
                      <a:pt x="222955" y="127000"/>
                    </a:cubicBezTo>
                    <a:cubicBezTo>
                      <a:pt x="189088" y="124178"/>
                      <a:pt x="138289" y="0"/>
                      <a:pt x="104422" y="25400"/>
                    </a:cubicBezTo>
                    <a:cubicBezTo>
                      <a:pt x="70555" y="50800"/>
                      <a:pt x="0" y="203200"/>
                      <a:pt x="36689" y="2455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76194" tIns="38097" rIns="76194" bIns="38097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761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300" kern="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963382" y="1325585"/>
                <a:ext cx="602927" cy="767257"/>
              </a:xfrm>
              <a:custGeom>
                <a:avLst/>
                <a:gdLst>
                  <a:gd name="connsiteX0" fmla="*/ 0 w 423333"/>
                  <a:gd name="connsiteY0" fmla="*/ 482600 h 592666"/>
                  <a:gd name="connsiteX1" fmla="*/ 389466 w 423333"/>
                  <a:gd name="connsiteY1" fmla="*/ 516466 h 592666"/>
                  <a:gd name="connsiteX2" fmla="*/ 203200 w 423333"/>
                  <a:gd name="connsiteY2" fmla="*/ 25400 h 592666"/>
                  <a:gd name="connsiteX3" fmla="*/ 169333 w 423333"/>
                  <a:gd name="connsiteY3" fmla="*/ 364066 h 592666"/>
                  <a:gd name="connsiteX4" fmla="*/ 101600 w 423333"/>
                  <a:gd name="connsiteY4" fmla="*/ 397933 h 592666"/>
                  <a:gd name="connsiteX5" fmla="*/ 84666 w 423333"/>
                  <a:gd name="connsiteY5" fmla="*/ 482600 h 592666"/>
                  <a:gd name="connsiteX6" fmla="*/ 101600 w 423333"/>
                  <a:gd name="connsiteY6" fmla="*/ 499533 h 592666"/>
                  <a:gd name="connsiteX7" fmla="*/ 186266 w 423333"/>
                  <a:gd name="connsiteY7" fmla="*/ 550333 h 592666"/>
                  <a:gd name="connsiteX8" fmla="*/ 254000 w 423333"/>
                  <a:gd name="connsiteY8" fmla="*/ 533400 h 59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3333" h="592666">
                    <a:moveTo>
                      <a:pt x="0" y="482600"/>
                    </a:moveTo>
                    <a:cubicBezTo>
                      <a:pt x="177799" y="537633"/>
                      <a:pt x="355599" y="592666"/>
                      <a:pt x="389466" y="516466"/>
                    </a:cubicBezTo>
                    <a:cubicBezTo>
                      <a:pt x="423333" y="440266"/>
                      <a:pt x="239889" y="50800"/>
                      <a:pt x="203200" y="25400"/>
                    </a:cubicBezTo>
                    <a:cubicBezTo>
                      <a:pt x="166511" y="0"/>
                      <a:pt x="186266" y="301977"/>
                      <a:pt x="169333" y="364066"/>
                    </a:cubicBezTo>
                    <a:cubicBezTo>
                      <a:pt x="152400" y="426155"/>
                      <a:pt x="115711" y="378177"/>
                      <a:pt x="101600" y="397933"/>
                    </a:cubicBezTo>
                    <a:cubicBezTo>
                      <a:pt x="87489" y="417689"/>
                      <a:pt x="84666" y="465667"/>
                      <a:pt x="84666" y="482600"/>
                    </a:cubicBezTo>
                    <a:cubicBezTo>
                      <a:pt x="84666" y="499533"/>
                      <a:pt x="84667" y="488244"/>
                      <a:pt x="101600" y="499533"/>
                    </a:cubicBezTo>
                    <a:cubicBezTo>
                      <a:pt x="118533" y="510822"/>
                      <a:pt x="160866" y="544689"/>
                      <a:pt x="186266" y="550333"/>
                    </a:cubicBezTo>
                    <a:cubicBezTo>
                      <a:pt x="211666" y="555978"/>
                      <a:pt x="232833" y="544689"/>
                      <a:pt x="254000" y="5334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2" name="Полилиния 21"/>
            <p:cNvSpPr/>
            <p:nvPr/>
          </p:nvSpPr>
          <p:spPr bwMode="auto">
            <a:xfrm>
              <a:off x="2857488" y="642918"/>
              <a:ext cx="4343400" cy="3657599"/>
            </a:xfrm>
            <a:custGeom>
              <a:avLst/>
              <a:gdLst>
                <a:gd name="connsiteX0" fmla="*/ 217311 w 4343400"/>
                <a:gd name="connsiteY0" fmla="*/ 1744134 h 3657600"/>
                <a:gd name="connsiteX1" fmla="*/ 14111 w 4343400"/>
                <a:gd name="connsiteY1" fmla="*/ 1964267 h 3657600"/>
                <a:gd name="connsiteX2" fmla="*/ 132644 w 4343400"/>
                <a:gd name="connsiteY2" fmla="*/ 2336800 h 3657600"/>
                <a:gd name="connsiteX3" fmla="*/ 522111 w 4343400"/>
                <a:gd name="connsiteY3" fmla="*/ 2641600 h 3657600"/>
                <a:gd name="connsiteX4" fmla="*/ 826911 w 4343400"/>
                <a:gd name="connsiteY4" fmla="*/ 2929467 h 3657600"/>
                <a:gd name="connsiteX5" fmla="*/ 1250244 w 4343400"/>
                <a:gd name="connsiteY5" fmla="*/ 3098800 h 3657600"/>
                <a:gd name="connsiteX6" fmla="*/ 1605844 w 4343400"/>
                <a:gd name="connsiteY6" fmla="*/ 3420534 h 3657600"/>
                <a:gd name="connsiteX7" fmla="*/ 2181577 w 4343400"/>
                <a:gd name="connsiteY7" fmla="*/ 3488267 h 3657600"/>
                <a:gd name="connsiteX8" fmla="*/ 2638777 w 4343400"/>
                <a:gd name="connsiteY8" fmla="*/ 3640667 h 3657600"/>
                <a:gd name="connsiteX9" fmla="*/ 2960511 w 4343400"/>
                <a:gd name="connsiteY9" fmla="*/ 3386667 h 3657600"/>
                <a:gd name="connsiteX10" fmla="*/ 2892777 w 4343400"/>
                <a:gd name="connsiteY10" fmla="*/ 2963334 h 3657600"/>
                <a:gd name="connsiteX11" fmla="*/ 2892777 w 4343400"/>
                <a:gd name="connsiteY11" fmla="*/ 2760134 h 3657600"/>
                <a:gd name="connsiteX12" fmla="*/ 3011311 w 4343400"/>
                <a:gd name="connsiteY12" fmla="*/ 2472267 h 3657600"/>
                <a:gd name="connsiteX13" fmla="*/ 3654777 w 4343400"/>
                <a:gd name="connsiteY13" fmla="*/ 2506134 h 3657600"/>
                <a:gd name="connsiteX14" fmla="*/ 4010377 w 4343400"/>
                <a:gd name="connsiteY14" fmla="*/ 2319867 h 3657600"/>
                <a:gd name="connsiteX15" fmla="*/ 4145844 w 4343400"/>
                <a:gd name="connsiteY15" fmla="*/ 1930400 h 3657600"/>
                <a:gd name="connsiteX16" fmla="*/ 3959577 w 4343400"/>
                <a:gd name="connsiteY16" fmla="*/ 1337734 h 3657600"/>
                <a:gd name="connsiteX17" fmla="*/ 4162777 w 4343400"/>
                <a:gd name="connsiteY17" fmla="*/ 1032934 h 3657600"/>
                <a:gd name="connsiteX18" fmla="*/ 4298244 w 4343400"/>
                <a:gd name="connsiteY18" fmla="*/ 592667 h 3657600"/>
                <a:gd name="connsiteX19" fmla="*/ 3891844 w 4343400"/>
                <a:gd name="connsiteY19" fmla="*/ 355600 h 3657600"/>
                <a:gd name="connsiteX20" fmla="*/ 3129844 w 4343400"/>
                <a:gd name="connsiteY20" fmla="*/ 50800 h 3657600"/>
                <a:gd name="connsiteX21" fmla="*/ 2672644 w 4343400"/>
                <a:gd name="connsiteY21" fmla="*/ 660400 h 3657600"/>
                <a:gd name="connsiteX22" fmla="*/ 2232377 w 4343400"/>
                <a:gd name="connsiteY22" fmla="*/ 491067 h 3657600"/>
                <a:gd name="connsiteX23" fmla="*/ 1741311 w 4343400"/>
                <a:gd name="connsiteY23" fmla="*/ 711200 h 3657600"/>
                <a:gd name="connsiteX24" fmla="*/ 1351844 w 4343400"/>
                <a:gd name="connsiteY24" fmla="*/ 948267 h 3657600"/>
                <a:gd name="connsiteX25" fmla="*/ 1131711 w 4343400"/>
                <a:gd name="connsiteY25" fmla="*/ 1032934 h 3657600"/>
                <a:gd name="connsiteX26" fmla="*/ 1013177 w 4343400"/>
                <a:gd name="connsiteY26" fmla="*/ 1354667 h 3657600"/>
                <a:gd name="connsiteX27" fmla="*/ 555977 w 4343400"/>
                <a:gd name="connsiteY27" fmla="*/ 1693334 h 3657600"/>
                <a:gd name="connsiteX28" fmla="*/ 217311 w 4343400"/>
                <a:gd name="connsiteY28" fmla="*/ 1744134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343400" h="3657600">
                  <a:moveTo>
                    <a:pt x="217311" y="1744134"/>
                  </a:moveTo>
                  <a:cubicBezTo>
                    <a:pt x="127000" y="1789289"/>
                    <a:pt x="28222" y="1865489"/>
                    <a:pt x="14111" y="1964267"/>
                  </a:cubicBezTo>
                  <a:cubicBezTo>
                    <a:pt x="0" y="2063045"/>
                    <a:pt x="47977" y="2223911"/>
                    <a:pt x="132644" y="2336800"/>
                  </a:cubicBezTo>
                  <a:cubicBezTo>
                    <a:pt x="217311" y="2449689"/>
                    <a:pt x="406400" y="2542822"/>
                    <a:pt x="522111" y="2641600"/>
                  </a:cubicBezTo>
                  <a:cubicBezTo>
                    <a:pt x="637822" y="2740378"/>
                    <a:pt x="705556" y="2853267"/>
                    <a:pt x="826911" y="2929467"/>
                  </a:cubicBezTo>
                  <a:cubicBezTo>
                    <a:pt x="948266" y="3005667"/>
                    <a:pt x="1120422" y="3016956"/>
                    <a:pt x="1250244" y="3098800"/>
                  </a:cubicBezTo>
                  <a:cubicBezTo>
                    <a:pt x="1380066" y="3180644"/>
                    <a:pt x="1450622" y="3355623"/>
                    <a:pt x="1605844" y="3420534"/>
                  </a:cubicBezTo>
                  <a:cubicBezTo>
                    <a:pt x="1761066" y="3485445"/>
                    <a:pt x="2009422" y="3451578"/>
                    <a:pt x="2181577" y="3488267"/>
                  </a:cubicBezTo>
                  <a:cubicBezTo>
                    <a:pt x="2353733" y="3524956"/>
                    <a:pt x="2508955" y="3657600"/>
                    <a:pt x="2638777" y="3640667"/>
                  </a:cubicBezTo>
                  <a:cubicBezTo>
                    <a:pt x="2768599" y="3623734"/>
                    <a:pt x="2918178" y="3499556"/>
                    <a:pt x="2960511" y="3386667"/>
                  </a:cubicBezTo>
                  <a:cubicBezTo>
                    <a:pt x="3002844" y="3273778"/>
                    <a:pt x="2904066" y="3067756"/>
                    <a:pt x="2892777" y="2963334"/>
                  </a:cubicBezTo>
                  <a:cubicBezTo>
                    <a:pt x="2881488" y="2858912"/>
                    <a:pt x="2873021" y="2841978"/>
                    <a:pt x="2892777" y="2760134"/>
                  </a:cubicBezTo>
                  <a:cubicBezTo>
                    <a:pt x="2912533" y="2678290"/>
                    <a:pt x="2884311" y="2514600"/>
                    <a:pt x="3011311" y="2472267"/>
                  </a:cubicBezTo>
                  <a:cubicBezTo>
                    <a:pt x="3138311" y="2429934"/>
                    <a:pt x="3488266" y="2531534"/>
                    <a:pt x="3654777" y="2506134"/>
                  </a:cubicBezTo>
                  <a:cubicBezTo>
                    <a:pt x="3821288" y="2480734"/>
                    <a:pt x="3928533" y="2415823"/>
                    <a:pt x="4010377" y="2319867"/>
                  </a:cubicBezTo>
                  <a:cubicBezTo>
                    <a:pt x="4092221" y="2223911"/>
                    <a:pt x="4154311" y="2094089"/>
                    <a:pt x="4145844" y="1930400"/>
                  </a:cubicBezTo>
                  <a:cubicBezTo>
                    <a:pt x="4137377" y="1766711"/>
                    <a:pt x="3956755" y="1487312"/>
                    <a:pt x="3959577" y="1337734"/>
                  </a:cubicBezTo>
                  <a:cubicBezTo>
                    <a:pt x="3962399" y="1188156"/>
                    <a:pt x="4106333" y="1157112"/>
                    <a:pt x="4162777" y="1032934"/>
                  </a:cubicBezTo>
                  <a:cubicBezTo>
                    <a:pt x="4219222" y="908756"/>
                    <a:pt x="4343400" y="705556"/>
                    <a:pt x="4298244" y="592667"/>
                  </a:cubicBezTo>
                  <a:cubicBezTo>
                    <a:pt x="4253089" y="479778"/>
                    <a:pt x="4086577" y="445911"/>
                    <a:pt x="3891844" y="355600"/>
                  </a:cubicBezTo>
                  <a:cubicBezTo>
                    <a:pt x="3697111" y="265289"/>
                    <a:pt x="3333044" y="0"/>
                    <a:pt x="3129844" y="50800"/>
                  </a:cubicBezTo>
                  <a:cubicBezTo>
                    <a:pt x="2926644" y="101600"/>
                    <a:pt x="2822222" y="587022"/>
                    <a:pt x="2672644" y="660400"/>
                  </a:cubicBezTo>
                  <a:cubicBezTo>
                    <a:pt x="2523066" y="733778"/>
                    <a:pt x="2387599" y="482600"/>
                    <a:pt x="2232377" y="491067"/>
                  </a:cubicBezTo>
                  <a:cubicBezTo>
                    <a:pt x="2077155" y="499534"/>
                    <a:pt x="1888066" y="635000"/>
                    <a:pt x="1741311" y="711200"/>
                  </a:cubicBezTo>
                  <a:cubicBezTo>
                    <a:pt x="1594556" y="787400"/>
                    <a:pt x="1453444" y="894645"/>
                    <a:pt x="1351844" y="948267"/>
                  </a:cubicBezTo>
                  <a:cubicBezTo>
                    <a:pt x="1250244" y="1001889"/>
                    <a:pt x="1188155" y="965201"/>
                    <a:pt x="1131711" y="1032934"/>
                  </a:cubicBezTo>
                  <a:cubicBezTo>
                    <a:pt x="1075267" y="1100667"/>
                    <a:pt x="1109133" y="1244600"/>
                    <a:pt x="1013177" y="1354667"/>
                  </a:cubicBezTo>
                  <a:cubicBezTo>
                    <a:pt x="917221" y="1464734"/>
                    <a:pt x="691444" y="1622779"/>
                    <a:pt x="555977" y="1693334"/>
                  </a:cubicBezTo>
                  <a:cubicBezTo>
                    <a:pt x="420510" y="1763889"/>
                    <a:pt x="307622" y="1698979"/>
                    <a:pt x="217311" y="1744134"/>
                  </a:cubicBez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 sz="24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800" dirty="0" smtClean="0">
                  <a:solidFill>
                    <a:schemeClr val="tx1"/>
                  </a:solidFill>
                </a:rPr>
                <a:t>Пак</a:t>
              </a:r>
              <a:r>
                <a:rPr lang="ru-RU" sz="2400" dirty="0" smtClean="0">
                  <a:solidFill>
                    <a:schemeClr val="tx1"/>
                  </a:solidFill>
                </a:rPr>
                <a:t> </a:t>
              </a:r>
              <a:r>
                <a:rPr lang="ru-RU" sz="2000" dirty="0" smtClean="0">
                  <a:solidFill>
                    <a:schemeClr val="tx1"/>
                  </a:solidFill>
                </a:rPr>
                <a:t>- многолетний лед</a:t>
              </a:r>
            </a:p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(4 – 6 м), 80</a:t>
              </a:r>
              <a:r>
                <a:rPr lang="ar-AE" sz="2000" dirty="0" smtClean="0">
                  <a:solidFill>
                    <a:schemeClr val="tx1"/>
                  </a:solidFill>
                </a:rPr>
                <a:t>٪</a:t>
              </a:r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  <a:r>
                <a:rPr lang="en-US" sz="2000" dirty="0" smtClean="0">
                  <a:solidFill>
                    <a:schemeClr val="tx1"/>
                  </a:solidFill>
                </a:rPr>
                <a:t>S </a:t>
              </a:r>
              <a:r>
                <a:rPr lang="ru-RU" sz="2000" dirty="0" smtClean="0">
                  <a:solidFill>
                    <a:schemeClr val="tx1"/>
                  </a:solidFill>
                </a:rPr>
                <a:t>океана.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970502" y="4184428"/>
              <a:ext cx="3869652" cy="978097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/>
                <a:t>Однолетний лед – </a:t>
              </a:r>
            </a:p>
            <a:p>
              <a:r>
                <a:rPr lang="ru-RU" sz="2400" dirty="0" smtClean="0"/>
                <a:t>(1 -2 м), 10</a:t>
              </a:r>
              <a:r>
                <a:rPr lang="ar-AE" sz="2400" dirty="0" smtClean="0"/>
                <a:t> ٪</a:t>
              </a:r>
              <a:r>
                <a:rPr lang="ru-RU" sz="2400" dirty="0" smtClean="0"/>
                <a:t> </a:t>
              </a:r>
              <a:r>
                <a:rPr lang="en-US" sz="2400" dirty="0" smtClean="0"/>
                <a:t>S </a:t>
              </a:r>
              <a:r>
                <a:rPr lang="ru-RU" sz="2400" dirty="0" smtClean="0"/>
                <a:t>океана.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09931" y="232496"/>
              <a:ext cx="5000660" cy="1732045"/>
            </a:xfrm>
            <a:prstGeom prst="rect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Очаг нарастания многолетних льдов (20 м) находится  в Канадском архипелаге.</a:t>
              </a:r>
              <a:r>
                <a:rPr lang="ru-RU" sz="2400" dirty="0" smtClean="0">
                  <a:solidFill>
                    <a:srgbClr val="333333"/>
                  </a:solidFill>
                  <a:latin typeface="Tahoma" pitchFamily="34" charset="0"/>
                  <a:ea typeface="Times New Roman" pitchFamily="18" charset="0"/>
                  <a:cs typeface="Tahoma" pitchFamily="34" charset="0"/>
                </a:rPr>
                <a:t> Дрейф продолжается более 6 лет.</a:t>
              </a:r>
              <a:endParaRPr lang="ru-RU" sz="2400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119141" y="3212211"/>
              <a:ext cx="2684549" cy="978097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800" dirty="0" smtClean="0"/>
                <a:t>Припай</a:t>
              </a:r>
              <a:r>
                <a:rPr lang="ru-RU" sz="2400" dirty="0" smtClean="0"/>
                <a:t> – </a:t>
              </a:r>
            </a:p>
            <a:p>
              <a:r>
                <a:rPr lang="ru-RU" sz="2000" dirty="0" smtClean="0"/>
                <a:t>неподвижный лед.</a:t>
              </a:r>
              <a:endParaRPr lang="ru-RU" sz="2000" dirty="0"/>
            </a:p>
          </p:txBody>
        </p:sp>
      </p:grpSp>
      <p:sp>
        <p:nvSpPr>
          <p:cNvPr id="30" name="Прямоугольник 29"/>
          <p:cNvSpPr/>
          <p:nvPr/>
        </p:nvSpPr>
        <p:spPr bwMode="auto">
          <a:xfrm>
            <a:off x="7716711" y="5658148"/>
            <a:ext cx="1288981" cy="41405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/>
                </a:solidFill>
              </a:rPr>
              <a:t>Лед</a:t>
            </a: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 bwMode="auto">
          <a:xfrm>
            <a:off x="7716711" y="4872330"/>
            <a:ext cx="1288981" cy="41405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/>
                </a:solidFill>
              </a:rPr>
              <a:t>Течения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7716711" y="4157950"/>
            <a:ext cx="1288981" cy="41405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/>
                </a:solidFill>
              </a:rPr>
              <a:t>Климат</a:t>
            </a:r>
          </a:p>
        </p:txBody>
      </p:sp>
      <p:sp>
        <p:nvSpPr>
          <p:cNvPr id="46" name="Прямоугольник с двумя вырезанными противолежащими углами 45">
            <a:hlinkHover r:id="" action="ppaction://noaction" highlightClick="1"/>
          </p:cNvPr>
          <p:cNvSpPr/>
          <p:nvPr/>
        </p:nvSpPr>
        <p:spPr bwMode="auto">
          <a:xfrm>
            <a:off x="1071538" y="6215082"/>
            <a:ext cx="571504" cy="285752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7" name="Прямоугольник с двумя вырезанными противолежащими углами 46">
            <a:hlinkHover r:id="" action="ppaction://noaction" highlightClick="1"/>
          </p:cNvPr>
          <p:cNvSpPr/>
          <p:nvPr/>
        </p:nvSpPr>
        <p:spPr bwMode="auto">
          <a:xfrm>
            <a:off x="1857356" y="6215082"/>
            <a:ext cx="571504" cy="285752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8" name="Прямоугольник с двумя вырезанными противолежащими углами 47">
            <a:hlinkHover r:id="" action="ppaction://noaction" highlightClick="1"/>
          </p:cNvPr>
          <p:cNvSpPr/>
          <p:nvPr/>
        </p:nvSpPr>
        <p:spPr bwMode="auto">
          <a:xfrm>
            <a:off x="2643174" y="6215082"/>
            <a:ext cx="571504" cy="285752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9" name="Прямоугольник с двумя вырезанными противолежащими углами 48">
            <a:hlinkHover r:id="" action="ppaction://noaction" highlightClick="1"/>
          </p:cNvPr>
          <p:cNvSpPr/>
          <p:nvPr/>
        </p:nvSpPr>
        <p:spPr bwMode="auto">
          <a:xfrm>
            <a:off x="3428992" y="6215082"/>
            <a:ext cx="571504" cy="285752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357158" y="857232"/>
            <a:ext cx="4214842" cy="3000396"/>
            <a:chOff x="285720" y="1428736"/>
            <a:chExt cx="4286280" cy="3214710"/>
          </a:xfrm>
        </p:grpSpPr>
        <p:pic>
          <p:nvPicPr>
            <p:cNvPr id="51" name="Picture 4" descr="D:\изображ\сев ледовитый\15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5720" y="1428736"/>
              <a:ext cx="4286278" cy="32147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2" name="TextBox 51"/>
            <p:cNvSpPr txBox="1"/>
            <p:nvPr/>
          </p:nvSpPr>
          <p:spPr>
            <a:xfrm>
              <a:off x="285720" y="4143380"/>
              <a:ext cx="4286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Ледяная шапка океана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14282" y="857232"/>
            <a:ext cx="4572000" cy="4286280"/>
            <a:chOff x="0" y="1714488"/>
            <a:chExt cx="4572000" cy="4286280"/>
          </a:xfrm>
        </p:grpSpPr>
        <p:pic>
          <p:nvPicPr>
            <p:cNvPr id="54" name="Picture 2" descr="D:\изображ\сев ледовитый\128 - копия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4282" y="1714488"/>
              <a:ext cx="4286280" cy="4286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5" name="Прямоугольник 54"/>
            <p:cNvSpPr/>
            <p:nvPr/>
          </p:nvSpPr>
          <p:spPr>
            <a:xfrm>
              <a:off x="0" y="5143512"/>
              <a:ext cx="4572000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000" dirty="0" smtClean="0"/>
                <a:t> </a:t>
              </a:r>
              <a:r>
                <a:rPr lang="ru-RU" sz="2000" dirty="0" smtClean="0">
                  <a:solidFill>
                    <a:schemeClr val="bg1"/>
                  </a:solidFill>
                </a:rPr>
                <a:t>Сползающий и тающий ледник </a:t>
              </a:r>
              <a:r>
                <a:rPr lang="ru-RU" sz="2000" dirty="0" err="1" smtClean="0">
                  <a:solidFill>
                    <a:schemeClr val="bg1"/>
                  </a:solidFill>
                </a:rPr>
                <a:t>Маласпина</a:t>
              </a:r>
              <a:r>
                <a:rPr lang="ru-RU" sz="2000" dirty="0" smtClean="0">
                  <a:solidFill>
                    <a:schemeClr val="bg1"/>
                  </a:solidFill>
                </a:rPr>
                <a:t> на Аляске. 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85720" y="928670"/>
            <a:ext cx="4357718" cy="2895075"/>
            <a:chOff x="142844" y="1000108"/>
            <a:chExt cx="4357718" cy="2895075"/>
          </a:xfrm>
        </p:grpSpPr>
        <p:pic>
          <p:nvPicPr>
            <p:cNvPr id="36" name="Picture 9" descr="D:\изображ\сев ледовитый\129 - копия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2844" y="1000108"/>
              <a:ext cx="4281501" cy="2857520"/>
            </a:xfrm>
            <a:prstGeom prst="rect">
              <a:avLst/>
            </a:prstGeom>
            <a:noFill/>
          </p:spPr>
        </p:pic>
        <p:sp>
          <p:nvSpPr>
            <p:cNvPr id="56" name="TextBox 55"/>
            <p:cNvSpPr txBox="1"/>
            <p:nvPr/>
          </p:nvSpPr>
          <p:spPr>
            <a:xfrm>
              <a:off x="214282" y="2571744"/>
              <a:ext cx="42862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/>
                <a:t>Под влиянием ветров и течений льды постоянно дрейфуют, происходит сжатие льдов и образование торосов.</a:t>
              </a:r>
              <a:endParaRPr lang="ru-RU" sz="2000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85720" y="1000108"/>
            <a:ext cx="4286280" cy="2811001"/>
            <a:chOff x="214282" y="1000107"/>
            <a:chExt cx="4286280" cy="2811001"/>
          </a:xfrm>
        </p:grpSpPr>
        <p:pic>
          <p:nvPicPr>
            <p:cNvPr id="35" name="Picture 7" descr="D:\изображ\сев ледовитый\79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14282" y="1000107"/>
              <a:ext cx="4286280" cy="2811001"/>
            </a:xfrm>
            <a:prstGeom prst="rect">
              <a:avLst/>
            </a:prstGeom>
            <a:noFill/>
          </p:spPr>
        </p:pic>
        <p:sp>
          <p:nvSpPr>
            <p:cNvPr id="58" name="TextBox 57"/>
            <p:cNvSpPr txBox="1"/>
            <p:nvPr/>
          </p:nvSpPr>
          <p:spPr>
            <a:xfrm>
              <a:off x="214282" y="3071810"/>
              <a:ext cx="42862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В морях Баффина и Гренландском обычны айсберги.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264490" y="750074"/>
            <a:ext cx="4286280" cy="3214712"/>
            <a:chOff x="4071934" y="928670"/>
            <a:chExt cx="4286280" cy="3214712"/>
          </a:xfrm>
        </p:grpSpPr>
        <p:pic>
          <p:nvPicPr>
            <p:cNvPr id="34" name="Picture 6" descr="D:\изображ\сев ледовитый\65 - копия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071934" y="928670"/>
              <a:ext cx="4286280" cy="3214712"/>
            </a:xfrm>
            <a:prstGeom prst="rect">
              <a:avLst/>
            </a:prstGeom>
            <a:noFill/>
          </p:spPr>
        </p:pic>
        <p:sp>
          <p:nvSpPr>
            <p:cNvPr id="60" name="TextBox 59"/>
            <p:cNvSpPr txBox="1"/>
            <p:nvPr/>
          </p:nvSpPr>
          <p:spPr>
            <a:xfrm>
              <a:off x="5072066" y="3571876"/>
              <a:ext cx="24288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Тающий айсберг.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0" name="Нашивка 39">
            <a:hlinkClick r:id="rId10" action="ppaction://hlinksldjump" highlightClick="1"/>
          </p:cNvPr>
          <p:cNvSpPr/>
          <p:nvPr/>
        </p:nvSpPr>
        <p:spPr bwMode="auto">
          <a:xfrm rot="10800000">
            <a:off x="8352705" y="6309582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45" name="Прямоугольник с двумя вырезанными противолежащими углами 44">
            <a:hlinkHover r:id="" action="ppaction://noaction" highlightClick="1"/>
          </p:cNvPr>
          <p:cNvSpPr/>
          <p:nvPr/>
        </p:nvSpPr>
        <p:spPr bwMode="auto">
          <a:xfrm>
            <a:off x="330527" y="6215082"/>
            <a:ext cx="571504" cy="285752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Рамка 4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77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Течения</a:t>
            </a:r>
            <a:endParaRPr lang="ru-RU" dirty="0"/>
          </a:p>
        </p:txBody>
      </p:sp>
      <p:pic>
        <p:nvPicPr>
          <p:cNvPr id="7" name="Picture 2" descr="C:\Users\Марина\Pictures\сев ледовитый\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32650" y="815091"/>
            <a:ext cx="5844289" cy="5972204"/>
          </a:xfrm>
          <a:prstGeom prst="rect">
            <a:avLst/>
          </a:prstGeom>
          <a:noFill/>
        </p:spPr>
      </p:pic>
      <p:sp>
        <p:nvSpPr>
          <p:cNvPr id="11" name="Стрелка вправо 10"/>
          <p:cNvSpPr/>
          <p:nvPr/>
        </p:nvSpPr>
        <p:spPr bwMode="auto">
          <a:xfrm>
            <a:off x="6786578" y="2857496"/>
            <a:ext cx="764094" cy="428628"/>
          </a:xfrm>
          <a:prstGeom prst="rightArrow">
            <a:avLst>
              <a:gd name="adj1" fmla="val 5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268693" y="3365775"/>
            <a:ext cx="5345289" cy="2238022"/>
          </a:xfrm>
          <a:custGeom>
            <a:avLst/>
            <a:gdLst>
              <a:gd name="connsiteX0" fmla="*/ 0 w 5345289"/>
              <a:gd name="connsiteY0" fmla="*/ 609600 h 2238022"/>
              <a:gd name="connsiteX1" fmla="*/ 592666 w 5345289"/>
              <a:gd name="connsiteY1" fmla="*/ 778934 h 2238022"/>
              <a:gd name="connsiteX2" fmla="*/ 914400 w 5345289"/>
              <a:gd name="connsiteY2" fmla="*/ 1016000 h 2238022"/>
              <a:gd name="connsiteX3" fmla="*/ 1066800 w 5345289"/>
              <a:gd name="connsiteY3" fmla="*/ 1439334 h 2238022"/>
              <a:gd name="connsiteX4" fmla="*/ 1134533 w 5345289"/>
              <a:gd name="connsiteY4" fmla="*/ 1744134 h 2238022"/>
              <a:gd name="connsiteX5" fmla="*/ 1388533 w 5345289"/>
              <a:gd name="connsiteY5" fmla="*/ 2184400 h 2238022"/>
              <a:gd name="connsiteX6" fmla="*/ 1794933 w 5345289"/>
              <a:gd name="connsiteY6" fmla="*/ 2065867 h 2238022"/>
              <a:gd name="connsiteX7" fmla="*/ 1998133 w 5345289"/>
              <a:gd name="connsiteY7" fmla="*/ 2099734 h 2238022"/>
              <a:gd name="connsiteX8" fmla="*/ 2235200 w 5345289"/>
              <a:gd name="connsiteY8" fmla="*/ 2015067 h 2238022"/>
              <a:gd name="connsiteX9" fmla="*/ 2319866 w 5345289"/>
              <a:gd name="connsiteY9" fmla="*/ 1845734 h 2238022"/>
              <a:gd name="connsiteX10" fmla="*/ 2709333 w 5345289"/>
              <a:gd name="connsiteY10" fmla="*/ 1778000 h 2238022"/>
              <a:gd name="connsiteX11" fmla="*/ 3048000 w 5345289"/>
              <a:gd name="connsiteY11" fmla="*/ 1693334 h 2238022"/>
              <a:gd name="connsiteX12" fmla="*/ 3369733 w 5345289"/>
              <a:gd name="connsiteY12" fmla="*/ 1439334 h 2238022"/>
              <a:gd name="connsiteX13" fmla="*/ 3589866 w 5345289"/>
              <a:gd name="connsiteY13" fmla="*/ 1710267 h 2238022"/>
              <a:gd name="connsiteX14" fmla="*/ 4047066 w 5345289"/>
              <a:gd name="connsiteY14" fmla="*/ 1608667 h 2238022"/>
              <a:gd name="connsiteX15" fmla="*/ 4216400 w 5345289"/>
              <a:gd name="connsiteY15" fmla="*/ 1388534 h 2238022"/>
              <a:gd name="connsiteX16" fmla="*/ 4402666 w 5345289"/>
              <a:gd name="connsiteY16" fmla="*/ 1151467 h 2238022"/>
              <a:gd name="connsiteX17" fmla="*/ 4656666 w 5345289"/>
              <a:gd name="connsiteY17" fmla="*/ 982134 h 2238022"/>
              <a:gd name="connsiteX18" fmla="*/ 4859866 w 5345289"/>
              <a:gd name="connsiteY18" fmla="*/ 795867 h 2238022"/>
              <a:gd name="connsiteX19" fmla="*/ 4961466 w 5345289"/>
              <a:gd name="connsiteY19" fmla="*/ 440267 h 2238022"/>
              <a:gd name="connsiteX20" fmla="*/ 5096933 w 5345289"/>
              <a:gd name="connsiteY20" fmla="*/ 254000 h 2238022"/>
              <a:gd name="connsiteX21" fmla="*/ 5249333 w 5345289"/>
              <a:gd name="connsiteY21" fmla="*/ 84667 h 2238022"/>
              <a:gd name="connsiteX22" fmla="*/ 5334000 w 5345289"/>
              <a:gd name="connsiteY22" fmla="*/ 33867 h 2238022"/>
              <a:gd name="connsiteX23" fmla="*/ 5317066 w 5345289"/>
              <a:gd name="connsiteY23" fmla="*/ 0 h 2238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345289" h="2238022">
                <a:moveTo>
                  <a:pt x="0" y="609600"/>
                </a:moveTo>
                <a:cubicBezTo>
                  <a:pt x="220133" y="660400"/>
                  <a:pt x="440266" y="711201"/>
                  <a:pt x="592666" y="778934"/>
                </a:cubicBezTo>
                <a:cubicBezTo>
                  <a:pt x="745066" y="846667"/>
                  <a:pt x="835378" y="905933"/>
                  <a:pt x="914400" y="1016000"/>
                </a:cubicBezTo>
                <a:cubicBezTo>
                  <a:pt x="993422" y="1126067"/>
                  <a:pt x="1030111" y="1317978"/>
                  <a:pt x="1066800" y="1439334"/>
                </a:cubicBezTo>
                <a:cubicBezTo>
                  <a:pt x="1103489" y="1560690"/>
                  <a:pt x="1080911" y="1619956"/>
                  <a:pt x="1134533" y="1744134"/>
                </a:cubicBezTo>
                <a:cubicBezTo>
                  <a:pt x="1188155" y="1868312"/>
                  <a:pt x="1278466" y="2130778"/>
                  <a:pt x="1388533" y="2184400"/>
                </a:cubicBezTo>
                <a:cubicBezTo>
                  <a:pt x="1498600" y="2238022"/>
                  <a:pt x="1693333" y="2079978"/>
                  <a:pt x="1794933" y="2065867"/>
                </a:cubicBezTo>
                <a:cubicBezTo>
                  <a:pt x="1896533" y="2051756"/>
                  <a:pt x="1924755" y="2108201"/>
                  <a:pt x="1998133" y="2099734"/>
                </a:cubicBezTo>
                <a:cubicBezTo>
                  <a:pt x="2071511" y="2091267"/>
                  <a:pt x="2181578" y="2057400"/>
                  <a:pt x="2235200" y="2015067"/>
                </a:cubicBezTo>
                <a:cubicBezTo>
                  <a:pt x="2288822" y="1972734"/>
                  <a:pt x="2240844" y="1885245"/>
                  <a:pt x="2319866" y="1845734"/>
                </a:cubicBezTo>
                <a:cubicBezTo>
                  <a:pt x="2398888" y="1806223"/>
                  <a:pt x="2587977" y="1803400"/>
                  <a:pt x="2709333" y="1778000"/>
                </a:cubicBezTo>
                <a:cubicBezTo>
                  <a:pt x="2830689" y="1752600"/>
                  <a:pt x="2937933" y="1749778"/>
                  <a:pt x="3048000" y="1693334"/>
                </a:cubicBezTo>
                <a:cubicBezTo>
                  <a:pt x="3158067" y="1636890"/>
                  <a:pt x="3279422" y="1436512"/>
                  <a:pt x="3369733" y="1439334"/>
                </a:cubicBezTo>
                <a:cubicBezTo>
                  <a:pt x="3460044" y="1442156"/>
                  <a:pt x="3476977" y="1682045"/>
                  <a:pt x="3589866" y="1710267"/>
                </a:cubicBezTo>
                <a:cubicBezTo>
                  <a:pt x="3702755" y="1738489"/>
                  <a:pt x="3942644" y="1662289"/>
                  <a:pt x="4047066" y="1608667"/>
                </a:cubicBezTo>
                <a:cubicBezTo>
                  <a:pt x="4151488" y="1555045"/>
                  <a:pt x="4157133" y="1464734"/>
                  <a:pt x="4216400" y="1388534"/>
                </a:cubicBezTo>
                <a:cubicBezTo>
                  <a:pt x="4275667" y="1312334"/>
                  <a:pt x="4329288" y="1219200"/>
                  <a:pt x="4402666" y="1151467"/>
                </a:cubicBezTo>
                <a:cubicBezTo>
                  <a:pt x="4476044" y="1083734"/>
                  <a:pt x="4580466" y="1041401"/>
                  <a:pt x="4656666" y="982134"/>
                </a:cubicBezTo>
                <a:cubicBezTo>
                  <a:pt x="4732866" y="922867"/>
                  <a:pt x="4809066" y="886178"/>
                  <a:pt x="4859866" y="795867"/>
                </a:cubicBezTo>
                <a:cubicBezTo>
                  <a:pt x="4910666" y="705556"/>
                  <a:pt x="4921955" y="530578"/>
                  <a:pt x="4961466" y="440267"/>
                </a:cubicBezTo>
                <a:cubicBezTo>
                  <a:pt x="5000977" y="349956"/>
                  <a:pt x="5048955" y="313267"/>
                  <a:pt x="5096933" y="254000"/>
                </a:cubicBezTo>
                <a:cubicBezTo>
                  <a:pt x="5144911" y="194733"/>
                  <a:pt x="5209822" y="121356"/>
                  <a:pt x="5249333" y="84667"/>
                </a:cubicBezTo>
                <a:cubicBezTo>
                  <a:pt x="5288844" y="47978"/>
                  <a:pt x="5322711" y="47978"/>
                  <a:pt x="5334000" y="33867"/>
                </a:cubicBezTo>
                <a:cubicBezTo>
                  <a:pt x="5345289" y="19756"/>
                  <a:pt x="5331177" y="9878"/>
                  <a:pt x="5317066" y="0"/>
                </a:cubicBezTo>
              </a:path>
            </a:pathLst>
          </a:custGeom>
          <a:ln w="7620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17430" y="1948137"/>
            <a:ext cx="5723467" cy="1721556"/>
          </a:xfrm>
          <a:custGeom>
            <a:avLst/>
            <a:gdLst>
              <a:gd name="connsiteX0" fmla="*/ 5723467 w 5723467"/>
              <a:gd name="connsiteY0" fmla="*/ 1320800 h 1721556"/>
              <a:gd name="connsiteX1" fmla="*/ 5300134 w 5723467"/>
              <a:gd name="connsiteY1" fmla="*/ 1337733 h 1721556"/>
              <a:gd name="connsiteX2" fmla="*/ 5080000 w 5723467"/>
              <a:gd name="connsiteY2" fmla="*/ 1388533 h 1721556"/>
              <a:gd name="connsiteX3" fmla="*/ 4741334 w 5723467"/>
              <a:gd name="connsiteY3" fmla="*/ 1473200 h 1721556"/>
              <a:gd name="connsiteX4" fmla="*/ 4368800 w 5723467"/>
              <a:gd name="connsiteY4" fmla="*/ 1405467 h 1721556"/>
              <a:gd name="connsiteX5" fmla="*/ 4199467 w 5723467"/>
              <a:gd name="connsiteY5" fmla="*/ 999067 h 1721556"/>
              <a:gd name="connsiteX6" fmla="*/ 3996267 w 5723467"/>
              <a:gd name="connsiteY6" fmla="*/ 609600 h 1721556"/>
              <a:gd name="connsiteX7" fmla="*/ 3759200 w 5723467"/>
              <a:gd name="connsiteY7" fmla="*/ 474133 h 1721556"/>
              <a:gd name="connsiteX8" fmla="*/ 3454400 w 5723467"/>
              <a:gd name="connsiteY8" fmla="*/ 592667 h 1721556"/>
              <a:gd name="connsiteX9" fmla="*/ 3285067 w 5723467"/>
              <a:gd name="connsiteY9" fmla="*/ 711200 h 1721556"/>
              <a:gd name="connsiteX10" fmla="*/ 2760134 w 5723467"/>
              <a:gd name="connsiteY10" fmla="*/ 829733 h 1721556"/>
              <a:gd name="connsiteX11" fmla="*/ 2421467 w 5723467"/>
              <a:gd name="connsiteY11" fmla="*/ 1253067 h 1721556"/>
              <a:gd name="connsiteX12" fmla="*/ 1981200 w 5723467"/>
              <a:gd name="connsiteY12" fmla="*/ 1303867 h 1721556"/>
              <a:gd name="connsiteX13" fmla="*/ 1879600 w 5723467"/>
              <a:gd name="connsiteY13" fmla="*/ 1659467 h 1721556"/>
              <a:gd name="connsiteX14" fmla="*/ 1320800 w 5723467"/>
              <a:gd name="connsiteY14" fmla="*/ 1676400 h 1721556"/>
              <a:gd name="connsiteX15" fmla="*/ 711200 w 5723467"/>
              <a:gd name="connsiteY15" fmla="*/ 1388533 h 1721556"/>
              <a:gd name="connsiteX16" fmla="*/ 254000 w 5723467"/>
              <a:gd name="connsiteY16" fmla="*/ 1100667 h 1721556"/>
              <a:gd name="connsiteX17" fmla="*/ 186267 w 5723467"/>
              <a:gd name="connsiteY17" fmla="*/ 237067 h 1721556"/>
              <a:gd name="connsiteX18" fmla="*/ 0 w 5723467"/>
              <a:gd name="connsiteY18" fmla="*/ 0 h 1721556"/>
              <a:gd name="connsiteX19" fmla="*/ 0 w 5723467"/>
              <a:gd name="connsiteY19" fmla="*/ 0 h 172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723467" h="1721556">
                <a:moveTo>
                  <a:pt x="5723467" y="1320800"/>
                </a:moveTo>
                <a:cubicBezTo>
                  <a:pt x="5565422" y="1323622"/>
                  <a:pt x="5407378" y="1326444"/>
                  <a:pt x="5300134" y="1337733"/>
                </a:cubicBezTo>
                <a:cubicBezTo>
                  <a:pt x="5192890" y="1349022"/>
                  <a:pt x="5080000" y="1388533"/>
                  <a:pt x="5080000" y="1388533"/>
                </a:cubicBezTo>
                <a:cubicBezTo>
                  <a:pt x="4986867" y="1411111"/>
                  <a:pt x="4859867" y="1470378"/>
                  <a:pt x="4741334" y="1473200"/>
                </a:cubicBezTo>
                <a:cubicBezTo>
                  <a:pt x="4622801" y="1476022"/>
                  <a:pt x="4459111" y="1484489"/>
                  <a:pt x="4368800" y="1405467"/>
                </a:cubicBezTo>
                <a:cubicBezTo>
                  <a:pt x="4278489" y="1326445"/>
                  <a:pt x="4261556" y="1131712"/>
                  <a:pt x="4199467" y="999067"/>
                </a:cubicBezTo>
                <a:cubicBezTo>
                  <a:pt x="4137378" y="866423"/>
                  <a:pt x="4069645" y="697089"/>
                  <a:pt x="3996267" y="609600"/>
                </a:cubicBezTo>
                <a:cubicBezTo>
                  <a:pt x="3922889" y="522111"/>
                  <a:pt x="3849511" y="476955"/>
                  <a:pt x="3759200" y="474133"/>
                </a:cubicBezTo>
                <a:cubicBezTo>
                  <a:pt x="3668889" y="471311"/>
                  <a:pt x="3533422" y="553156"/>
                  <a:pt x="3454400" y="592667"/>
                </a:cubicBezTo>
                <a:cubicBezTo>
                  <a:pt x="3375378" y="632178"/>
                  <a:pt x="3400778" y="671689"/>
                  <a:pt x="3285067" y="711200"/>
                </a:cubicBezTo>
                <a:cubicBezTo>
                  <a:pt x="3169356" y="750711"/>
                  <a:pt x="2904067" y="739422"/>
                  <a:pt x="2760134" y="829733"/>
                </a:cubicBezTo>
                <a:cubicBezTo>
                  <a:pt x="2616201" y="920044"/>
                  <a:pt x="2551289" y="1174045"/>
                  <a:pt x="2421467" y="1253067"/>
                </a:cubicBezTo>
                <a:cubicBezTo>
                  <a:pt x="2291645" y="1332089"/>
                  <a:pt x="2071511" y="1236134"/>
                  <a:pt x="1981200" y="1303867"/>
                </a:cubicBezTo>
                <a:cubicBezTo>
                  <a:pt x="1890889" y="1371600"/>
                  <a:pt x="1989667" y="1597378"/>
                  <a:pt x="1879600" y="1659467"/>
                </a:cubicBezTo>
                <a:cubicBezTo>
                  <a:pt x="1769533" y="1721556"/>
                  <a:pt x="1515533" y="1721556"/>
                  <a:pt x="1320800" y="1676400"/>
                </a:cubicBezTo>
                <a:cubicBezTo>
                  <a:pt x="1126067" y="1631244"/>
                  <a:pt x="889000" y="1484489"/>
                  <a:pt x="711200" y="1388533"/>
                </a:cubicBezTo>
                <a:cubicBezTo>
                  <a:pt x="533400" y="1292578"/>
                  <a:pt x="341489" y="1292578"/>
                  <a:pt x="254000" y="1100667"/>
                </a:cubicBezTo>
                <a:cubicBezTo>
                  <a:pt x="166511" y="908756"/>
                  <a:pt x="228600" y="420511"/>
                  <a:pt x="186267" y="237067"/>
                </a:cubicBezTo>
                <a:cubicBezTo>
                  <a:pt x="143934" y="5362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7620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786546" y="2000240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Норвежское</a:t>
            </a:r>
          </a:p>
          <a:p>
            <a:r>
              <a:rPr lang="ru-RU" dirty="0" err="1" smtClean="0"/>
              <a:t>Шпицбергенское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572264" y="1142984"/>
            <a:ext cx="2357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Трансарктическое</a:t>
            </a:r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 bwMode="auto">
          <a:xfrm>
            <a:off x="6786578" y="1643050"/>
            <a:ext cx="692656" cy="484632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 bwMode="auto">
          <a:xfrm>
            <a:off x="6786578" y="714356"/>
            <a:ext cx="692656" cy="484632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86578" y="3286124"/>
            <a:ext cx="214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Движение воды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97255" y="5651791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Моря с теплыми течениями не замерзают.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5572132" y="4071942"/>
            <a:ext cx="3357554" cy="2369880"/>
          </a:xfrm>
          <a:prstGeom prst="rect">
            <a:avLst/>
          </a:prstGeom>
          <a:solidFill>
            <a:schemeClr val="lt1">
              <a:alpha val="71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Среднегодовая </a:t>
            </a:r>
            <a:r>
              <a:rPr lang="en-US" sz="2000" dirty="0" smtClean="0"/>
              <a:t>t </a:t>
            </a:r>
            <a:r>
              <a:rPr lang="ru-RU" sz="2000" dirty="0" smtClean="0"/>
              <a:t>воды менее </a:t>
            </a:r>
            <a:r>
              <a:rPr lang="ru-RU" sz="2400" dirty="0" smtClean="0"/>
              <a:t>5</a:t>
            </a:r>
            <a:r>
              <a:rPr lang="en-US" sz="2400" dirty="0" smtClean="0"/>
              <a:t>º</a:t>
            </a:r>
            <a:r>
              <a:rPr lang="ru-RU" sz="2400" dirty="0" smtClean="0"/>
              <a:t>С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Соленость: </a:t>
            </a:r>
            <a:r>
              <a:rPr lang="ru-RU" sz="2400" dirty="0" smtClean="0"/>
              <a:t>31‰,</a:t>
            </a:r>
          </a:p>
          <a:p>
            <a:r>
              <a:rPr lang="ru-RU" sz="2000" dirty="0" smtClean="0"/>
              <a:t> - опресняется впадающими реками;</a:t>
            </a:r>
          </a:p>
          <a:p>
            <a:r>
              <a:rPr lang="ru-RU" sz="2000" dirty="0" smtClean="0"/>
              <a:t>-теплые соленые воды приносит Гольфстрим.</a:t>
            </a:r>
            <a:endParaRPr lang="ru-RU" sz="2000" dirty="0"/>
          </a:p>
        </p:txBody>
      </p:sp>
      <p:sp>
        <p:nvSpPr>
          <p:cNvPr id="21" name="Полилиния 20"/>
          <p:cNvSpPr/>
          <p:nvPr/>
        </p:nvSpPr>
        <p:spPr bwMode="auto">
          <a:xfrm>
            <a:off x="398897" y="1694137"/>
            <a:ext cx="4584704" cy="2760133"/>
          </a:xfrm>
          <a:custGeom>
            <a:avLst/>
            <a:gdLst>
              <a:gd name="connsiteX0" fmla="*/ 4318000 w 4318000"/>
              <a:gd name="connsiteY0" fmla="*/ 2235200 h 2760133"/>
              <a:gd name="connsiteX1" fmla="*/ 4318000 w 4318000"/>
              <a:gd name="connsiteY1" fmla="*/ 2235200 h 2760133"/>
              <a:gd name="connsiteX2" fmla="*/ 3843867 w 4318000"/>
              <a:gd name="connsiteY2" fmla="*/ 2523067 h 2760133"/>
              <a:gd name="connsiteX3" fmla="*/ 3657600 w 4318000"/>
              <a:gd name="connsiteY3" fmla="*/ 2556933 h 2760133"/>
              <a:gd name="connsiteX4" fmla="*/ 3471333 w 4318000"/>
              <a:gd name="connsiteY4" fmla="*/ 2556933 h 2760133"/>
              <a:gd name="connsiteX5" fmla="*/ 2523067 w 4318000"/>
              <a:gd name="connsiteY5" fmla="*/ 2015067 h 2760133"/>
              <a:gd name="connsiteX6" fmla="*/ 2252133 w 4318000"/>
              <a:gd name="connsiteY6" fmla="*/ 1913467 h 2760133"/>
              <a:gd name="connsiteX7" fmla="*/ 2032000 w 4318000"/>
              <a:gd name="connsiteY7" fmla="*/ 1913467 h 2760133"/>
              <a:gd name="connsiteX8" fmla="*/ 1845733 w 4318000"/>
              <a:gd name="connsiteY8" fmla="*/ 1913467 h 2760133"/>
              <a:gd name="connsiteX9" fmla="*/ 1236133 w 4318000"/>
              <a:gd name="connsiteY9" fmla="*/ 1794933 h 2760133"/>
              <a:gd name="connsiteX10" fmla="*/ 728133 w 4318000"/>
              <a:gd name="connsiteY10" fmla="*/ 1422400 h 2760133"/>
              <a:gd name="connsiteX11" fmla="*/ 508000 w 4318000"/>
              <a:gd name="connsiteY11" fmla="*/ 1236133 h 2760133"/>
              <a:gd name="connsiteX12" fmla="*/ 491067 w 4318000"/>
              <a:gd name="connsiteY12" fmla="*/ 880533 h 2760133"/>
              <a:gd name="connsiteX13" fmla="*/ 254000 w 4318000"/>
              <a:gd name="connsiteY13" fmla="*/ 220133 h 2760133"/>
              <a:gd name="connsiteX14" fmla="*/ 118533 w 4318000"/>
              <a:gd name="connsiteY14" fmla="*/ 50800 h 2760133"/>
              <a:gd name="connsiteX15" fmla="*/ 0 w 4318000"/>
              <a:gd name="connsiteY15" fmla="*/ 0 h 2760133"/>
              <a:gd name="connsiteX16" fmla="*/ 152400 w 4318000"/>
              <a:gd name="connsiteY16" fmla="*/ 660400 h 2760133"/>
              <a:gd name="connsiteX17" fmla="*/ 220133 w 4318000"/>
              <a:gd name="connsiteY17" fmla="*/ 1134533 h 2760133"/>
              <a:gd name="connsiteX18" fmla="*/ 304800 w 4318000"/>
              <a:gd name="connsiteY18" fmla="*/ 1524000 h 2760133"/>
              <a:gd name="connsiteX19" fmla="*/ 999067 w 4318000"/>
              <a:gd name="connsiteY19" fmla="*/ 1964267 h 2760133"/>
              <a:gd name="connsiteX20" fmla="*/ 1676400 w 4318000"/>
              <a:gd name="connsiteY20" fmla="*/ 2150533 h 2760133"/>
              <a:gd name="connsiteX21" fmla="*/ 2353733 w 4318000"/>
              <a:gd name="connsiteY21" fmla="*/ 2387600 h 2760133"/>
              <a:gd name="connsiteX22" fmla="*/ 2827867 w 4318000"/>
              <a:gd name="connsiteY22" fmla="*/ 2556933 h 2760133"/>
              <a:gd name="connsiteX23" fmla="*/ 3234267 w 4318000"/>
              <a:gd name="connsiteY23" fmla="*/ 2760133 h 2760133"/>
              <a:gd name="connsiteX24" fmla="*/ 3945467 w 4318000"/>
              <a:gd name="connsiteY24" fmla="*/ 2743200 h 2760133"/>
              <a:gd name="connsiteX25" fmla="*/ 4250267 w 4318000"/>
              <a:gd name="connsiteY25" fmla="*/ 2472267 h 2760133"/>
              <a:gd name="connsiteX26" fmla="*/ 4318000 w 4318000"/>
              <a:gd name="connsiteY26" fmla="*/ 2235200 h 276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18000" h="2760133">
                <a:moveTo>
                  <a:pt x="4318000" y="2235200"/>
                </a:moveTo>
                <a:lnTo>
                  <a:pt x="4318000" y="2235200"/>
                </a:lnTo>
                <a:cubicBezTo>
                  <a:pt x="3931690" y="2547927"/>
                  <a:pt x="4114905" y="2523067"/>
                  <a:pt x="3843867" y="2523067"/>
                </a:cubicBezTo>
                <a:lnTo>
                  <a:pt x="3657600" y="2556933"/>
                </a:lnTo>
                <a:lnTo>
                  <a:pt x="3471333" y="2556933"/>
                </a:lnTo>
                <a:lnTo>
                  <a:pt x="2523067" y="2015067"/>
                </a:lnTo>
                <a:lnTo>
                  <a:pt x="2252133" y="1913467"/>
                </a:lnTo>
                <a:lnTo>
                  <a:pt x="2032000" y="1913467"/>
                </a:lnTo>
                <a:lnTo>
                  <a:pt x="1845733" y="1913467"/>
                </a:lnTo>
                <a:cubicBezTo>
                  <a:pt x="1247532" y="1793826"/>
                  <a:pt x="1454535" y="1794933"/>
                  <a:pt x="1236133" y="1794933"/>
                </a:cubicBezTo>
                <a:cubicBezTo>
                  <a:pt x="738602" y="1434651"/>
                  <a:pt x="887977" y="1582235"/>
                  <a:pt x="728133" y="1422400"/>
                </a:cubicBezTo>
                <a:lnTo>
                  <a:pt x="508000" y="1236133"/>
                </a:lnTo>
                <a:cubicBezTo>
                  <a:pt x="490474" y="903127"/>
                  <a:pt x="491067" y="1021793"/>
                  <a:pt x="491067" y="880533"/>
                </a:cubicBezTo>
                <a:cubicBezTo>
                  <a:pt x="266749" y="242092"/>
                  <a:pt x="369926" y="451992"/>
                  <a:pt x="254000" y="220133"/>
                </a:cubicBezTo>
                <a:lnTo>
                  <a:pt x="118533" y="50800"/>
                </a:lnTo>
                <a:lnTo>
                  <a:pt x="0" y="0"/>
                </a:lnTo>
                <a:lnTo>
                  <a:pt x="152400" y="660400"/>
                </a:lnTo>
                <a:lnTo>
                  <a:pt x="220133" y="1134533"/>
                </a:lnTo>
                <a:lnTo>
                  <a:pt x="304800" y="1524000"/>
                </a:lnTo>
                <a:lnTo>
                  <a:pt x="999067" y="1964267"/>
                </a:lnTo>
                <a:lnTo>
                  <a:pt x="1676400" y="2150533"/>
                </a:lnTo>
                <a:lnTo>
                  <a:pt x="2353733" y="2387600"/>
                </a:lnTo>
                <a:lnTo>
                  <a:pt x="2827867" y="2556933"/>
                </a:lnTo>
                <a:lnTo>
                  <a:pt x="3234267" y="2760133"/>
                </a:lnTo>
                <a:lnTo>
                  <a:pt x="3945467" y="2743200"/>
                </a:lnTo>
                <a:lnTo>
                  <a:pt x="4250267" y="2472267"/>
                </a:lnTo>
                <a:lnTo>
                  <a:pt x="4318000" y="2235200"/>
                </a:lnTo>
                <a:close/>
              </a:path>
            </a:pathLst>
          </a:custGeom>
          <a:gradFill>
            <a:gsLst>
              <a:gs pos="0">
                <a:schemeClr val="accent4">
                  <a:tint val="50000"/>
                  <a:satMod val="300000"/>
                  <a:alpha val="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 bwMode="auto">
          <a:xfrm>
            <a:off x="215453" y="3728959"/>
            <a:ext cx="1768402" cy="1825978"/>
          </a:xfrm>
          <a:custGeom>
            <a:avLst/>
            <a:gdLst>
              <a:gd name="connsiteX0" fmla="*/ 14111 w 1768402"/>
              <a:gd name="connsiteY0" fmla="*/ 47978 h 1825978"/>
              <a:gd name="connsiteX1" fmla="*/ 132644 w 1768402"/>
              <a:gd name="connsiteY1" fmla="*/ 81845 h 1825978"/>
              <a:gd name="connsiteX2" fmla="*/ 183444 w 1768402"/>
              <a:gd name="connsiteY2" fmla="*/ 115711 h 1825978"/>
              <a:gd name="connsiteX3" fmla="*/ 285044 w 1768402"/>
              <a:gd name="connsiteY3" fmla="*/ 149578 h 1825978"/>
              <a:gd name="connsiteX4" fmla="*/ 335844 w 1768402"/>
              <a:gd name="connsiteY4" fmla="*/ 183445 h 1825978"/>
              <a:gd name="connsiteX5" fmla="*/ 437444 w 1768402"/>
              <a:gd name="connsiteY5" fmla="*/ 217311 h 1825978"/>
              <a:gd name="connsiteX6" fmla="*/ 488244 w 1768402"/>
              <a:gd name="connsiteY6" fmla="*/ 251178 h 1825978"/>
              <a:gd name="connsiteX7" fmla="*/ 572911 w 1768402"/>
              <a:gd name="connsiteY7" fmla="*/ 335845 h 1825978"/>
              <a:gd name="connsiteX8" fmla="*/ 674511 w 1768402"/>
              <a:gd name="connsiteY8" fmla="*/ 369711 h 1825978"/>
              <a:gd name="connsiteX9" fmla="*/ 725311 w 1768402"/>
              <a:gd name="connsiteY9" fmla="*/ 386645 h 1825978"/>
              <a:gd name="connsiteX10" fmla="*/ 759177 w 1768402"/>
              <a:gd name="connsiteY10" fmla="*/ 437445 h 1825978"/>
              <a:gd name="connsiteX11" fmla="*/ 911577 w 1768402"/>
              <a:gd name="connsiteY11" fmla="*/ 522111 h 1825978"/>
              <a:gd name="connsiteX12" fmla="*/ 979311 w 1768402"/>
              <a:gd name="connsiteY12" fmla="*/ 539045 h 1825978"/>
              <a:gd name="connsiteX13" fmla="*/ 1131711 w 1768402"/>
              <a:gd name="connsiteY13" fmla="*/ 505178 h 1825978"/>
              <a:gd name="connsiteX14" fmla="*/ 1182511 w 1768402"/>
              <a:gd name="connsiteY14" fmla="*/ 454378 h 1825978"/>
              <a:gd name="connsiteX15" fmla="*/ 1233311 w 1768402"/>
              <a:gd name="connsiteY15" fmla="*/ 420511 h 1825978"/>
              <a:gd name="connsiteX16" fmla="*/ 1334911 w 1768402"/>
              <a:gd name="connsiteY16" fmla="*/ 352778 h 1825978"/>
              <a:gd name="connsiteX17" fmla="*/ 1453444 w 1768402"/>
              <a:gd name="connsiteY17" fmla="*/ 285045 h 1825978"/>
              <a:gd name="connsiteX18" fmla="*/ 1504244 w 1768402"/>
              <a:gd name="connsiteY18" fmla="*/ 268111 h 1825978"/>
              <a:gd name="connsiteX19" fmla="*/ 1605844 w 1768402"/>
              <a:gd name="connsiteY19" fmla="*/ 217311 h 1825978"/>
              <a:gd name="connsiteX20" fmla="*/ 1758244 w 1768402"/>
              <a:gd name="connsiteY20" fmla="*/ 234245 h 1825978"/>
              <a:gd name="connsiteX21" fmla="*/ 1605844 w 1768402"/>
              <a:gd name="connsiteY21" fmla="*/ 285045 h 1825978"/>
              <a:gd name="connsiteX22" fmla="*/ 1504244 w 1768402"/>
              <a:gd name="connsiteY22" fmla="*/ 352778 h 1825978"/>
              <a:gd name="connsiteX23" fmla="*/ 1385711 w 1768402"/>
              <a:gd name="connsiteY23" fmla="*/ 386645 h 1825978"/>
              <a:gd name="connsiteX24" fmla="*/ 1284111 w 1768402"/>
              <a:gd name="connsiteY24" fmla="*/ 454378 h 1825978"/>
              <a:gd name="connsiteX25" fmla="*/ 1250244 w 1768402"/>
              <a:gd name="connsiteY25" fmla="*/ 505178 h 1825978"/>
              <a:gd name="connsiteX26" fmla="*/ 1199444 w 1768402"/>
              <a:gd name="connsiteY26" fmla="*/ 539045 h 1825978"/>
              <a:gd name="connsiteX27" fmla="*/ 1216377 w 1768402"/>
              <a:gd name="connsiteY27" fmla="*/ 962378 h 1825978"/>
              <a:gd name="connsiteX28" fmla="*/ 1250244 w 1768402"/>
              <a:gd name="connsiteY28" fmla="*/ 1063978 h 1825978"/>
              <a:gd name="connsiteX29" fmla="*/ 1317977 w 1768402"/>
              <a:gd name="connsiteY29" fmla="*/ 1165578 h 1825978"/>
              <a:gd name="connsiteX30" fmla="*/ 1419577 w 1768402"/>
              <a:gd name="connsiteY30" fmla="*/ 1233311 h 1825978"/>
              <a:gd name="connsiteX31" fmla="*/ 1521177 w 1768402"/>
              <a:gd name="connsiteY31" fmla="*/ 1284111 h 1825978"/>
              <a:gd name="connsiteX32" fmla="*/ 1673577 w 1768402"/>
              <a:gd name="connsiteY32" fmla="*/ 1351845 h 1825978"/>
              <a:gd name="connsiteX33" fmla="*/ 1724377 w 1768402"/>
              <a:gd name="connsiteY33" fmla="*/ 1368778 h 1825978"/>
              <a:gd name="connsiteX34" fmla="*/ 1622777 w 1768402"/>
              <a:gd name="connsiteY34" fmla="*/ 1385711 h 1825978"/>
              <a:gd name="connsiteX35" fmla="*/ 1402644 w 1768402"/>
              <a:gd name="connsiteY35" fmla="*/ 1368778 h 1825978"/>
              <a:gd name="connsiteX36" fmla="*/ 1351844 w 1768402"/>
              <a:gd name="connsiteY36" fmla="*/ 1334911 h 1825978"/>
              <a:gd name="connsiteX37" fmla="*/ 1267177 w 1768402"/>
              <a:gd name="connsiteY37" fmla="*/ 1216378 h 1825978"/>
              <a:gd name="connsiteX38" fmla="*/ 1216377 w 1768402"/>
              <a:gd name="connsiteY38" fmla="*/ 1165578 h 1825978"/>
              <a:gd name="connsiteX39" fmla="*/ 1216377 w 1768402"/>
              <a:gd name="connsiteY39" fmla="*/ 1267178 h 1825978"/>
              <a:gd name="connsiteX40" fmla="*/ 1199444 w 1768402"/>
              <a:gd name="connsiteY40" fmla="*/ 1538111 h 1825978"/>
              <a:gd name="connsiteX41" fmla="*/ 1182511 w 1768402"/>
              <a:gd name="connsiteY41" fmla="*/ 1605845 h 1825978"/>
              <a:gd name="connsiteX42" fmla="*/ 1131711 w 1768402"/>
              <a:gd name="connsiteY42" fmla="*/ 1707445 h 1825978"/>
              <a:gd name="connsiteX43" fmla="*/ 1030111 w 1768402"/>
              <a:gd name="connsiteY43" fmla="*/ 1809045 h 1825978"/>
              <a:gd name="connsiteX44" fmla="*/ 979311 w 1768402"/>
              <a:gd name="connsiteY44" fmla="*/ 1825978 h 1825978"/>
              <a:gd name="connsiteX45" fmla="*/ 793044 w 1768402"/>
              <a:gd name="connsiteY45" fmla="*/ 1792111 h 1825978"/>
              <a:gd name="connsiteX46" fmla="*/ 742244 w 1768402"/>
              <a:gd name="connsiteY46" fmla="*/ 1775178 h 1825978"/>
              <a:gd name="connsiteX47" fmla="*/ 691444 w 1768402"/>
              <a:gd name="connsiteY47" fmla="*/ 1724378 h 1825978"/>
              <a:gd name="connsiteX48" fmla="*/ 657577 w 1768402"/>
              <a:gd name="connsiteY48" fmla="*/ 1673578 h 1825978"/>
              <a:gd name="connsiteX49" fmla="*/ 691444 w 1768402"/>
              <a:gd name="connsiteY49" fmla="*/ 1673578 h 1825978"/>
              <a:gd name="connsiteX50" fmla="*/ 742244 w 1768402"/>
              <a:gd name="connsiteY50" fmla="*/ 1690511 h 1825978"/>
              <a:gd name="connsiteX51" fmla="*/ 1013177 w 1768402"/>
              <a:gd name="connsiteY51" fmla="*/ 1673578 h 1825978"/>
              <a:gd name="connsiteX52" fmla="*/ 1047044 w 1768402"/>
              <a:gd name="connsiteY52" fmla="*/ 1571978 h 1825978"/>
              <a:gd name="connsiteX53" fmla="*/ 1063977 w 1768402"/>
              <a:gd name="connsiteY53" fmla="*/ 1521178 h 1825978"/>
              <a:gd name="connsiteX54" fmla="*/ 1063977 w 1768402"/>
              <a:gd name="connsiteY54" fmla="*/ 877711 h 1825978"/>
              <a:gd name="connsiteX55" fmla="*/ 945444 w 1768402"/>
              <a:gd name="connsiteY55" fmla="*/ 725311 h 1825978"/>
              <a:gd name="connsiteX56" fmla="*/ 911577 w 1768402"/>
              <a:gd name="connsiteY56" fmla="*/ 674511 h 1825978"/>
              <a:gd name="connsiteX57" fmla="*/ 708377 w 1768402"/>
              <a:gd name="connsiteY57" fmla="*/ 572911 h 1825978"/>
              <a:gd name="connsiteX58" fmla="*/ 623711 w 1768402"/>
              <a:gd name="connsiteY58" fmla="*/ 555978 h 1825978"/>
              <a:gd name="connsiteX59" fmla="*/ 318911 w 1768402"/>
              <a:gd name="connsiteY59" fmla="*/ 505178 h 1825978"/>
              <a:gd name="connsiteX60" fmla="*/ 166511 w 1768402"/>
              <a:gd name="connsiteY60" fmla="*/ 471311 h 1825978"/>
              <a:gd name="connsiteX61" fmla="*/ 115711 w 1768402"/>
              <a:gd name="connsiteY61" fmla="*/ 454378 h 1825978"/>
              <a:gd name="connsiteX62" fmla="*/ 64911 w 1768402"/>
              <a:gd name="connsiteY62" fmla="*/ 420511 h 1825978"/>
              <a:gd name="connsiteX63" fmla="*/ 47977 w 1768402"/>
              <a:gd name="connsiteY63" fmla="*/ 369711 h 1825978"/>
              <a:gd name="connsiteX64" fmla="*/ 14111 w 1768402"/>
              <a:gd name="connsiteY64" fmla="*/ 47978 h 182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768402" h="1825978">
                <a:moveTo>
                  <a:pt x="14111" y="47978"/>
                </a:moveTo>
                <a:cubicBezTo>
                  <a:pt x="28222" y="0"/>
                  <a:pt x="108347" y="69696"/>
                  <a:pt x="132644" y="81845"/>
                </a:cubicBezTo>
                <a:cubicBezTo>
                  <a:pt x="150847" y="90946"/>
                  <a:pt x="164847" y="107446"/>
                  <a:pt x="183444" y="115711"/>
                </a:cubicBezTo>
                <a:cubicBezTo>
                  <a:pt x="216066" y="130210"/>
                  <a:pt x="285044" y="149578"/>
                  <a:pt x="285044" y="149578"/>
                </a:cubicBezTo>
                <a:cubicBezTo>
                  <a:pt x="301977" y="160867"/>
                  <a:pt x="317247" y="175180"/>
                  <a:pt x="335844" y="183445"/>
                </a:cubicBezTo>
                <a:cubicBezTo>
                  <a:pt x="368466" y="197943"/>
                  <a:pt x="437444" y="217311"/>
                  <a:pt x="437444" y="217311"/>
                </a:cubicBezTo>
                <a:cubicBezTo>
                  <a:pt x="454377" y="228600"/>
                  <a:pt x="473853" y="236787"/>
                  <a:pt x="488244" y="251178"/>
                </a:cubicBezTo>
                <a:cubicBezTo>
                  <a:pt x="546945" y="309879"/>
                  <a:pt x="491633" y="299722"/>
                  <a:pt x="572911" y="335845"/>
                </a:cubicBezTo>
                <a:cubicBezTo>
                  <a:pt x="605533" y="350343"/>
                  <a:pt x="640644" y="358422"/>
                  <a:pt x="674511" y="369711"/>
                </a:cubicBezTo>
                <a:lnTo>
                  <a:pt x="725311" y="386645"/>
                </a:lnTo>
                <a:cubicBezTo>
                  <a:pt x="736600" y="403578"/>
                  <a:pt x="743861" y="424044"/>
                  <a:pt x="759177" y="437445"/>
                </a:cubicBezTo>
                <a:cubicBezTo>
                  <a:pt x="817984" y="488901"/>
                  <a:pt x="847442" y="503787"/>
                  <a:pt x="911577" y="522111"/>
                </a:cubicBezTo>
                <a:cubicBezTo>
                  <a:pt x="933954" y="528505"/>
                  <a:pt x="956733" y="533400"/>
                  <a:pt x="979311" y="539045"/>
                </a:cubicBezTo>
                <a:cubicBezTo>
                  <a:pt x="991601" y="536997"/>
                  <a:pt x="1103922" y="523704"/>
                  <a:pt x="1131711" y="505178"/>
                </a:cubicBezTo>
                <a:cubicBezTo>
                  <a:pt x="1151636" y="491894"/>
                  <a:pt x="1164114" y="469709"/>
                  <a:pt x="1182511" y="454378"/>
                </a:cubicBezTo>
                <a:cubicBezTo>
                  <a:pt x="1198145" y="441349"/>
                  <a:pt x="1217677" y="433540"/>
                  <a:pt x="1233311" y="420511"/>
                </a:cubicBezTo>
                <a:cubicBezTo>
                  <a:pt x="1317872" y="350043"/>
                  <a:pt x="1245636" y="382536"/>
                  <a:pt x="1334911" y="352778"/>
                </a:cubicBezTo>
                <a:cubicBezTo>
                  <a:pt x="1385932" y="318764"/>
                  <a:pt x="1393285" y="310827"/>
                  <a:pt x="1453444" y="285045"/>
                </a:cubicBezTo>
                <a:cubicBezTo>
                  <a:pt x="1469850" y="278014"/>
                  <a:pt x="1488279" y="276093"/>
                  <a:pt x="1504244" y="268111"/>
                </a:cubicBezTo>
                <a:cubicBezTo>
                  <a:pt x="1635547" y="202459"/>
                  <a:pt x="1478156" y="259875"/>
                  <a:pt x="1605844" y="217311"/>
                </a:cubicBezTo>
                <a:cubicBezTo>
                  <a:pt x="1656644" y="222956"/>
                  <a:pt x="1722102" y="198103"/>
                  <a:pt x="1758244" y="234245"/>
                </a:cubicBezTo>
                <a:cubicBezTo>
                  <a:pt x="1768402" y="244403"/>
                  <a:pt x="1626164" y="271498"/>
                  <a:pt x="1605844" y="285045"/>
                </a:cubicBezTo>
                <a:cubicBezTo>
                  <a:pt x="1571977" y="307623"/>
                  <a:pt x="1543731" y="342906"/>
                  <a:pt x="1504244" y="352778"/>
                </a:cubicBezTo>
                <a:cubicBezTo>
                  <a:pt x="1488296" y="356765"/>
                  <a:pt x="1405590" y="375601"/>
                  <a:pt x="1385711" y="386645"/>
                </a:cubicBezTo>
                <a:cubicBezTo>
                  <a:pt x="1350131" y="406412"/>
                  <a:pt x="1284111" y="454378"/>
                  <a:pt x="1284111" y="454378"/>
                </a:cubicBezTo>
                <a:cubicBezTo>
                  <a:pt x="1272822" y="471311"/>
                  <a:pt x="1264635" y="490787"/>
                  <a:pt x="1250244" y="505178"/>
                </a:cubicBezTo>
                <a:cubicBezTo>
                  <a:pt x="1235853" y="519569"/>
                  <a:pt x="1200947" y="518749"/>
                  <a:pt x="1199444" y="539045"/>
                </a:cubicBezTo>
                <a:cubicBezTo>
                  <a:pt x="1189011" y="679883"/>
                  <a:pt x="1202774" y="821811"/>
                  <a:pt x="1216377" y="962378"/>
                </a:cubicBezTo>
                <a:cubicBezTo>
                  <a:pt x="1219816" y="997911"/>
                  <a:pt x="1230442" y="1034275"/>
                  <a:pt x="1250244" y="1063978"/>
                </a:cubicBezTo>
                <a:cubicBezTo>
                  <a:pt x="1272822" y="1097845"/>
                  <a:pt x="1284110" y="1143000"/>
                  <a:pt x="1317977" y="1165578"/>
                </a:cubicBezTo>
                <a:lnTo>
                  <a:pt x="1419577" y="1233311"/>
                </a:lnTo>
                <a:cubicBezTo>
                  <a:pt x="1485230" y="1277079"/>
                  <a:pt x="1451069" y="1260742"/>
                  <a:pt x="1521177" y="1284111"/>
                </a:cubicBezTo>
                <a:cubicBezTo>
                  <a:pt x="1601679" y="1337780"/>
                  <a:pt x="1552671" y="1311543"/>
                  <a:pt x="1673577" y="1351845"/>
                </a:cubicBezTo>
                <a:lnTo>
                  <a:pt x="1724377" y="1368778"/>
                </a:lnTo>
                <a:cubicBezTo>
                  <a:pt x="1690510" y="1374422"/>
                  <a:pt x="1657111" y="1385711"/>
                  <a:pt x="1622777" y="1385711"/>
                </a:cubicBezTo>
                <a:cubicBezTo>
                  <a:pt x="1549183" y="1385711"/>
                  <a:pt x="1474978" y="1382341"/>
                  <a:pt x="1402644" y="1368778"/>
                </a:cubicBezTo>
                <a:cubicBezTo>
                  <a:pt x="1382641" y="1365027"/>
                  <a:pt x="1367478" y="1347940"/>
                  <a:pt x="1351844" y="1334911"/>
                </a:cubicBezTo>
                <a:cubicBezTo>
                  <a:pt x="1258609" y="1257215"/>
                  <a:pt x="1337669" y="1315066"/>
                  <a:pt x="1267177" y="1216378"/>
                </a:cubicBezTo>
                <a:cubicBezTo>
                  <a:pt x="1253258" y="1196891"/>
                  <a:pt x="1233310" y="1182511"/>
                  <a:pt x="1216377" y="1165578"/>
                </a:cubicBezTo>
                <a:cubicBezTo>
                  <a:pt x="1132676" y="1291132"/>
                  <a:pt x="1209769" y="1141624"/>
                  <a:pt x="1216377" y="1267178"/>
                </a:cubicBezTo>
                <a:cubicBezTo>
                  <a:pt x="1221133" y="1357540"/>
                  <a:pt x="1208448" y="1448073"/>
                  <a:pt x="1199444" y="1538111"/>
                </a:cubicBezTo>
                <a:cubicBezTo>
                  <a:pt x="1197128" y="1561268"/>
                  <a:pt x="1188905" y="1583468"/>
                  <a:pt x="1182511" y="1605845"/>
                </a:cubicBezTo>
                <a:cubicBezTo>
                  <a:pt x="1170124" y="1649201"/>
                  <a:pt x="1162956" y="1672294"/>
                  <a:pt x="1131711" y="1707445"/>
                </a:cubicBezTo>
                <a:cubicBezTo>
                  <a:pt x="1099892" y="1743242"/>
                  <a:pt x="1075548" y="1793900"/>
                  <a:pt x="1030111" y="1809045"/>
                </a:cubicBezTo>
                <a:lnTo>
                  <a:pt x="979311" y="1825978"/>
                </a:lnTo>
                <a:cubicBezTo>
                  <a:pt x="917222" y="1814689"/>
                  <a:pt x="854750" y="1805334"/>
                  <a:pt x="793044" y="1792111"/>
                </a:cubicBezTo>
                <a:cubicBezTo>
                  <a:pt x="775591" y="1788371"/>
                  <a:pt x="757096" y="1785079"/>
                  <a:pt x="742244" y="1775178"/>
                </a:cubicBezTo>
                <a:cubicBezTo>
                  <a:pt x="722319" y="1761894"/>
                  <a:pt x="706775" y="1742775"/>
                  <a:pt x="691444" y="1724378"/>
                </a:cubicBezTo>
                <a:cubicBezTo>
                  <a:pt x="678415" y="1708744"/>
                  <a:pt x="668866" y="1690511"/>
                  <a:pt x="657577" y="1673578"/>
                </a:cubicBezTo>
                <a:cubicBezTo>
                  <a:pt x="626318" y="1579800"/>
                  <a:pt x="637083" y="1637337"/>
                  <a:pt x="691444" y="1673578"/>
                </a:cubicBezTo>
                <a:cubicBezTo>
                  <a:pt x="706296" y="1683479"/>
                  <a:pt x="725311" y="1684867"/>
                  <a:pt x="742244" y="1690511"/>
                </a:cubicBezTo>
                <a:cubicBezTo>
                  <a:pt x="832555" y="1684867"/>
                  <a:pt x="928842" y="1706375"/>
                  <a:pt x="1013177" y="1673578"/>
                </a:cubicBezTo>
                <a:cubicBezTo>
                  <a:pt x="1046448" y="1660639"/>
                  <a:pt x="1035755" y="1605845"/>
                  <a:pt x="1047044" y="1571978"/>
                </a:cubicBezTo>
                <a:lnTo>
                  <a:pt x="1063977" y="1521178"/>
                </a:lnTo>
                <a:cubicBezTo>
                  <a:pt x="1099196" y="1239435"/>
                  <a:pt x="1092593" y="1349869"/>
                  <a:pt x="1063977" y="877711"/>
                </a:cubicBezTo>
                <a:cubicBezTo>
                  <a:pt x="1059350" y="801368"/>
                  <a:pt x="986005" y="786152"/>
                  <a:pt x="945444" y="725311"/>
                </a:cubicBezTo>
                <a:cubicBezTo>
                  <a:pt x="934155" y="708378"/>
                  <a:pt x="926893" y="687912"/>
                  <a:pt x="911577" y="674511"/>
                </a:cubicBezTo>
                <a:cubicBezTo>
                  <a:pt x="852380" y="622714"/>
                  <a:pt x="785350" y="588305"/>
                  <a:pt x="708377" y="572911"/>
                </a:cubicBezTo>
                <a:cubicBezTo>
                  <a:pt x="680155" y="567267"/>
                  <a:pt x="651755" y="562450"/>
                  <a:pt x="623711" y="555978"/>
                </a:cubicBezTo>
                <a:cubicBezTo>
                  <a:pt x="405196" y="505551"/>
                  <a:pt x="568702" y="530157"/>
                  <a:pt x="318911" y="505178"/>
                </a:cubicBezTo>
                <a:cubicBezTo>
                  <a:pt x="204553" y="467059"/>
                  <a:pt x="345321" y="511047"/>
                  <a:pt x="166511" y="471311"/>
                </a:cubicBezTo>
                <a:cubicBezTo>
                  <a:pt x="149087" y="467439"/>
                  <a:pt x="132644" y="460022"/>
                  <a:pt x="115711" y="454378"/>
                </a:cubicBezTo>
                <a:cubicBezTo>
                  <a:pt x="98778" y="443089"/>
                  <a:pt x="77624" y="436403"/>
                  <a:pt x="64911" y="420511"/>
                </a:cubicBezTo>
                <a:cubicBezTo>
                  <a:pt x="53761" y="406573"/>
                  <a:pt x="48788" y="387542"/>
                  <a:pt x="47977" y="369711"/>
                </a:cubicBezTo>
                <a:cubicBezTo>
                  <a:pt x="43107" y="262577"/>
                  <a:pt x="0" y="95956"/>
                  <a:pt x="14111" y="47978"/>
                </a:cubicBezTo>
                <a:close/>
              </a:path>
            </a:pathLst>
          </a:custGeom>
          <a:solidFill>
            <a:srgbClr val="FF5050">
              <a:alpha val="80000"/>
            </a:srgbClr>
          </a:solidFill>
          <a:ln>
            <a:solidFill>
              <a:srgbClr val="FF7C8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26" name="Нашивка 25">
            <a:hlinkClick r:id="rId3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1" grpId="0" animBg="1"/>
      <p:bldP spid="21" grpId="1" animBg="1"/>
      <p:bldP spid="22" grpId="0" animBg="1"/>
      <p:bldP spid="2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Марина\Pictures\сев ледовитый\53 Arktika_fiz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957" y="1000108"/>
            <a:ext cx="6989246" cy="5072073"/>
          </a:xfrm>
          <a:prstGeom prst="rect">
            <a:avLst/>
          </a:prstGeom>
          <a:noFill/>
        </p:spPr>
      </p:pic>
      <p:sp>
        <p:nvSpPr>
          <p:cNvPr id="7" name="Пятно 1 6"/>
          <p:cNvSpPr/>
          <p:nvPr/>
        </p:nvSpPr>
        <p:spPr bwMode="auto">
          <a:xfrm>
            <a:off x="0" y="2857496"/>
            <a:ext cx="714348" cy="557210"/>
          </a:xfrm>
          <a:prstGeom prst="irregularSeal1">
            <a:avLst/>
          </a:prstGeom>
          <a:solidFill>
            <a:srgbClr val="008000"/>
          </a:solidFill>
          <a:ln>
            <a:noFill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Органический мир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" y="1000108"/>
            <a:ext cx="564356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Растения:</a:t>
            </a:r>
            <a:r>
              <a:rPr lang="ru-RU" dirty="0" smtClean="0"/>
              <a:t> </a:t>
            </a:r>
            <a:r>
              <a:rPr lang="ru-RU" sz="2000" dirty="0" smtClean="0"/>
              <a:t>фитопланктон (даже во льдах),      водоросли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428604"/>
            <a:ext cx="2857488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Животные: </a:t>
            </a:r>
          </a:p>
          <a:p>
            <a:pPr algn="ctr"/>
            <a:r>
              <a:rPr lang="ru-RU" sz="2000" dirty="0" smtClean="0"/>
              <a:t>(свыше 2000 видов) в </a:t>
            </a:r>
            <a:r>
              <a:rPr lang="ru-RU" sz="2000" dirty="0" err="1" smtClean="0"/>
              <a:t>Северо-Европейском</a:t>
            </a:r>
            <a:r>
              <a:rPr lang="ru-RU" sz="2000" dirty="0" smtClean="0"/>
              <a:t> бассейне. </a:t>
            </a:r>
          </a:p>
          <a:p>
            <a:r>
              <a:rPr lang="ru-RU" sz="2400" dirty="0" smtClean="0"/>
              <a:t>Рыбы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(около 150 видов): </a:t>
            </a:r>
          </a:p>
          <a:p>
            <a:r>
              <a:rPr lang="ru-RU" sz="2000" dirty="0" smtClean="0"/>
              <a:t>сельдь, треска, морской окунь, пикша; </a:t>
            </a:r>
          </a:p>
          <a:p>
            <a:r>
              <a:rPr lang="ru-RU" sz="2400" dirty="0" smtClean="0"/>
              <a:t>Млекопитающие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(17 видов):</a:t>
            </a:r>
            <a:r>
              <a:rPr lang="en-US" sz="2000" dirty="0" smtClean="0"/>
              <a:t> </a:t>
            </a:r>
            <a:r>
              <a:rPr lang="ru-RU" sz="2000" dirty="0" smtClean="0"/>
              <a:t>белый медведь,</a:t>
            </a:r>
          </a:p>
          <a:p>
            <a:r>
              <a:rPr lang="ru-RU" sz="2000" dirty="0" smtClean="0"/>
              <a:t> морж, </a:t>
            </a:r>
          </a:p>
          <a:p>
            <a:r>
              <a:rPr lang="ru-RU" sz="2000" dirty="0" smtClean="0"/>
              <a:t>тюлень, </a:t>
            </a:r>
          </a:p>
          <a:p>
            <a:r>
              <a:rPr lang="ru-RU" sz="2000" dirty="0" smtClean="0"/>
              <a:t>нарвал, </a:t>
            </a:r>
          </a:p>
          <a:p>
            <a:r>
              <a:rPr lang="ru-RU" sz="2000" dirty="0" smtClean="0"/>
              <a:t>касатка </a:t>
            </a:r>
            <a:endParaRPr lang="en-US" sz="2000" dirty="0" smtClean="0"/>
          </a:p>
          <a:p>
            <a:r>
              <a:rPr lang="ru-RU" sz="2000" dirty="0" smtClean="0"/>
              <a:t>и др. </a:t>
            </a:r>
          </a:p>
          <a:p>
            <a:r>
              <a:rPr lang="ru-RU" sz="2800" dirty="0" smtClean="0"/>
              <a:t>Птицы: </a:t>
            </a:r>
            <a:endParaRPr lang="en-US" sz="2800" dirty="0" smtClean="0"/>
          </a:p>
          <a:p>
            <a:r>
              <a:rPr lang="ru-RU" sz="2000" dirty="0" smtClean="0"/>
              <a:t>чайка</a:t>
            </a:r>
          </a:p>
        </p:txBody>
      </p:sp>
      <p:sp>
        <p:nvSpPr>
          <p:cNvPr id="12" name="Блок-схема: решение 11">
            <a:hlinkHover r:id="" action="ppaction://noaction" highlightClick="1"/>
          </p:cNvPr>
          <p:cNvSpPr/>
          <p:nvPr/>
        </p:nvSpPr>
        <p:spPr bwMode="auto">
          <a:xfrm>
            <a:off x="7786710" y="1928802"/>
            <a:ext cx="500066" cy="184020"/>
          </a:xfrm>
          <a:prstGeom prst="flowChartDecision">
            <a:avLst/>
          </a:prstGeom>
          <a:solidFill>
            <a:srgbClr val="FFFF00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3" name="Блок-схема: решение 12">
            <a:hlinkHover r:id="" action="ppaction://noaction" highlightClick="1"/>
          </p:cNvPr>
          <p:cNvSpPr/>
          <p:nvPr/>
        </p:nvSpPr>
        <p:spPr bwMode="auto">
          <a:xfrm>
            <a:off x="7858148" y="3857628"/>
            <a:ext cx="500066" cy="184020"/>
          </a:xfrm>
          <a:prstGeom prst="flowChartDecision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4" name="Блок-схема: решение 13">
            <a:hlinkHover r:id="" action="ppaction://noaction" highlightClick="1"/>
          </p:cNvPr>
          <p:cNvSpPr/>
          <p:nvPr/>
        </p:nvSpPr>
        <p:spPr bwMode="auto">
          <a:xfrm>
            <a:off x="7858148" y="4143380"/>
            <a:ext cx="500066" cy="184020"/>
          </a:xfrm>
          <a:prstGeom prst="flowChartDecision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5" name="Блок-схема: решение 14">
            <a:hlinkHover r:id="" action="ppaction://noaction" highlightClick="1"/>
          </p:cNvPr>
          <p:cNvSpPr/>
          <p:nvPr/>
        </p:nvSpPr>
        <p:spPr bwMode="auto">
          <a:xfrm>
            <a:off x="7858148" y="4500570"/>
            <a:ext cx="500066" cy="18402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6" name="Блок-схема: решение 15">
            <a:hlinkHover r:id="" action="ppaction://noaction" highlightClick="1"/>
          </p:cNvPr>
          <p:cNvSpPr/>
          <p:nvPr/>
        </p:nvSpPr>
        <p:spPr bwMode="auto">
          <a:xfrm>
            <a:off x="7858148" y="4857760"/>
            <a:ext cx="500066" cy="184020"/>
          </a:xfrm>
          <a:prstGeom prst="flowChartDecision">
            <a:avLst/>
          </a:prstGeom>
          <a:solidFill>
            <a:schemeClr val="accent1">
              <a:lumMod val="50000"/>
            </a:schemeClr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7" name="Блок-схема: решение 16">
            <a:hlinkHover r:id="" action="ppaction://noaction" highlightClick="1"/>
          </p:cNvPr>
          <p:cNvSpPr/>
          <p:nvPr/>
        </p:nvSpPr>
        <p:spPr bwMode="auto">
          <a:xfrm>
            <a:off x="7858148" y="6072206"/>
            <a:ext cx="500066" cy="184020"/>
          </a:xfrm>
          <a:prstGeom prst="flowChartDecision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14282" y="2071678"/>
            <a:ext cx="5519774" cy="3057540"/>
            <a:chOff x="195234" y="1857364"/>
            <a:chExt cx="5519774" cy="3057540"/>
          </a:xfrm>
        </p:grpSpPr>
        <p:sp>
          <p:nvSpPr>
            <p:cNvPr id="19" name="Овал 18"/>
            <p:cNvSpPr/>
            <p:nvPr/>
          </p:nvSpPr>
          <p:spPr bwMode="auto">
            <a:xfrm>
              <a:off x="1785918" y="292893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0" name="Овал 19"/>
            <p:cNvSpPr/>
            <p:nvPr/>
          </p:nvSpPr>
          <p:spPr bwMode="auto">
            <a:xfrm>
              <a:off x="2285984" y="4429132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 bwMode="auto">
            <a:xfrm>
              <a:off x="2071670" y="3000372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 bwMode="auto">
            <a:xfrm>
              <a:off x="1928794" y="4429132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 bwMode="auto">
            <a:xfrm>
              <a:off x="1643042" y="435769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4" name="Овал 23"/>
            <p:cNvSpPr/>
            <p:nvPr/>
          </p:nvSpPr>
          <p:spPr bwMode="auto">
            <a:xfrm>
              <a:off x="1857356" y="471488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5" name="Овал 24"/>
            <p:cNvSpPr/>
            <p:nvPr/>
          </p:nvSpPr>
          <p:spPr bwMode="auto">
            <a:xfrm>
              <a:off x="1500166" y="4643446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 bwMode="auto">
            <a:xfrm>
              <a:off x="195234" y="2767010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7" name="Овал 26"/>
            <p:cNvSpPr/>
            <p:nvPr/>
          </p:nvSpPr>
          <p:spPr bwMode="auto">
            <a:xfrm>
              <a:off x="5338770" y="185736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 bwMode="auto">
            <a:xfrm>
              <a:off x="428596" y="3143248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 bwMode="auto">
            <a:xfrm>
              <a:off x="785786" y="3143248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 bwMode="auto">
            <a:xfrm>
              <a:off x="804834" y="3376610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 bwMode="auto">
            <a:xfrm>
              <a:off x="1071538" y="3429000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 bwMode="auto">
            <a:xfrm>
              <a:off x="5500694" y="400050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 bwMode="auto">
            <a:xfrm>
              <a:off x="1428728" y="2214554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 bwMode="auto">
            <a:xfrm>
              <a:off x="1928794" y="3857628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 bwMode="auto">
            <a:xfrm>
              <a:off x="1142976" y="1928802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6" name="Овал 35"/>
            <p:cNvSpPr/>
            <p:nvPr/>
          </p:nvSpPr>
          <p:spPr bwMode="auto">
            <a:xfrm>
              <a:off x="1643042" y="3714752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37" name="Овал 36"/>
            <p:cNvSpPr/>
            <p:nvPr/>
          </p:nvSpPr>
          <p:spPr bwMode="auto">
            <a:xfrm>
              <a:off x="4429124" y="4572008"/>
              <a:ext cx="214314" cy="2000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643042" y="1643050"/>
            <a:ext cx="4357718" cy="3343292"/>
            <a:chOff x="2071670" y="1428736"/>
            <a:chExt cx="4357718" cy="3343292"/>
          </a:xfrm>
        </p:grpSpPr>
        <p:sp>
          <p:nvSpPr>
            <p:cNvPr id="39" name="Овал 38"/>
            <p:cNvSpPr/>
            <p:nvPr/>
          </p:nvSpPr>
          <p:spPr bwMode="auto">
            <a:xfrm>
              <a:off x="3071802" y="1428736"/>
              <a:ext cx="500066" cy="48577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 bwMode="auto">
            <a:xfrm>
              <a:off x="5929322" y="3071810"/>
              <a:ext cx="500066" cy="48577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41" name="Овал 40"/>
            <p:cNvSpPr/>
            <p:nvPr/>
          </p:nvSpPr>
          <p:spPr bwMode="auto">
            <a:xfrm>
              <a:off x="2071670" y="4286256"/>
              <a:ext cx="500066" cy="48577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1643042" y="2571744"/>
            <a:ext cx="4500594" cy="2255722"/>
            <a:chOff x="1714480" y="2285992"/>
            <a:chExt cx="4500594" cy="2255722"/>
          </a:xfrm>
        </p:grpSpPr>
        <p:sp>
          <p:nvSpPr>
            <p:cNvPr id="43" name="Блок-схема: решение 42"/>
            <p:cNvSpPr/>
            <p:nvPr/>
          </p:nvSpPr>
          <p:spPr bwMode="auto">
            <a:xfrm>
              <a:off x="1714480" y="2285992"/>
              <a:ext cx="571504" cy="398334"/>
            </a:xfrm>
            <a:prstGeom prst="flowChartDecision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44" name="Блок-схема: решение 43"/>
            <p:cNvSpPr/>
            <p:nvPr/>
          </p:nvSpPr>
          <p:spPr bwMode="auto">
            <a:xfrm>
              <a:off x="1785918" y="4143380"/>
              <a:ext cx="571504" cy="398334"/>
            </a:xfrm>
            <a:prstGeom prst="flowChartDecision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45" name="Блок-схема: решение 44"/>
            <p:cNvSpPr/>
            <p:nvPr/>
          </p:nvSpPr>
          <p:spPr bwMode="auto">
            <a:xfrm>
              <a:off x="5643570" y="2857496"/>
              <a:ext cx="571504" cy="398334"/>
            </a:xfrm>
            <a:prstGeom prst="flowChartDecision">
              <a:avLst/>
            </a:prstGeom>
            <a:solidFill>
              <a:srgbClr val="FFC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sp>
        <p:nvSpPr>
          <p:cNvPr id="46" name="Прямоугольник с двумя вырезанными противолежащими углами 45">
            <a:hlinkHover r:id="" action="ppaction://noaction" highlightClick="1"/>
          </p:cNvPr>
          <p:cNvSpPr/>
          <p:nvPr/>
        </p:nvSpPr>
        <p:spPr bwMode="auto">
          <a:xfrm>
            <a:off x="8501090" y="3714752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2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47" name="Прямоугольник с двумя вырезанными противолежащими углами 46">
            <a:hlinkHover r:id="" action="ppaction://noaction" highlightClick="1"/>
          </p:cNvPr>
          <p:cNvSpPr/>
          <p:nvPr/>
        </p:nvSpPr>
        <p:spPr bwMode="auto">
          <a:xfrm>
            <a:off x="8501090" y="4071942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3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48" name="Прямоугольник с двумя вырезанными противолежащими углами 47">
            <a:hlinkHover r:id="" action="ppaction://noaction" highlightClick="1"/>
          </p:cNvPr>
          <p:cNvSpPr/>
          <p:nvPr/>
        </p:nvSpPr>
        <p:spPr bwMode="auto">
          <a:xfrm>
            <a:off x="8501090" y="1857364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1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49" name="Прямоугольник с двумя вырезанными противолежащими углами 48">
            <a:hlinkHover r:id="" action="ppaction://noaction" highlightClick="1"/>
          </p:cNvPr>
          <p:cNvSpPr/>
          <p:nvPr/>
        </p:nvSpPr>
        <p:spPr bwMode="auto">
          <a:xfrm>
            <a:off x="8501090" y="4429132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0" name="Прямоугольник с двумя вырезанными противолежащими углами 49">
            <a:hlinkHover r:id="" action="ppaction://noaction" highlightClick="1"/>
          </p:cNvPr>
          <p:cNvSpPr/>
          <p:nvPr/>
        </p:nvSpPr>
        <p:spPr bwMode="auto">
          <a:xfrm>
            <a:off x="8501090" y="5572140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7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51" name="Равнобедренный треугольник 50"/>
          <p:cNvSpPr/>
          <p:nvPr/>
        </p:nvSpPr>
        <p:spPr bwMode="auto">
          <a:xfrm>
            <a:off x="3071802" y="3857628"/>
            <a:ext cx="357190" cy="342896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52" name="Овал 51"/>
          <p:cNvSpPr/>
          <p:nvPr/>
        </p:nvSpPr>
        <p:spPr bwMode="auto">
          <a:xfrm>
            <a:off x="1643042" y="4214818"/>
            <a:ext cx="714380" cy="2857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53" name="Овал 52">
            <a:hlinkHover r:id="" action="ppaction://noaction" highlightClick="1"/>
          </p:cNvPr>
          <p:cNvSpPr/>
          <p:nvPr/>
        </p:nvSpPr>
        <p:spPr bwMode="auto">
          <a:xfrm>
            <a:off x="7858148" y="5357826"/>
            <a:ext cx="571504" cy="20479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857224" y="3786190"/>
            <a:ext cx="1785950" cy="1184152"/>
            <a:chOff x="1214414" y="3357562"/>
            <a:chExt cx="1785950" cy="1184152"/>
          </a:xfrm>
        </p:grpSpPr>
        <p:sp>
          <p:nvSpPr>
            <p:cNvPr id="55" name="Блок-схема: решение 54">
              <a:hlinkHover r:id="" action="ppaction://noaction" highlightClick="1"/>
            </p:cNvPr>
            <p:cNvSpPr/>
            <p:nvPr/>
          </p:nvSpPr>
          <p:spPr bwMode="auto">
            <a:xfrm>
              <a:off x="2428860" y="4286256"/>
              <a:ext cx="571504" cy="255458"/>
            </a:xfrm>
            <a:prstGeom prst="flowChartDecision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56" name="Блок-схема: решение 55">
              <a:hlinkHover r:id="" action="ppaction://noaction" highlightClick="1"/>
            </p:cNvPr>
            <p:cNvSpPr/>
            <p:nvPr/>
          </p:nvSpPr>
          <p:spPr bwMode="auto">
            <a:xfrm>
              <a:off x="1214414" y="3357562"/>
              <a:ext cx="571504" cy="255458"/>
            </a:xfrm>
            <a:prstGeom prst="flowChartDecision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sp>
        <p:nvSpPr>
          <p:cNvPr id="57" name="Прямоугольник с двумя вырезанными противолежащими углами 56">
            <a:hlinkHover r:id="" action="ppaction://noaction" highlightClick="1"/>
          </p:cNvPr>
          <p:cNvSpPr/>
          <p:nvPr/>
        </p:nvSpPr>
        <p:spPr bwMode="auto">
          <a:xfrm>
            <a:off x="8501090" y="4786322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8" name="Прямоугольник с двумя вырезанными противолежащими углами 57">
            <a:hlinkHover r:id="" action="ppaction://noaction" highlightClick="1"/>
          </p:cNvPr>
          <p:cNvSpPr/>
          <p:nvPr/>
        </p:nvSpPr>
        <p:spPr bwMode="auto">
          <a:xfrm>
            <a:off x="8501090" y="5143512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6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59" name="Пятно 1 58"/>
          <p:cNvSpPr/>
          <p:nvPr/>
        </p:nvSpPr>
        <p:spPr bwMode="auto">
          <a:xfrm>
            <a:off x="2357422" y="1357298"/>
            <a:ext cx="428628" cy="414334"/>
          </a:xfrm>
          <a:prstGeom prst="irregularSeal1">
            <a:avLst/>
          </a:prstGeom>
          <a:solidFill>
            <a:srgbClr val="008000"/>
          </a:solidFill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3143240" y="1428736"/>
            <a:ext cx="2857520" cy="3128978"/>
            <a:chOff x="-2928990" y="1071546"/>
            <a:chExt cx="2857520" cy="3128978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-2928990" y="1071546"/>
              <a:ext cx="2000264" cy="3128978"/>
              <a:chOff x="3071802" y="1285860"/>
              <a:chExt cx="2000264" cy="3128978"/>
            </a:xfrm>
          </p:grpSpPr>
          <p:sp>
            <p:nvSpPr>
              <p:cNvPr id="63" name="Овал 62"/>
              <p:cNvSpPr/>
              <p:nvPr/>
            </p:nvSpPr>
            <p:spPr bwMode="auto">
              <a:xfrm>
                <a:off x="4572000" y="3929066"/>
                <a:ext cx="500066" cy="485772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76194" tIns="38097" rIns="76194" bIns="38097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761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300" kern="0" dirty="0" smtClean="0">
                  <a:solidFill>
                    <a:schemeClr val="tx2"/>
                  </a:solidFill>
                </a:endParaRPr>
              </a:p>
            </p:txBody>
          </p:sp>
          <p:sp>
            <p:nvSpPr>
              <p:cNvPr id="64" name="Овал 63"/>
              <p:cNvSpPr/>
              <p:nvPr/>
            </p:nvSpPr>
            <p:spPr bwMode="auto">
              <a:xfrm>
                <a:off x="3071802" y="1285860"/>
                <a:ext cx="500066" cy="485772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76194" tIns="38097" rIns="76194" bIns="38097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761719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2300" kern="0" dirty="0" smtClean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62" name="Овал 61"/>
            <p:cNvSpPr/>
            <p:nvPr/>
          </p:nvSpPr>
          <p:spPr bwMode="auto">
            <a:xfrm>
              <a:off x="-571536" y="2285992"/>
              <a:ext cx="500066" cy="485772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1071538" y="3643314"/>
            <a:ext cx="5143536" cy="2406864"/>
            <a:chOff x="1142976" y="1071546"/>
            <a:chExt cx="3701894" cy="1447535"/>
          </a:xfrm>
        </p:grpSpPr>
        <p:pic>
          <p:nvPicPr>
            <p:cNvPr id="66" name="Picture 2" descr="D:\изображ\сев ледовитый\treska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42976" y="1071546"/>
              <a:ext cx="3701894" cy="1447535"/>
            </a:xfrm>
            <a:prstGeom prst="rect">
              <a:avLst/>
            </a:prstGeom>
            <a:noFill/>
          </p:spPr>
        </p:pic>
        <p:sp>
          <p:nvSpPr>
            <p:cNvPr id="67" name="TextBox 66"/>
            <p:cNvSpPr txBox="1"/>
            <p:nvPr/>
          </p:nvSpPr>
          <p:spPr>
            <a:xfrm>
              <a:off x="1142976" y="2231580"/>
              <a:ext cx="1214446" cy="277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Треска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42910" y="1785926"/>
            <a:ext cx="5643570" cy="4286280"/>
            <a:chOff x="0" y="285728"/>
            <a:chExt cx="3905275" cy="2928957"/>
          </a:xfrm>
        </p:grpSpPr>
        <p:sp>
          <p:nvSpPr>
            <p:cNvPr id="69" name="TextBox 68"/>
            <p:cNvSpPr txBox="1"/>
            <p:nvPr/>
          </p:nvSpPr>
          <p:spPr>
            <a:xfrm>
              <a:off x="0" y="2714620"/>
              <a:ext cx="27146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Белый медведь</a:t>
              </a:r>
            </a:p>
          </p:txBody>
        </p:sp>
        <p:pic>
          <p:nvPicPr>
            <p:cNvPr id="70" name="Picture 3" descr="C:\Users\Марина\Pictures\сев ледовитый\105 - копия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85728"/>
              <a:ext cx="3905275" cy="2928957"/>
            </a:xfrm>
            <a:prstGeom prst="rect">
              <a:avLst/>
            </a:prstGeom>
            <a:noFill/>
          </p:spPr>
        </p:pic>
      </p:grpSp>
      <p:grpSp>
        <p:nvGrpSpPr>
          <p:cNvPr id="71" name="Группа 70"/>
          <p:cNvGrpSpPr/>
          <p:nvPr/>
        </p:nvGrpSpPr>
        <p:grpSpPr>
          <a:xfrm>
            <a:off x="571472" y="1857364"/>
            <a:ext cx="5643570" cy="4214842"/>
            <a:chOff x="7053332" y="2048067"/>
            <a:chExt cx="4000528" cy="2911099"/>
          </a:xfrm>
        </p:grpSpPr>
        <p:pic>
          <p:nvPicPr>
            <p:cNvPr id="72" name="Picture 6" descr="C:\Users\Марина\Pictures\сев ледовитый\18 - копия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53332" y="2048067"/>
              <a:ext cx="4000528" cy="2911099"/>
            </a:xfrm>
            <a:prstGeom prst="rect">
              <a:avLst/>
            </a:prstGeom>
            <a:noFill/>
          </p:spPr>
        </p:pic>
        <p:sp>
          <p:nvSpPr>
            <p:cNvPr id="73" name="TextBox 72"/>
            <p:cNvSpPr txBox="1"/>
            <p:nvPr/>
          </p:nvSpPr>
          <p:spPr>
            <a:xfrm>
              <a:off x="7179942" y="4515100"/>
              <a:ext cx="3143272" cy="31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Моржи</a:t>
              </a:r>
              <a:endParaRPr lang="ru-RU" sz="2400" dirty="0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71472" y="1785926"/>
            <a:ext cx="5643570" cy="4286741"/>
            <a:chOff x="2316691" y="-331602"/>
            <a:chExt cx="7310462" cy="5702160"/>
          </a:xfrm>
        </p:grpSpPr>
        <p:pic>
          <p:nvPicPr>
            <p:cNvPr id="75" name="Picture 2" descr="C:\Users\Марина\Pictures\сев ледовитый\131.jp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16691" y="-331602"/>
              <a:ext cx="7310462" cy="57021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6" name="TextBox 75"/>
            <p:cNvSpPr txBox="1"/>
            <p:nvPr/>
          </p:nvSpPr>
          <p:spPr>
            <a:xfrm>
              <a:off x="2409229" y="4704764"/>
              <a:ext cx="6500859" cy="614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Киты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428596" y="1785926"/>
            <a:ext cx="5857916" cy="4286280"/>
            <a:chOff x="-2844800" y="1857364"/>
            <a:chExt cx="3784587" cy="2838440"/>
          </a:xfrm>
        </p:grpSpPr>
        <p:pic>
          <p:nvPicPr>
            <p:cNvPr id="78" name="Picture 3" descr="D:\изображ\сев ледовитый\141  касатка кит.jp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-2844800" y="1857364"/>
              <a:ext cx="3784587" cy="2838440"/>
            </a:xfrm>
            <a:prstGeom prst="rect">
              <a:avLst/>
            </a:prstGeom>
            <a:noFill/>
          </p:spPr>
        </p:pic>
        <p:sp>
          <p:nvSpPr>
            <p:cNvPr id="79" name="TextBox 78"/>
            <p:cNvSpPr txBox="1"/>
            <p:nvPr/>
          </p:nvSpPr>
          <p:spPr>
            <a:xfrm>
              <a:off x="-2844800" y="4128116"/>
              <a:ext cx="35004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Касатка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428596" y="1928802"/>
            <a:ext cx="5857916" cy="4235041"/>
            <a:chOff x="928662" y="428604"/>
            <a:chExt cx="7335918" cy="4929222"/>
          </a:xfrm>
        </p:grpSpPr>
        <p:pic>
          <p:nvPicPr>
            <p:cNvPr id="81" name="Picture 3" descr="C:\Users\Марина\Pictures\сев ледовитый\132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928662" y="428604"/>
              <a:ext cx="7335918" cy="4929222"/>
            </a:xfrm>
            <a:prstGeom prst="rect">
              <a:avLst/>
            </a:prstGeom>
            <a:noFill/>
          </p:spPr>
        </p:pic>
        <p:sp>
          <p:nvSpPr>
            <p:cNvPr id="82" name="TextBox 81"/>
            <p:cNvSpPr txBox="1"/>
            <p:nvPr/>
          </p:nvSpPr>
          <p:spPr>
            <a:xfrm>
              <a:off x="1071537" y="4512817"/>
              <a:ext cx="2391350" cy="586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Тюлень</a:t>
              </a:r>
              <a:endParaRPr lang="ru-RU" sz="2400" dirty="0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428596" y="1714488"/>
            <a:ext cx="5857916" cy="4429156"/>
            <a:chOff x="-2857553" y="857232"/>
            <a:chExt cx="4139961" cy="3714776"/>
          </a:xfrm>
        </p:grpSpPr>
        <p:pic>
          <p:nvPicPr>
            <p:cNvPr id="84" name="Picture 2" descr="D:\изображ\сев ледовитый\140   нарвал.jp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-2857553" y="857232"/>
              <a:ext cx="4139961" cy="3714776"/>
            </a:xfrm>
            <a:prstGeom prst="rect">
              <a:avLst/>
            </a:prstGeom>
            <a:noFill/>
          </p:spPr>
        </p:pic>
        <p:sp>
          <p:nvSpPr>
            <p:cNvPr id="85" name="TextBox 84"/>
            <p:cNvSpPr txBox="1"/>
            <p:nvPr/>
          </p:nvSpPr>
          <p:spPr>
            <a:xfrm>
              <a:off x="-2786114" y="4000504"/>
              <a:ext cx="4000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Нарвал имеет зуб 3 метра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6" name="Picture 4" descr="D:\изображ\сев ледовитый\142 чай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3714752"/>
            <a:ext cx="3203164" cy="2366517"/>
          </a:xfrm>
          <a:prstGeom prst="rect">
            <a:avLst/>
          </a:prstGeom>
          <a:noFill/>
        </p:spPr>
      </p:pic>
      <p:sp>
        <p:nvSpPr>
          <p:cNvPr id="87" name="Прямоугольник с двумя вырезанными противолежащими углами 86">
            <a:hlinkHover r:id="" action="ppaction://noaction" highlightClick="1"/>
          </p:cNvPr>
          <p:cNvSpPr/>
          <p:nvPr/>
        </p:nvSpPr>
        <p:spPr bwMode="auto">
          <a:xfrm>
            <a:off x="8501090" y="6000768"/>
            <a:ext cx="428628" cy="271458"/>
          </a:xfrm>
          <a:prstGeom prst="snip2DiagRect">
            <a:avLst>
              <a:gd name="adj1" fmla="val 500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en-US" sz="2300" b="1" kern="0" dirty="0" smtClean="0">
                <a:solidFill>
                  <a:schemeClr val="bg1"/>
                </a:solidFill>
              </a:rPr>
              <a:t>8</a:t>
            </a:r>
            <a:endParaRPr lang="ru-RU" sz="2300" b="1" kern="0" dirty="0" smtClean="0">
              <a:solidFill>
                <a:schemeClr val="bg1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Нашивка 87">
            <a:hlinkClick r:id="rId11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90" name="Прямоугольник 89">
            <a:hlinkClick r:id="rId12" action="ppaction://hlinksldjump"/>
          </p:cNvPr>
          <p:cNvSpPr/>
          <p:nvPr/>
        </p:nvSpPr>
        <p:spPr bwMode="auto">
          <a:xfrm>
            <a:off x="3393273" y="6320218"/>
            <a:ext cx="2500637" cy="443613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rgbClr val="002060"/>
                </a:solidFill>
              </a:rPr>
              <a:t>Занятия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141678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7" grpId="0" animBg="1"/>
      <p:bldP spid="57" grpId="1" animBg="1"/>
      <p:bldP spid="58" grpId="0" animBg="1"/>
      <p:bldP spid="58" grpId="1" animBg="1"/>
      <p:bldP spid="87" grpId="0" animBg="1"/>
      <p:bldP spid="8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55399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Хозяйственное использование</a:t>
            </a:r>
            <a:endParaRPr lang="ru-RU" sz="4000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428596" y="785794"/>
          <a:ext cx="8358246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Нашивка 7">
            <a:hlinkClick r:id="rId8" action="ppaction://hlinksldjump" highlightClick="1"/>
          </p:cNvPr>
          <p:cNvSpPr/>
          <p:nvPr/>
        </p:nvSpPr>
        <p:spPr bwMode="auto">
          <a:xfrm rot="10800000">
            <a:off x="8382914" y="6287045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 bwMode="auto">
          <a:xfrm>
            <a:off x="3571868" y="6215082"/>
            <a:ext cx="1857356" cy="42862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800" kern="0" dirty="0" smtClean="0">
                <a:solidFill>
                  <a:schemeClr val="tx2"/>
                </a:solidFill>
              </a:rPr>
              <a:t>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99083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Экологические проблемы</a:t>
            </a:r>
            <a:endParaRPr lang="ru-RU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785786" y="1071546"/>
          <a:ext cx="764386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Прямоугольник 13">
            <a:hlinkClick r:id="" action="ppaction://noaction" highlightClick="1"/>
          </p:cNvPr>
          <p:cNvSpPr/>
          <p:nvPr/>
        </p:nvSpPr>
        <p:spPr bwMode="auto">
          <a:xfrm>
            <a:off x="7072330" y="2786058"/>
            <a:ext cx="1857388" cy="500066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 smtClean="0">
                <a:solidFill>
                  <a:schemeClr val="tx1"/>
                </a:solidFill>
              </a:rPr>
              <a:t>Ледяной покров</a:t>
            </a:r>
          </a:p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kern="0" dirty="0" smtClean="0">
                <a:solidFill>
                  <a:schemeClr val="tx1"/>
                </a:solidFill>
              </a:rPr>
              <a:t> к 2050 г.</a:t>
            </a:r>
          </a:p>
        </p:txBody>
      </p:sp>
      <p:sp>
        <p:nvSpPr>
          <p:cNvPr id="15" name="Овал 14"/>
          <p:cNvSpPr/>
          <p:nvPr/>
        </p:nvSpPr>
        <p:spPr bwMode="auto">
          <a:xfrm>
            <a:off x="357158" y="3286124"/>
            <a:ext cx="714348" cy="71438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6" name="Овал 15"/>
          <p:cNvSpPr/>
          <p:nvPr/>
        </p:nvSpPr>
        <p:spPr bwMode="auto">
          <a:xfrm>
            <a:off x="357158" y="4500570"/>
            <a:ext cx="714348" cy="71438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357158" y="2143116"/>
            <a:ext cx="714348" cy="71438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8" name="Овал 17"/>
          <p:cNvSpPr/>
          <p:nvPr/>
        </p:nvSpPr>
        <p:spPr bwMode="auto">
          <a:xfrm>
            <a:off x="357158" y="1000108"/>
            <a:ext cx="714348" cy="714380"/>
          </a:xfrm>
          <a:prstGeom prst="ellipse">
            <a:avLst/>
          </a:prstGeom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1</a:t>
            </a:r>
          </a:p>
        </p:txBody>
      </p:sp>
      <p:pic>
        <p:nvPicPr>
          <p:cNvPr id="1026" name="Picture 2" descr="D:\изображ\сев ледовитый\140 - копия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214422"/>
            <a:ext cx="6357982" cy="4314344"/>
          </a:xfrm>
          <a:prstGeom prst="rect">
            <a:avLst/>
          </a:prstGeom>
          <a:noFill/>
        </p:spPr>
      </p:pic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Нашивка 18">
            <a:hlinkClick r:id="rId8" action="ppaction://hlinksldjump" highlightClick="1"/>
          </p:cNvPr>
          <p:cNvSpPr/>
          <p:nvPr/>
        </p:nvSpPr>
        <p:spPr bwMode="auto">
          <a:xfrm rot="10800000">
            <a:off x="8382914" y="6287045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85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марина\Desktop\Рисунок1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4772470" cy="3369980"/>
          </a:xfrm>
          <a:prstGeom prst="rect">
            <a:avLst/>
          </a:prstGeom>
          <a:ln w="190500" cap="sq">
            <a:solidFill>
              <a:schemeClr val="accent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76672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Видеоролик «Титаны движения»</a:t>
            </a:r>
            <a:endParaRPr lang="ru-RU" sz="3600" dirty="0"/>
          </a:p>
        </p:txBody>
      </p:sp>
      <p:sp>
        <p:nvSpPr>
          <p:cNvPr id="5" name="Нашивка 4">
            <a:hlinkClick r:id="" action="ppaction://hlinkshowjump?jump=firstslide" highlightClick="1"/>
          </p:cNvPr>
          <p:cNvSpPr/>
          <p:nvPr/>
        </p:nvSpPr>
        <p:spPr bwMode="auto">
          <a:xfrm rot="10800000">
            <a:off x="8316272" y="6204200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14342" y="5301208"/>
            <a:ext cx="4781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http://www.youtube.com/watch?v=YFwtFNInYtQ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27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2" descr="C:\Users\Марина\Pictures\сев ледовитый\49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357298"/>
            <a:ext cx="5143536" cy="5187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вал 6"/>
          <p:cNvSpPr/>
          <p:nvPr/>
        </p:nvSpPr>
        <p:spPr bwMode="auto">
          <a:xfrm>
            <a:off x="571472" y="2428868"/>
            <a:ext cx="2928958" cy="78581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0" dirty="0" smtClean="0">
                <a:solidFill>
                  <a:schemeClr val="tx1"/>
                </a:solidFill>
              </a:rPr>
              <a:t>мелкий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28596" y="3571876"/>
            <a:ext cx="3143272" cy="78581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0" dirty="0" smtClean="0">
                <a:solidFill>
                  <a:schemeClr val="tx1"/>
                </a:solidFill>
              </a:rPr>
              <a:t>пресный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642910" y="4643446"/>
            <a:ext cx="3571900" cy="78581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0" dirty="0" smtClean="0">
                <a:solidFill>
                  <a:schemeClr val="tx1"/>
                </a:solidFill>
              </a:rPr>
              <a:t>холодный</a:t>
            </a:r>
          </a:p>
        </p:txBody>
      </p:sp>
      <p:sp>
        <p:nvSpPr>
          <p:cNvPr id="11" name="Овал 10"/>
          <p:cNvSpPr/>
          <p:nvPr/>
        </p:nvSpPr>
        <p:spPr bwMode="auto">
          <a:xfrm>
            <a:off x="785786" y="1500174"/>
            <a:ext cx="3857652" cy="714380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0" dirty="0" smtClean="0">
                <a:solidFill>
                  <a:srgbClr val="002060"/>
                </a:solidFill>
              </a:rPr>
              <a:t>маленький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8596" y="214290"/>
            <a:ext cx="8382000" cy="1218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Северный Ледовитый океан – 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это самый …</a:t>
            </a:r>
            <a:endParaRPr lang="ru-RU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4-конечная звезда 12">
            <a:hlinkHover r:id="" action="ppaction://noaction" highlightClick="1"/>
          </p:cNvPr>
          <p:cNvSpPr/>
          <p:nvPr/>
        </p:nvSpPr>
        <p:spPr bwMode="auto">
          <a:xfrm>
            <a:off x="285720" y="4500570"/>
            <a:ext cx="914400" cy="914400"/>
          </a:xfrm>
          <a:prstGeom prst="star4">
            <a:avLst>
              <a:gd name="adj" fmla="val 16009"/>
            </a:avLst>
          </a:prstGeom>
          <a:solidFill>
            <a:srgbClr val="FF6161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4" name="4-конечная звезда 13">
            <a:hlinkHover r:id="" action="ppaction://noaction" highlightClick="1"/>
          </p:cNvPr>
          <p:cNvSpPr/>
          <p:nvPr/>
        </p:nvSpPr>
        <p:spPr bwMode="auto">
          <a:xfrm>
            <a:off x="785786" y="1000108"/>
            <a:ext cx="914400" cy="914400"/>
          </a:xfrm>
          <a:prstGeom prst="star4">
            <a:avLst>
              <a:gd name="adj" fmla="val 16009"/>
            </a:avLst>
          </a:prstGeom>
          <a:solidFill>
            <a:srgbClr val="FF6161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5" name="4-конечная звезда 14">
            <a:hlinkHover r:id="" action="ppaction://noaction" highlightClick="1"/>
          </p:cNvPr>
          <p:cNvSpPr/>
          <p:nvPr/>
        </p:nvSpPr>
        <p:spPr bwMode="auto">
          <a:xfrm>
            <a:off x="285720" y="2000240"/>
            <a:ext cx="914400" cy="914400"/>
          </a:xfrm>
          <a:prstGeom prst="star4">
            <a:avLst>
              <a:gd name="adj" fmla="val 16009"/>
            </a:avLst>
          </a:prstGeom>
          <a:solidFill>
            <a:srgbClr val="FF6161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6" name="4-конечная звезда 15">
            <a:hlinkHover r:id="" action="ppaction://noaction" highlightClick="1"/>
          </p:cNvPr>
          <p:cNvSpPr/>
          <p:nvPr/>
        </p:nvSpPr>
        <p:spPr bwMode="auto">
          <a:xfrm>
            <a:off x="285720" y="3214686"/>
            <a:ext cx="914400" cy="914400"/>
          </a:xfrm>
          <a:prstGeom prst="star4">
            <a:avLst>
              <a:gd name="adj" fmla="val 16009"/>
            </a:avLst>
          </a:prstGeom>
          <a:solidFill>
            <a:srgbClr val="FF6161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42910" y="5643578"/>
            <a:ext cx="5643602" cy="92869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0" dirty="0" smtClean="0">
                <a:solidFill>
                  <a:schemeClr val="tx1"/>
                </a:solidFill>
              </a:rPr>
              <a:t>малоизученный</a:t>
            </a:r>
          </a:p>
        </p:txBody>
      </p:sp>
      <p:sp>
        <p:nvSpPr>
          <p:cNvPr id="18" name="4-конечная звезда 17">
            <a:hlinkHover r:id="" action="ppaction://noaction" highlightClick="1"/>
          </p:cNvPr>
          <p:cNvSpPr/>
          <p:nvPr/>
        </p:nvSpPr>
        <p:spPr bwMode="auto">
          <a:xfrm>
            <a:off x="642910" y="5715016"/>
            <a:ext cx="914400" cy="914400"/>
          </a:xfrm>
          <a:prstGeom prst="star4">
            <a:avLst>
              <a:gd name="adj" fmla="val 16009"/>
            </a:avLst>
          </a:prstGeom>
          <a:solidFill>
            <a:srgbClr val="FF6161"/>
          </a:solidFill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857620" y="1465255"/>
            <a:ext cx="5000660" cy="415498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Существующее название в 20-х годах 19 века первым применил русский исследователь Арктики адмирал Ф. П. Литке;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официально утверждено в 1935 году.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За рубежом используются другие названия: английское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Arctic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Ocean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, немецкое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Nord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Polar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Meer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, испанское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Ocе́ano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Glacial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Árctic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lt"/>
                <a:ea typeface="Times New Roman" pitchFamily="18" charset="0"/>
                <a:cs typeface="Tahoma" pitchFamily="34" charset="0"/>
              </a:rPr>
              <a:t> и другие.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22" name="Скругленный прямоугольник 21">
            <a:hlinkHover r:id="" action="ppaction://noaction" highlightClick="1"/>
          </p:cNvPr>
          <p:cNvSpPr/>
          <p:nvPr/>
        </p:nvSpPr>
        <p:spPr bwMode="auto">
          <a:xfrm>
            <a:off x="6660232" y="6327336"/>
            <a:ext cx="1547664" cy="30208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>
                    <a:lumMod val="75000"/>
                  </a:schemeClr>
                </a:solidFill>
              </a:rPr>
              <a:t>Название</a:t>
            </a:r>
          </a:p>
        </p:txBody>
      </p:sp>
      <p:sp>
        <p:nvSpPr>
          <p:cNvPr id="26" name="Нашивка 25">
            <a:hlinkClick r:id="" action="ppaction://hlinkshowjump?jump=firstslide" highlightClick="1"/>
          </p:cNvPr>
          <p:cNvSpPr/>
          <p:nvPr/>
        </p:nvSpPr>
        <p:spPr bwMode="auto">
          <a:xfrm rot="10800000">
            <a:off x="8388422" y="6309929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1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7" grpId="0" animBg="1"/>
      <p:bldP spid="21" grpId="0" animBg="1"/>
      <p:bldP spid="2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390900" y="1600200"/>
            <a:ext cx="9144000" cy="0"/>
          </a:xfrm>
          <a:prstGeom prst="rect">
            <a:avLst/>
          </a:prstGeom>
          <a:solidFill>
            <a:srgbClr val="2F537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rol 4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Control 5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Control 6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Control 7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Control 8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Control 9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Control 10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Control 11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Control 12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Control 13"/>
          <p:cNvSpPr>
            <a:spLocks noChangeArrowheads="1" noChangeShapeType="1"/>
          </p:cNvSpPr>
          <p:nvPr/>
        </p:nvSpPr>
        <p:spPr bwMode="auto">
          <a:xfrm>
            <a:off x="3390900" y="160020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604" y="1333872"/>
            <a:ext cx="7272808" cy="118072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§ 20, подготовьте дополнительные сообщения об исследованиях океана.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4149080"/>
            <a:ext cx="8640960" cy="2246769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Великая Северная экспедиция.</a:t>
            </a:r>
          </a:p>
          <a:p>
            <a:pPr marL="342900" indent="-342900"/>
            <a:r>
              <a:rPr lang="ru-RU" sz="2800" dirty="0" smtClean="0"/>
              <a:t>2. Имена русских исследователей на карте Арктики.</a:t>
            </a:r>
          </a:p>
          <a:p>
            <a:pPr marL="342900" indent="-342900"/>
            <a:r>
              <a:rPr lang="ru-RU" sz="2800" dirty="0" smtClean="0"/>
              <a:t>3. Загадочные «земли» в Арктике.</a:t>
            </a:r>
          </a:p>
          <a:p>
            <a:pPr marL="342900" indent="-342900"/>
            <a:r>
              <a:rPr lang="ru-RU" sz="2800" dirty="0" smtClean="0"/>
              <a:t>4. Дрейфующие острова.</a:t>
            </a:r>
          </a:p>
          <a:p>
            <a:pPr marL="342900" indent="-342900"/>
            <a:r>
              <a:rPr lang="ru-RU" sz="2800" dirty="0" smtClean="0"/>
              <a:t>5. Современные исследования Арктического океана.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1520" y="3640649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Создайте презентацию, буклет, альбом, плакат на тему:  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2994318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eaLnBrk="0" hangingPunct="0">
              <a:lnSpc>
                <a:spcPct val="90000"/>
              </a:lnSpc>
            </a:pPr>
            <a:r>
              <a:rPr lang="ru-RU" sz="4000" b="1" i="1" spc="-150" dirty="0" smtClean="0">
                <a:ln w="3175">
                  <a:noFill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 в о р ч е с к о е    з а д а н и е</a:t>
            </a:r>
            <a:endParaRPr lang="ru-RU" sz="4000" b="1" i="1" spc="-150" dirty="0">
              <a:ln w="3175">
                <a:noFill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ашивка 20">
            <a:hlinkClick r:id="" action="ppaction://hlinkshowjump?jump=firstslide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46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14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23528" y="908720"/>
            <a:ext cx="8568952" cy="4517124"/>
          </a:xfrm>
        </p:spPr>
        <p:txBody>
          <a:bodyPr>
            <a:noAutofit/>
          </a:bodyPr>
          <a:lstStyle/>
          <a:p>
            <a:r>
              <a:rPr lang="ru-RU" sz="1400" dirty="0" smtClean="0"/>
              <a:t>1. Арктика </a:t>
            </a:r>
            <a:r>
              <a:rPr lang="ru-RU" sz="1400" dirty="0" smtClean="0">
                <a:hlinkClick r:id="rId2"/>
              </a:rPr>
              <a:t>http://www.leprastuff.ru/data/img/20091204/433c94acb4159669f3b2bbf654729477.jpg</a:t>
            </a:r>
            <a:endParaRPr lang="ru-RU" sz="1400" dirty="0" smtClean="0"/>
          </a:p>
          <a:p>
            <a:pPr lvl="0"/>
            <a:r>
              <a:rPr lang="ru-RU" sz="1400" dirty="0" smtClean="0"/>
              <a:t>2. Мурманские поморы  </a:t>
            </a:r>
            <a:r>
              <a:rPr lang="ru-RU" sz="1400" dirty="0" smtClean="0">
                <a:hlinkClick r:id="rId3"/>
              </a:rPr>
              <a:t>http://kp.md/upimg/38fd25d0148fde2be07a6b7b4f6431b14dc82cf0/853405.jpg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3. «</a:t>
            </a:r>
            <a:r>
              <a:rPr lang="ru-RU" sz="1400" dirty="0" err="1" smtClean="0"/>
              <a:t>Фрам</a:t>
            </a:r>
            <a:r>
              <a:rPr lang="ru-RU" sz="1400" dirty="0" smtClean="0"/>
              <a:t>» Нансена </a:t>
            </a:r>
            <a:r>
              <a:rPr lang="ru-RU" sz="1400" dirty="0" smtClean="0">
                <a:hlinkClick r:id="rId4"/>
              </a:rPr>
              <a:t>http://upload.wikimedia.org/wikipedia/commons/d/d6/Amundsen-Fram.jpg</a:t>
            </a:r>
            <a:endParaRPr lang="ru-RU" sz="1400" dirty="0" smtClean="0"/>
          </a:p>
          <a:p>
            <a:pPr lvl="0"/>
            <a:r>
              <a:rPr lang="ru-RU" sz="1400" dirty="0" smtClean="0"/>
              <a:t>4.   Р. </a:t>
            </a:r>
            <a:r>
              <a:rPr lang="ru-RU" sz="1400" dirty="0" err="1" smtClean="0"/>
              <a:t>Пири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5"/>
              </a:rPr>
              <a:t>http://upload.wikimedia.org/wikipedia/commons/thumb/e/e4/RobertPeary.jpg/458px-RobertPeary.jpg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 5. Седов Г.Я. </a:t>
            </a:r>
            <a:r>
              <a:rPr lang="ru-RU" sz="1400" dirty="0" smtClean="0">
                <a:hlinkClick r:id="rId6"/>
              </a:rPr>
              <a:t>http://upload.wikimedia.org/wikipedia/commons/6/66/Sedow_georgy.jpg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6. Папанин И</a:t>
            </a:r>
            <a:r>
              <a:rPr lang="en-US" sz="1400" dirty="0" smtClean="0"/>
              <a:t>.</a:t>
            </a:r>
            <a:r>
              <a:rPr lang="ru-RU" sz="1400" dirty="0" smtClean="0"/>
              <a:t>Д</a:t>
            </a:r>
            <a:r>
              <a:rPr lang="en-US" sz="1400" dirty="0" smtClean="0"/>
              <a:t>.  </a:t>
            </a:r>
            <a:r>
              <a:rPr lang="ru-RU" sz="1400" dirty="0" smtClean="0"/>
              <a:t> </a:t>
            </a:r>
            <a:r>
              <a:rPr lang="en-US" sz="1400" dirty="0" smtClean="0"/>
              <a:t>thumb/9/96/Papanin_with_flag.jpg/379px-Papanin_with_flag.jpg</a:t>
            </a:r>
            <a:r>
              <a:rPr lang="ru-RU" sz="1400" dirty="0" smtClean="0"/>
              <a:t>      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pPr lvl="0"/>
            <a:r>
              <a:rPr lang="ru-RU" sz="1400" dirty="0" smtClean="0"/>
              <a:t>7. Киты  </a:t>
            </a:r>
            <a:r>
              <a:rPr lang="en-US" sz="1400" dirty="0" smtClean="0">
                <a:hlinkClick r:id="rId7"/>
              </a:rPr>
              <a:t>http://i1.i.ua/prikol/pic/8/5/245258_241484.jpg</a:t>
            </a:r>
            <a:endParaRPr lang="ru-RU" sz="1400" dirty="0" smtClean="0"/>
          </a:p>
          <a:p>
            <a:pPr lvl="0"/>
            <a:r>
              <a:rPr lang="ru-RU" sz="1400" dirty="0" smtClean="0"/>
              <a:t>8. Тюлени </a:t>
            </a:r>
            <a:r>
              <a:rPr lang="en-US" sz="1400" dirty="0" smtClean="0">
                <a:hlinkClick r:id="rId8"/>
              </a:rPr>
              <a:t>http://www2.pictures.gi.zimbio.com/Canada+Raises+Quota+Controversial+Seal+Hunt+5qNG37e8cX_l.jpg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9. На Ямале наступила </a:t>
            </a:r>
            <a:r>
              <a:rPr lang="ru-RU" sz="1400" b="1" dirty="0" smtClean="0"/>
              <a:t>полярная</a:t>
            </a:r>
            <a:r>
              <a:rPr lang="ru-RU" sz="1400" dirty="0" smtClean="0"/>
              <a:t> </a:t>
            </a:r>
            <a:r>
              <a:rPr lang="ru-RU" sz="1400" b="1" dirty="0" smtClean="0"/>
              <a:t>ночь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9"/>
              </a:rPr>
              <a:t>http://img.crazys.info/files/i/2007.7.31/1185820314_t6.jpg</a:t>
            </a:r>
            <a:endParaRPr lang="ru-RU" sz="1400" dirty="0" smtClean="0"/>
          </a:p>
          <a:p>
            <a:pPr lvl="0"/>
            <a:r>
              <a:rPr lang="ru-RU" sz="1400" dirty="0" smtClean="0"/>
              <a:t>10. Побережье.  </a:t>
            </a:r>
            <a:r>
              <a:rPr lang="ru-RU" sz="1400" dirty="0" smtClean="0">
                <a:hlinkClick r:id="rId10"/>
              </a:rPr>
              <a:t>http://img0.liveinternet.ru/images/attach/c/1/48/667/48667076_1252855977_Tihiy_okean_2.jpg</a:t>
            </a:r>
            <a:endParaRPr lang="ru-RU" sz="1400" dirty="0" smtClean="0"/>
          </a:p>
          <a:p>
            <a:r>
              <a:rPr lang="ru-RU" sz="1400" dirty="0" smtClean="0"/>
              <a:t>11. Ледокол. </a:t>
            </a:r>
            <a:r>
              <a:rPr lang="ru-RU" sz="1400" dirty="0" smtClean="0">
                <a:hlinkClick r:id="rId11"/>
              </a:rPr>
              <a:t>http://images.izvestia.ru/173910.jpg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12. Ледовая шапка. </a:t>
            </a:r>
            <a:r>
              <a:rPr lang="ru-RU" sz="1400" dirty="0" smtClean="0">
                <a:hlinkClick r:id="rId12"/>
              </a:rPr>
              <a:t>http://platea.pntic.mec.es/~jpascual/cambiclima/casquepolo.jpg</a:t>
            </a:r>
            <a:endParaRPr lang="ru-RU" sz="1400" dirty="0" smtClean="0"/>
          </a:p>
          <a:p>
            <a:pPr lvl="0"/>
            <a:r>
              <a:rPr lang="ru-RU" sz="1400" dirty="0" smtClean="0"/>
              <a:t>13. Установка российского флага на дне </a:t>
            </a:r>
            <a:r>
              <a:rPr lang="ru-RU" sz="1400" b="1" dirty="0" smtClean="0"/>
              <a:t>Северного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Ледовитого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океана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13"/>
              </a:rPr>
              <a:t>http://www.mvk.ru/upload_images/podyem_1.jpg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14. Моржи. </a:t>
            </a:r>
            <a:r>
              <a:rPr lang="ru-RU" sz="1400" dirty="0" smtClean="0">
                <a:hlinkClick r:id="rId14"/>
              </a:rPr>
              <a:t>http://www.kalitva.ru/uploads/posts/2009-11/1257922672_img_37744038_3050_1.jpg</a:t>
            </a:r>
            <a:endParaRPr lang="ru-RU" sz="1400" dirty="0" smtClean="0"/>
          </a:p>
          <a:p>
            <a:pPr lvl="0"/>
            <a:r>
              <a:rPr lang="ru-RU" sz="1400" dirty="0" smtClean="0"/>
              <a:t>15. Нансен. </a:t>
            </a:r>
            <a:r>
              <a:rPr lang="ru-RU" sz="1400" dirty="0" smtClean="0">
                <a:hlinkClick r:id="rId15"/>
              </a:rPr>
              <a:t>http://ru.wikipedia.org/wiki/%D0%A4%D0%B0%D0%B9%D0%BB:Fridtjof_Nansen_LOC_03377u.jpg</a:t>
            </a:r>
            <a:endParaRPr lang="ru-RU" sz="1400" dirty="0" smtClean="0"/>
          </a:p>
          <a:p>
            <a:r>
              <a:rPr lang="ru-RU" sz="1400" dirty="0" smtClean="0"/>
              <a:t>16. Последний рубеж. </a:t>
            </a:r>
            <a:r>
              <a:rPr lang="ru-RU" sz="1400" dirty="0" smtClean="0">
                <a:hlinkClick r:id="rId16"/>
              </a:rPr>
              <a:t>http://beta.inosmi.ru/images/15870/25/158702565.jpg</a:t>
            </a:r>
            <a:r>
              <a:rPr lang="ru-RU" sz="1400" dirty="0" smtClean="0"/>
              <a:t> </a:t>
            </a:r>
            <a:r>
              <a:rPr lang="en-US" sz="1400" dirty="0" smtClean="0"/>
              <a:t>    </a:t>
            </a: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</p:txBody>
      </p:sp>
      <p:sp>
        <p:nvSpPr>
          <p:cNvPr id="8" name="Нашивка 7">
            <a:hlinkClick r:id="rId17" action="ppaction://hlinksldjump" highlightClick="1"/>
          </p:cNvPr>
          <p:cNvSpPr/>
          <p:nvPr/>
        </p:nvSpPr>
        <p:spPr bwMode="auto">
          <a:xfrm rot="10800000">
            <a:off x="7686446" y="6381326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9" name="Нашивка 8">
            <a:hlinkClick r:id="rId17" action="ppaction://hlinksldjump" highlightClick="1"/>
          </p:cNvPr>
          <p:cNvSpPr/>
          <p:nvPr/>
        </p:nvSpPr>
        <p:spPr bwMode="auto">
          <a:xfrm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41697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323528" y="857664"/>
            <a:ext cx="8356141" cy="578647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400" dirty="0" smtClean="0"/>
              <a:t>17. Геоморфологическая карта дна. </a:t>
            </a:r>
            <a:r>
              <a:rPr lang="ru-RU" sz="1400" dirty="0" smtClean="0">
                <a:hlinkClick r:id="rId2"/>
              </a:rPr>
              <a:t>http://enc-dic.com/dic/enc_geolog/images/1774.jpg</a:t>
            </a:r>
            <a:endParaRPr lang="ru-RU" sz="1400" dirty="0" smtClean="0"/>
          </a:p>
          <a:p>
            <a:r>
              <a:rPr lang="ru-RU" sz="1400" dirty="0" smtClean="0"/>
              <a:t>18. Ледокол «Россия». </a:t>
            </a:r>
            <a:r>
              <a:rPr lang="ru-RU" sz="1400" dirty="0" smtClean="0">
                <a:hlinkClick r:id="rId3"/>
              </a:rPr>
              <a:t>http://mygma.narod.ru/foto/al_rossia/images/image/x_4e6a239c3c.JPG</a:t>
            </a:r>
            <a:endParaRPr lang="ru-RU" sz="1400" dirty="0" smtClean="0"/>
          </a:p>
          <a:p>
            <a:r>
              <a:rPr lang="ru-RU" sz="1400" dirty="0" smtClean="0"/>
              <a:t>19. </a:t>
            </a:r>
            <a:r>
              <a:rPr lang="en-US" sz="1400" dirty="0" err="1" smtClean="0"/>
              <a:t>A_E_Nordenskiold</a:t>
            </a:r>
            <a:r>
              <a:rPr lang="en-US" sz="1400" dirty="0" smtClean="0"/>
              <a:t>  </a:t>
            </a:r>
            <a:r>
              <a:rPr lang="en-US" sz="1400" dirty="0" smtClean="0">
                <a:hlinkClick r:id="rId4"/>
              </a:rPr>
              <a:t>http://ru.wikipedia.org/wiki/%D0%A4%D0%B0%D0%B9%D0%BB:A_E_Nordenskiold.jpg</a:t>
            </a:r>
            <a:endParaRPr lang="ru-RU" sz="1400" dirty="0" smtClean="0"/>
          </a:p>
          <a:p>
            <a:pPr lvl="0"/>
            <a:r>
              <a:rPr lang="ru-RU" sz="1400" dirty="0" smtClean="0"/>
              <a:t>20. </a:t>
            </a:r>
            <a:r>
              <a:rPr lang="ru-RU" sz="1400" b="1" dirty="0" smtClean="0"/>
              <a:t>Северный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ледовитый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</a:t>
            </a:r>
            <a:r>
              <a:rPr lang="ru-RU" sz="1400" dirty="0" smtClean="0"/>
              <a:t> на карте Арктики.  </a:t>
            </a:r>
            <a:r>
              <a:rPr lang="en-US" sz="1400" dirty="0" smtClean="0">
                <a:hlinkClick r:id="rId5"/>
              </a:rPr>
              <a:t>http</a:t>
            </a:r>
            <a:r>
              <a:rPr lang="ru-RU" sz="1400" dirty="0" smtClean="0">
                <a:hlinkClick r:id="rId5"/>
              </a:rPr>
              <a:t>://</a:t>
            </a:r>
            <a:r>
              <a:rPr lang="en-US" sz="1400" dirty="0" err="1" smtClean="0">
                <a:hlinkClick r:id="rId5"/>
              </a:rPr>
              <a:t>priroda</a:t>
            </a:r>
            <a:r>
              <a:rPr lang="ru-RU" sz="1400" dirty="0" smtClean="0">
                <a:hlinkClick r:id="rId5"/>
              </a:rPr>
              <a:t>.</a:t>
            </a:r>
            <a:r>
              <a:rPr lang="en-US" sz="1400" dirty="0" err="1" smtClean="0">
                <a:hlinkClick r:id="rId5"/>
              </a:rPr>
              <a:t>ya</a:t>
            </a:r>
            <a:r>
              <a:rPr lang="ru-RU" sz="1400" dirty="0" smtClean="0">
                <a:hlinkClick r:id="rId5"/>
              </a:rPr>
              <a:t>1.</a:t>
            </a:r>
            <a:r>
              <a:rPr lang="en-US" sz="1400" dirty="0" err="1" smtClean="0">
                <a:hlinkClick r:id="rId5"/>
              </a:rPr>
              <a:t>ru</a:t>
            </a:r>
            <a:r>
              <a:rPr lang="ru-RU" sz="1400" dirty="0" smtClean="0">
                <a:hlinkClick r:id="rId5"/>
              </a:rPr>
              <a:t>/</a:t>
            </a:r>
            <a:r>
              <a:rPr lang="en-US" sz="1400" dirty="0" smtClean="0">
                <a:hlinkClick r:id="rId5"/>
              </a:rPr>
              <a:t>uploads</a:t>
            </a:r>
            <a:r>
              <a:rPr lang="ru-RU" sz="1400" dirty="0" smtClean="0">
                <a:hlinkClick r:id="rId5"/>
              </a:rPr>
              <a:t>/</a:t>
            </a:r>
            <a:r>
              <a:rPr lang="en-US" sz="1400" dirty="0" smtClean="0">
                <a:hlinkClick r:id="rId5"/>
              </a:rPr>
              <a:t>posts</a:t>
            </a:r>
            <a:r>
              <a:rPr lang="ru-RU" sz="1400" dirty="0" smtClean="0">
                <a:hlinkClick r:id="rId5"/>
              </a:rPr>
              <a:t>/2009-11/1258636101_</a:t>
            </a:r>
            <a:r>
              <a:rPr lang="en-US" sz="1400" dirty="0" err="1" smtClean="0">
                <a:hlinkClick r:id="rId5"/>
              </a:rPr>
              <a:t>pje</a:t>
            </a:r>
            <a:r>
              <a:rPr lang="ru-RU" sz="1400" dirty="0" smtClean="0">
                <a:hlinkClick r:id="rId5"/>
              </a:rPr>
              <a:t>2.</a:t>
            </a:r>
            <a:r>
              <a:rPr lang="en-US" sz="1400" dirty="0" smtClean="0">
                <a:hlinkClick r:id="rId5"/>
              </a:rPr>
              <a:t>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21. Сев. </a:t>
            </a:r>
            <a:r>
              <a:rPr lang="ru-RU" sz="1400" dirty="0" err="1" smtClean="0"/>
              <a:t>Ок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6"/>
              </a:rPr>
              <a:t>http://www.just-facts.ru/files/qwe10.jpg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22. Буровая платформа  в сев. </a:t>
            </a:r>
            <a:r>
              <a:rPr lang="ru-RU" sz="1400" dirty="0" err="1" smtClean="0"/>
              <a:t>ок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7"/>
              </a:rPr>
              <a:t>http://www.leuza.ru/images/gallery/bur/1/5.jpg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23. Физическая карта Арктики </a:t>
            </a:r>
            <a:r>
              <a:rPr lang="ru-RU" sz="1400" dirty="0" smtClean="0">
                <a:hlinkClick r:id="rId8"/>
              </a:rPr>
              <a:t>http://www.atkar.ru/products/edu/Arktika_fiz.jpg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24. Фьорды. </a:t>
            </a:r>
            <a:r>
              <a:rPr lang="ru-RU" sz="1400" dirty="0" smtClean="0">
                <a:hlinkClick r:id="rId9"/>
              </a:rPr>
              <a:t>http://www.my-fishing.ru/forum/attachment.php?attachmentid=27606&amp;d=1278864245</a:t>
            </a:r>
            <a:endParaRPr lang="ru-RU" sz="1400" dirty="0" smtClean="0"/>
          </a:p>
          <a:p>
            <a:r>
              <a:rPr lang="ru-RU" sz="1400" dirty="0" smtClean="0"/>
              <a:t>25. Моря </a:t>
            </a:r>
            <a:r>
              <a:rPr lang="ru-RU" sz="1400" b="1" dirty="0" smtClean="0"/>
              <a:t>Северного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Ледовитого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океана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10"/>
              </a:rPr>
              <a:t>http://www.varson.ru/images/Geography_jpeg_big/geogr4prirodarus2.jpg</a:t>
            </a:r>
            <a:endParaRPr lang="ru-RU" sz="1400" dirty="0" smtClean="0"/>
          </a:p>
          <a:p>
            <a:pPr lvl="0"/>
            <a:r>
              <a:rPr lang="ru-RU" sz="1400" dirty="0" smtClean="0"/>
              <a:t>26. Вода в сев лед </a:t>
            </a:r>
            <a:r>
              <a:rPr lang="ru-RU" sz="1400" dirty="0" err="1" smtClean="0"/>
              <a:t>ок</a:t>
            </a:r>
            <a:r>
              <a:rPr lang="ru-RU" sz="1400" dirty="0" smtClean="0"/>
              <a:t> прогрелась до +7С </a:t>
            </a:r>
            <a:r>
              <a:rPr lang="ru-RU" sz="1400" dirty="0" smtClean="0">
                <a:hlinkClick r:id="rId11"/>
              </a:rPr>
              <a:t>http://museum.rosneft.ru/pics/2015-2019/2018_2-a_big.jpg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27. Регата.  </a:t>
            </a:r>
            <a:r>
              <a:rPr lang="ru-RU" sz="1400" dirty="0" smtClean="0">
                <a:hlinkClick r:id="rId12"/>
              </a:rPr>
              <a:t>http://www.ec-arctic.ru/events/img/242500636.jpg</a:t>
            </a:r>
            <a:endParaRPr lang="ru-RU" sz="1400" dirty="0" smtClean="0"/>
          </a:p>
          <a:p>
            <a:r>
              <a:rPr lang="ru-RU" sz="1400" dirty="0" smtClean="0"/>
              <a:t>28. Айсберг. </a:t>
            </a:r>
            <a:r>
              <a:rPr lang="ru-RU" sz="1400" dirty="0" smtClean="0">
                <a:hlinkClick r:id="rId13"/>
              </a:rPr>
              <a:t>http://www.bugaga.ru/uploads/posts/2010-08/1282219476_this_is_arctic_23.jpg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29. </a:t>
            </a:r>
            <a:r>
              <a:rPr lang="ru-RU" sz="1400" dirty="0" err="1" smtClean="0"/>
              <a:t>Батиметричекая</a:t>
            </a:r>
            <a:r>
              <a:rPr lang="ru-RU" sz="1400" dirty="0" smtClean="0"/>
              <a:t> </a:t>
            </a:r>
            <a:r>
              <a:rPr lang="ru-RU" sz="1400" b="1" dirty="0" smtClean="0"/>
              <a:t>карта</a:t>
            </a:r>
            <a:r>
              <a:rPr lang="ru-RU" sz="1400" dirty="0" smtClean="0"/>
              <a:t> </a:t>
            </a:r>
            <a:r>
              <a:rPr lang="ru-RU" sz="1400" b="1" dirty="0" smtClean="0"/>
              <a:t>Северного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Ледовитого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Океана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14"/>
              </a:rPr>
              <a:t>http://oceanexplorer.noaa.gov/explorations/02arctic/logs/mis_sum/media/map_499.jpg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30. Шельфы России и США. Рельеф дна </a:t>
            </a:r>
            <a:r>
              <a:rPr lang="ru-RU" sz="1400" b="1" dirty="0" smtClean="0"/>
              <a:t>Северного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ледовитого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океана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15"/>
              </a:rPr>
              <a:t>http://msnbcmedia2.msn.com/j/msnbc/Components/Photo_StoryLevel/080627/080627-science-seavolcanoes-vmed-330p.grid-6x2.jpg</a:t>
            </a:r>
            <a:endParaRPr lang="ru-RU" sz="1400" dirty="0" smtClean="0"/>
          </a:p>
          <a:p>
            <a:r>
              <a:rPr lang="ru-RU" sz="1400" dirty="0" smtClean="0"/>
              <a:t>31. Таяние льдов в </a:t>
            </a:r>
            <a:r>
              <a:rPr lang="ru-RU" sz="1400" b="1" dirty="0" smtClean="0"/>
              <a:t>Северном</a:t>
            </a:r>
            <a:r>
              <a:rPr lang="ru-RU" sz="1400" dirty="0" smtClean="0"/>
              <a:t> </a:t>
            </a:r>
            <a:r>
              <a:rPr lang="ru-RU" sz="1400" b="1" dirty="0" smtClean="0"/>
              <a:t>Ледовитом</a:t>
            </a:r>
            <a:r>
              <a:rPr lang="ru-RU" sz="1400" dirty="0" smtClean="0"/>
              <a:t> </a:t>
            </a:r>
            <a:r>
              <a:rPr lang="ru-RU" sz="1400" b="1" dirty="0" smtClean="0"/>
              <a:t>океане </a:t>
            </a:r>
            <a:r>
              <a:rPr lang="ru-RU" sz="1400" dirty="0" smtClean="0">
                <a:hlinkClick r:id="rId16"/>
              </a:rPr>
              <a:t>http://www.ellf.ru/uploads/posts/2009-05/1242561773_1.jpg</a:t>
            </a:r>
            <a:r>
              <a:rPr lang="ru-RU" sz="1400" b="1" dirty="0" smtClean="0"/>
              <a:t> </a:t>
            </a:r>
            <a:endParaRPr lang="ru-RU" sz="1400" dirty="0" smtClean="0"/>
          </a:p>
          <a:p>
            <a:pPr lvl="0"/>
            <a:r>
              <a:rPr lang="ru-RU" sz="1400" b="1" dirty="0"/>
              <a:t>32. </a:t>
            </a:r>
            <a:r>
              <a:rPr lang="ru-RU" sz="1400" dirty="0"/>
              <a:t>"Ворота в </a:t>
            </a:r>
            <a:r>
              <a:rPr lang="ru-RU" sz="1400" b="1" dirty="0"/>
              <a:t>Ледовитый</a:t>
            </a:r>
            <a:r>
              <a:rPr lang="ru-RU" sz="1400" dirty="0"/>
              <a:t> </a:t>
            </a:r>
            <a:r>
              <a:rPr lang="ru-RU" sz="1400" b="1" dirty="0"/>
              <a:t>океан</a:t>
            </a:r>
            <a:r>
              <a:rPr lang="ru-RU" sz="1400" dirty="0"/>
              <a:t>", "</a:t>
            </a:r>
            <a:r>
              <a:rPr lang="ru-RU" sz="1400" b="1" dirty="0"/>
              <a:t>Северный</a:t>
            </a:r>
            <a:r>
              <a:rPr lang="ru-RU" sz="1400" dirty="0"/>
              <a:t> Париж - так иногда называют... </a:t>
            </a:r>
            <a:r>
              <a:rPr lang="ru-RU" sz="1400" dirty="0">
                <a:hlinkClick r:id="rId17"/>
              </a:rPr>
              <a:t>http://www.travel-air.ru/images/city/363/1.jpg</a:t>
            </a:r>
            <a:r>
              <a:rPr lang="ru-RU" sz="1400" dirty="0"/>
              <a:t> </a:t>
            </a:r>
          </a:p>
          <a:p>
            <a:r>
              <a:rPr lang="ru-RU" sz="1400" dirty="0"/>
              <a:t>33. Гренландия. </a:t>
            </a:r>
            <a:r>
              <a:rPr lang="ru-RU" sz="1400" dirty="0">
                <a:hlinkClick r:id="rId18"/>
              </a:rPr>
              <a:t>http://www.ljplus.ru/img4/j/o/journalistka2/2891062275_83729ff82e_b.jpg</a:t>
            </a:r>
            <a:r>
              <a:rPr lang="ru-RU" sz="1400" dirty="0"/>
              <a:t> </a:t>
            </a:r>
          </a:p>
          <a:p>
            <a:r>
              <a:rPr lang="ru-RU" sz="1400" dirty="0"/>
              <a:t>34. </a:t>
            </a:r>
            <a:r>
              <a:rPr lang="ru-RU" sz="1400" b="1" dirty="0"/>
              <a:t>Северный </a:t>
            </a:r>
            <a:r>
              <a:rPr lang="ru-RU" sz="1400" b="1" dirty="0" err="1"/>
              <a:t>ок</a:t>
            </a:r>
            <a:r>
              <a:rPr lang="ru-RU" sz="1400" b="1" dirty="0"/>
              <a:t>. </a:t>
            </a:r>
            <a:r>
              <a:rPr lang="ru-RU" sz="1400" dirty="0">
                <a:hlinkClick r:id="rId19"/>
              </a:rPr>
              <a:t>http://</a:t>
            </a:r>
            <a:r>
              <a:rPr lang="ru-RU" sz="1400" dirty="0" smtClean="0">
                <a:hlinkClick r:id="rId19"/>
              </a:rPr>
              <a:t>img-fotki.yandex.ru/get/4/vladdonskoe.0/0_5f75_b7418f0c_XL</a:t>
            </a:r>
            <a:endParaRPr lang="ru-RU" sz="1400" dirty="0" smtClean="0"/>
          </a:p>
          <a:p>
            <a:endParaRPr lang="ru-RU" sz="1400" dirty="0" smtClean="0"/>
          </a:p>
          <a:p>
            <a:pPr lvl="0"/>
            <a:endParaRPr lang="ru-RU" sz="1400" dirty="0" smtClean="0"/>
          </a:p>
          <a:p>
            <a:endParaRPr lang="ru-RU" sz="1400" dirty="0" smtClean="0"/>
          </a:p>
          <a:p>
            <a:pPr lvl="0"/>
            <a:endParaRPr lang="ru-RU" sz="1400" dirty="0" smtClean="0"/>
          </a:p>
          <a:p>
            <a:endParaRPr lang="ru-RU" sz="1400" dirty="0" smtClean="0"/>
          </a:p>
          <a:p>
            <a:pPr lvl="0"/>
            <a:endParaRPr lang="ru-RU" sz="1400" dirty="0" smtClean="0"/>
          </a:p>
          <a:p>
            <a:endParaRPr lang="ru-RU" sz="1400" dirty="0" smtClean="0"/>
          </a:p>
          <a:p>
            <a:pPr lvl="0"/>
            <a:endParaRPr lang="ru-RU" sz="1400" dirty="0" smtClean="0"/>
          </a:p>
          <a:p>
            <a:endParaRPr lang="ru-RU" sz="1400" dirty="0"/>
          </a:p>
        </p:txBody>
      </p:sp>
      <p:sp>
        <p:nvSpPr>
          <p:cNvPr id="7" name="Нашивка 6">
            <a:hlinkClick r:id="rId20" action="ppaction://hlinksldjump" highlightClick="1"/>
          </p:cNvPr>
          <p:cNvSpPr/>
          <p:nvPr/>
        </p:nvSpPr>
        <p:spPr bwMode="auto">
          <a:xfrm rot="10800000">
            <a:off x="7601738" y="6190074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8" name="Нашивка 7">
            <a:hlinkClick r:id="rId20" action="ppaction://hlinksldjump" highlightClick="1"/>
          </p:cNvPr>
          <p:cNvSpPr/>
          <p:nvPr/>
        </p:nvSpPr>
        <p:spPr bwMode="auto">
          <a:xfrm>
            <a:off x="8303715" y="6190075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14255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D:\география\МОИ уроки\северный для ДООГ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90" y="1238455"/>
            <a:ext cx="8496944" cy="5445489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6946" y="5697377"/>
            <a:ext cx="8243526" cy="830997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002060"/>
                </a:solidFill>
              </a:rPr>
              <a:t>Гибель "</a:t>
            </a:r>
            <a:r>
              <a:rPr lang="ru-RU" sz="2400" b="1" dirty="0">
                <a:solidFill>
                  <a:srgbClr val="002060"/>
                </a:solidFill>
              </a:rPr>
              <a:t>Челюскина</a:t>
            </a:r>
            <a:r>
              <a:rPr lang="ru-RU" sz="2400" dirty="0">
                <a:solidFill>
                  <a:srgbClr val="002060"/>
                </a:solidFill>
              </a:rPr>
              <a:t>" 13 февраля 1934 г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lvl="0"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Акварель художника В.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Сварога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D:\география\МОИ уроки\северный для ДООГ\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9" y="1221299"/>
            <a:ext cx="8494162" cy="5477207"/>
          </a:xfrm>
          <a:prstGeom prst="rect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09911" y="88113"/>
            <a:ext cx="892899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«</a:t>
            </a:r>
            <a:r>
              <a:rPr lang="ru-RU" sz="2400" dirty="0"/>
              <a:t>Я и раньше представлял себе, что </a:t>
            </a:r>
            <a:r>
              <a:rPr lang="ru-RU" sz="2400" dirty="0" smtClean="0"/>
              <a:t>это – </a:t>
            </a:r>
            <a:r>
              <a:rPr lang="ru-RU" sz="2400" dirty="0"/>
              <a:t>страшное </a:t>
            </a:r>
            <a:r>
              <a:rPr lang="ru-RU" sz="2400" dirty="0" smtClean="0"/>
              <a:t>место, но </a:t>
            </a:r>
            <a:r>
              <a:rPr lang="ru-RU" sz="2400" dirty="0"/>
              <a:t>увиденное превосходит все, что мне </a:t>
            </a:r>
            <a:r>
              <a:rPr lang="ru-RU" sz="2400" dirty="0" smtClean="0"/>
              <a:t>довелось слышать </a:t>
            </a:r>
            <a:r>
              <a:rPr lang="ru-RU" sz="2400" dirty="0"/>
              <a:t>о </a:t>
            </a:r>
            <a:r>
              <a:rPr lang="ru-RU" sz="2400" dirty="0" smtClean="0"/>
              <a:t>нем»</a:t>
            </a:r>
            <a:r>
              <a:rPr lang="ru-RU" sz="2800" dirty="0" smtClean="0"/>
              <a:t>                                             </a:t>
            </a:r>
            <a:r>
              <a:rPr lang="ru-RU" sz="1600" dirty="0" smtClean="0"/>
              <a:t>Н</a:t>
            </a:r>
            <a:r>
              <a:rPr lang="ru-RU" sz="1600" dirty="0"/>
              <a:t>. </a:t>
            </a:r>
            <a:r>
              <a:rPr lang="ru-RU" sz="1600" dirty="0" err="1"/>
              <a:t>Уэмура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>
            <a:hlinkClick r:id="" action="ppaction://noaction" highlightClick="1"/>
          </p:cNvPr>
          <p:cNvSpPr/>
          <p:nvPr/>
        </p:nvSpPr>
        <p:spPr bwMode="auto">
          <a:xfrm>
            <a:off x="3635896" y="6480742"/>
            <a:ext cx="2664295" cy="311140"/>
          </a:xfrm>
          <a:prstGeom prst="round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kern="0" dirty="0" smtClean="0">
                <a:solidFill>
                  <a:schemeClr val="accent1">
                    <a:lumMod val="50000"/>
                  </a:schemeClr>
                </a:solidFill>
              </a:rPr>
              <a:t>На дне Чукотского моря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67744" y="6448576"/>
            <a:ext cx="1224136" cy="340461"/>
          </a:xfrm>
          <a:prstGeom prst="round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Название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Нашивка 9">
            <a:hlinkClick r:id="" action="ppaction://hlinkshowjump?jump=firstslide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07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>
          <a:xfrm>
            <a:off x="208016" y="214291"/>
            <a:ext cx="8712968" cy="5302941"/>
          </a:xfrm>
        </p:spPr>
        <p:txBody>
          <a:bodyPr/>
          <a:lstStyle/>
          <a:p>
            <a:pPr lvl="0"/>
            <a:r>
              <a:rPr lang="ru-RU" sz="1400" dirty="0" smtClean="0"/>
              <a:t>35. Рыбак. </a:t>
            </a:r>
            <a:r>
              <a:rPr lang="ru-RU" sz="1400" dirty="0" smtClean="0">
                <a:hlinkClick r:id="rId2"/>
              </a:rPr>
              <a:t>http://www.fotokonkurs.ru/uploads/photos/contests/big/41001_42000/41212/1263799298-50049-701248.jpg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36. В Заливе Аляска. </a:t>
            </a:r>
            <a:r>
              <a:rPr lang="ru-RU" sz="1400" dirty="0" smtClean="0">
                <a:hlinkClick r:id="rId3"/>
              </a:rPr>
              <a:t>http://pics.livejournal.com/priroda_su/pic/00083p2a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37.  </a:t>
            </a:r>
            <a:r>
              <a:rPr lang="ru-RU" sz="1400" dirty="0" err="1" smtClean="0"/>
              <a:t>Торосы.</a:t>
            </a:r>
            <a:r>
              <a:rPr lang="ru-RU" sz="1400" dirty="0" err="1" smtClean="0">
                <a:hlinkClick r:id="rId4"/>
              </a:rPr>
              <a:t>http</a:t>
            </a:r>
            <a:r>
              <a:rPr lang="ru-RU" sz="1400" dirty="0" smtClean="0">
                <a:hlinkClick r:id="rId4"/>
              </a:rPr>
              <a:t>://s004.radikal.ru/i205/1002/18/529cb7800735.jpg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38.  Нерпа </a:t>
            </a:r>
            <a:r>
              <a:rPr lang="ru-RU" sz="1400" dirty="0" smtClean="0">
                <a:hlinkClick r:id="rId5"/>
              </a:rPr>
              <a:t>http://img-fotki.yandex.ru/get/3000/nofelet-nn.17/0_21182_905e168_XL</a:t>
            </a:r>
            <a:endParaRPr lang="ru-RU" sz="1400" dirty="0" smtClean="0"/>
          </a:p>
          <a:p>
            <a:pPr lvl="0"/>
            <a:r>
              <a:rPr lang="ru-RU" sz="1400" dirty="0" smtClean="0"/>
              <a:t>39. Пол. Сияние.  </a:t>
            </a:r>
            <a:r>
              <a:rPr lang="ru-RU" sz="1400" dirty="0" smtClean="0">
                <a:hlinkClick r:id="rId6"/>
              </a:rPr>
              <a:t>http://enjoynews.ru/uploads/posts/2008-05/1211109818_poljarnaja-noch-prosto.jpg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40. Сияние.  </a:t>
            </a:r>
            <a:r>
              <a:rPr lang="ru-RU" sz="1400" dirty="0" smtClean="0">
                <a:hlinkClick r:id="rId7"/>
              </a:rPr>
              <a:t>http://enjoynews.ru/uploads/posts/2008-05/1211109802_poljarnaja-noch-prosto.jpg</a:t>
            </a:r>
            <a:endParaRPr lang="ru-RU" sz="1400" dirty="0" smtClean="0"/>
          </a:p>
          <a:p>
            <a:r>
              <a:rPr lang="ru-RU" sz="1400" dirty="0" smtClean="0"/>
              <a:t>41. «Мир» аппарат.  </a:t>
            </a:r>
            <a:r>
              <a:rPr lang="ru-RU" sz="1400" u="sng" dirty="0" smtClean="0">
                <a:hlinkClick r:id="rId8"/>
              </a:rPr>
              <a:t>http://im4-tub.yandex.net/i?id=68648682-05</a:t>
            </a:r>
            <a:endParaRPr lang="ru-RU" sz="1400" dirty="0" smtClean="0"/>
          </a:p>
          <a:p>
            <a:pPr lvl="0"/>
            <a:r>
              <a:rPr lang="ru-RU" sz="1400" dirty="0" smtClean="0"/>
              <a:t>42. </a:t>
            </a:r>
            <a:r>
              <a:rPr lang="ru-RU" sz="1400" dirty="0" err="1" smtClean="0"/>
              <a:t>Витус</a:t>
            </a:r>
            <a:r>
              <a:rPr lang="ru-RU" sz="1400" dirty="0" smtClean="0"/>
              <a:t> Беринг. </a:t>
            </a:r>
            <a:r>
              <a:rPr lang="ru-RU" sz="1400" dirty="0" smtClean="0">
                <a:hlinkClick r:id="rId9"/>
              </a:rPr>
              <a:t>http://ru.wikipedia.org/wiki/%D0%A4%D0%B0%D0%B9%D0%BB:Vitus_Bering_1681-1741.jpg</a:t>
            </a:r>
            <a:endParaRPr lang="ru-RU" sz="1400" dirty="0" smtClean="0"/>
          </a:p>
          <a:p>
            <a:r>
              <a:rPr lang="ru-RU" sz="1400" dirty="0" smtClean="0"/>
              <a:t>43. Схема циркуляции поверхностных вод Северного Ледовитого Океана. </a:t>
            </a:r>
            <a:r>
              <a:rPr lang="ru-RU" sz="1400" dirty="0" smtClean="0">
                <a:hlinkClick r:id="rId10"/>
              </a:rPr>
              <a:t>http://wiki.oceanographers.ru/index.php/%D0%98%D0%B7%D0%BE%D0%B1%D1%80%D0%B0%D0%B6%D0%B5%D0%BD%D0%B8%D0%B5:Curents_arctic.jpg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44. Шмидт O. Ю. (1891-1956) </a:t>
            </a:r>
            <a:r>
              <a:rPr lang="ru-RU" sz="1400" u="sng" dirty="0" smtClean="0">
                <a:hlinkClick r:id="rId11"/>
              </a:rPr>
              <a:t>http://www.astro.websib.ru/Met/tem-5/Urok32/otto.jpg</a:t>
            </a:r>
            <a:endParaRPr lang="ru-RU" sz="1400" u="sng" dirty="0" smtClean="0"/>
          </a:p>
          <a:p>
            <a:r>
              <a:rPr lang="ru-RU" sz="1400" dirty="0" smtClean="0"/>
              <a:t>45. Нарвал.  </a:t>
            </a:r>
            <a:r>
              <a:rPr lang="en-US" sz="1400" dirty="0" smtClean="0">
                <a:hlinkClick r:id="rId12"/>
              </a:rPr>
              <a:t>http://s55.radikal.ru/i150/0905/cd/1b9e6e4ab58f.jpg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46. Касатка.  </a:t>
            </a:r>
            <a:r>
              <a:rPr lang="en-US" sz="1400" dirty="0" smtClean="0">
                <a:hlinkClick r:id="rId13"/>
              </a:rPr>
              <a:t>http://img-fotki.yandex.ru/get/53/agedel.8/0_f895_a88a7e92_XL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47. Чайка. </a:t>
            </a:r>
            <a:r>
              <a:rPr lang="en-US" sz="1400" dirty="0" smtClean="0">
                <a:hlinkClick r:id="rId14"/>
              </a:rPr>
              <a:t>http://s39.radikal.ru/i086/0906/ea/f55785075ea7.jpg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48.  Текст о названии, полярном сиянии </a:t>
            </a:r>
            <a:r>
              <a:rPr lang="ru-RU" sz="1400" b="1" dirty="0" smtClean="0">
                <a:hlinkClick r:id="rId15"/>
              </a:rPr>
              <a:t>http://www.belpokupki.ru/content/biblioteka/spravka/enciclopediya/geografiya/s/detail.php?ID=33961</a:t>
            </a:r>
            <a:r>
              <a:rPr lang="ru-RU" sz="1400" b="1" dirty="0" smtClean="0"/>
              <a:t> </a:t>
            </a:r>
          </a:p>
          <a:p>
            <a:pPr lvl="0"/>
            <a:r>
              <a:rPr lang="ru-RU" sz="1400" b="1" dirty="0" smtClean="0"/>
              <a:t>49. </a:t>
            </a:r>
            <a:r>
              <a:rPr lang="ru-RU" sz="1400" dirty="0" smtClean="0"/>
              <a:t>Полушария с океаном </a:t>
            </a:r>
            <a:r>
              <a:rPr lang="ru-RU" sz="1400" dirty="0" smtClean="0">
                <a:hlinkClick r:id="rId16"/>
              </a:rPr>
              <a:t>http://pics.livejournal.com/priroda_su/pic/000chxak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50. А. Чилингаров </a:t>
            </a:r>
            <a:r>
              <a:rPr lang="en-US" sz="1400" dirty="0" smtClean="0">
                <a:hlinkClick r:id="rId17"/>
              </a:rPr>
              <a:t>http://upload.wikimedia.org/wikipedia/commons/thumb/e/eb/Chilingarov_Arh.jpg/190px-Chilingarov_Arh.jpg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 51</a:t>
            </a:r>
            <a:r>
              <a:rPr lang="ru-RU" sz="1400" dirty="0"/>
              <a:t>. Гибель "Челюскина" 13 февраля 1934 г. Акварель художника В. </a:t>
            </a:r>
            <a:r>
              <a:rPr lang="ru-RU" sz="1400" dirty="0" err="1"/>
              <a:t>Сварога</a:t>
            </a:r>
            <a:r>
              <a:rPr lang="ru-RU" sz="1400" dirty="0"/>
              <a:t>.</a:t>
            </a:r>
          </a:p>
          <a:p>
            <a:pPr lvl="0"/>
            <a:r>
              <a:rPr lang="ru-RU" sz="1400" u="sng" dirty="0" smtClean="0">
                <a:hlinkClick r:id="rId18"/>
              </a:rPr>
              <a:t>http</a:t>
            </a:r>
            <a:r>
              <a:rPr lang="ru-RU" sz="1400" u="sng" dirty="0">
                <a:hlinkClick r:id="rId18"/>
              </a:rPr>
              <a:t>://</a:t>
            </a:r>
            <a:r>
              <a:rPr lang="ru-RU" sz="1400" u="sng" dirty="0" smtClean="0">
                <a:hlinkClick r:id="rId18"/>
              </a:rPr>
              <a:t>s012.radikal.ru/i320/1102/58/1731b1031439t.jpg</a:t>
            </a:r>
            <a:endParaRPr lang="ru-RU" sz="1400" u="sng" dirty="0" smtClean="0"/>
          </a:p>
        </p:txBody>
      </p:sp>
      <p:sp>
        <p:nvSpPr>
          <p:cNvPr id="5" name="Нашивка 4">
            <a:hlinkClick r:id="rId19" action="ppaction://hlinksldjump" highlightClick="1"/>
          </p:cNvPr>
          <p:cNvSpPr/>
          <p:nvPr/>
        </p:nvSpPr>
        <p:spPr bwMode="auto">
          <a:xfrm rot="10800000">
            <a:off x="8303714" y="6298350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5591168"/>
            <a:ext cx="75285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Видеоролик «Титаны движения»</a:t>
            </a:r>
            <a:endParaRPr lang="ru-RU" sz="1600" dirty="0" smtClean="0">
              <a:hlinkClick r:id="rId20"/>
            </a:endParaRPr>
          </a:p>
          <a:p>
            <a:r>
              <a:rPr lang="ru-RU" sz="1400" dirty="0" smtClean="0">
                <a:hlinkClick r:id="rId20"/>
              </a:rPr>
              <a:t>http</a:t>
            </a:r>
            <a:r>
              <a:rPr lang="ru-RU" sz="1400" dirty="0">
                <a:hlinkClick r:id="rId20"/>
              </a:rPr>
              <a:t>://</a:t>
            </a:r>
            <a:r>
              <a:rPr lang="ru-RU" sz="1400" dirty="0" smtClean="0">
                <a:hlinkClick r:id="rId20"/>
              </a:rPr>
              <a:t>www.youtube.com/watch?v=YFwtFNInYtQ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896226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474" y="332656"/>
            <a:ext cx="85997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Задания юным полярникам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97631303"/>
              </p:ext>
            </p:extLst>
          </p:nvPr>
        </p:nvGraphicFramePr>
        <p:xfrm>
          <a:off x="323528" y="1484784"/>
          <a:ext cx="845967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Овал 9"/>
          <p:cNvSpPr/>
          <p:nvPr/>
        </p:nvSpPr>
        <p:spPr>
          <a:xfrm>
            <a:off x="2245676" y="2996951"/>
            <a:ext cx="551870" cy="53471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</a:t>
            </a:r>
            <a:endParaRPr lang="ru-RU" sz="4000" dirty="0"/>
          </a:p>
        </p:txBody>
      </p:sp>
      <p:sp>
        <p:nvSpPr>
          <p:cNvPr id="11" name="Овал 10"/>
          <p:cNvSpPr/>
          <p:nvPr/>
        </p:nvSpPr>
        <p:spPr>
          <a:xfrm>
            <a:off x="5395745" y="2996952"/>
            <a:ext cx="551870" cy="53471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</a:t>
            </a:r>
            <a:endParaRPr lang="ru-RU" sz="4000" dirty="0"/>
          </a:p>
        </p:txBody>
      </p:sp>
      <p:sp>
        <p:nvSpPr>
          <p:cNvPr id="12" name="Овал 11"/>
          <p:cNvSpPr/>
          <p:nvPr/>
        </p:nvSpPr>
        <p:spPr>
          <a:xfrm>
            <a:off x="8424801" y="2996950"/>
            <a:ext cx="551870" cy="53471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3</a:t>
            </a:r>
            <a:endParaRPr lang="ru-RU" sz="4000" dirty="0"/>
          </a:p>
        </p:txBody>
      </p:sp>
      <p:sp>
        <p:nvSpPr>
          <p:cNvPr id="13" name="Овал 12"/>
          <p:cNvSpPr/>
          <p:nvPr/>
        </p:nvSpPr>
        <p:spPr>
          <a:xfrm>
            <a:off x="3923928" y="5126530"/>
            <a:ext cx="551870" cy="53471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4</a:t>
            </a:r>
            <a:endParaRPr lang="ru-RU" sz="4000" dirty="0"/>
          </a:p>
        </p:txBody>
      </p:sp>
      <p:sp>
        <p:nvSpPr>
          <p:cNvPr id="14" name="Овал 13"/>
          <p:cNvSpPr/>
          <p:nvPr/>
        </p:nvSpPr>
        <p:spPr>
          <a:xfrm>
            <a:off x="7260490" y="5126529"/>
            <a:ext cx="551870" cy="53471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5</a:t>
            </a:r>
            <a:endParaRPr lang="ru-RU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971600" y="1163653"/>
            <a:ext cx="7453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Проведите исследования и подготовьте отчет</a:t>
            </a:r>
            <a:endParaRPr lang="ru-RU" sz="2000" dirty="0"/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>
            <a:off x="395536" y="1700808"/>
            <a:ext cx="2520280" cy="183086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3109627" y="1735083"/>
            <a:ext cx="2837988" cy="183086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6084168" y="1735082"/>
            <a:ext cx="2892503" cy="179658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10" action="ppaction://hlinksldjump"/>
          </p:cNvPr>
          <p:cNvSpPr/>
          <p:nvPr/>
        </p:nvSpPr>
        <p:spPr>
          <a:xfrm>
            <a:off x="1763688" y="3843769"/>
            <a:ext cx="2712110" cy="183086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11" action="ppaction://hlinksldjump"/>
          </p:cNvPr>
          <p:cNvSpPr/>
          <p:nvPr/>
        </p:nvSpPr>
        <p:spPr>
          <a:xfrm>
            <a:off x="4932040" y="3846518"/>
            <a:ext cx="2880320" cy="18147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мка 2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Нашивка 2">
            <a:hlinkClick r:id="" action="ppaction://hlinkshowjump?jump=firstslide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23" name="Скругленный прямоугольник 22">
            <a:hlinkClick r:id="" action="ppaction://hlinkshowjump?jump=endshow" highlightClick="1"/>
          </p:cNvPr>
          <p:cNvSpPr/>
          <p:nvPr/>
        </p:nvSpPr>
        <p:spPr>
          <a:xfrm>
            <a:off x="172940" y="6165304"/>
            <a:ext cx="870668" cy="504056"/>
          </a:xfrm>
          <a:prstGeom prst="roundRect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286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500" y="223312"/>
            <a:ext cx="2172160" cy="565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Лоция</a:t>
            </a:r>
            <a:endParaRPr lang="ru-RU" dirty="0"/>
          </a:p>
        </p:txBody>
      </p:sp>
      <p:pic>
        <p:nvPicPr>
          <p:cNvPr id="1026" name="Picture 2" descr="D:\изображ\сев ледовитый\13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70607" y="856411"/>
            <a:ext cx="5930983" cy="60721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вал 9"/>
          <p:cNvSpPr/>
          <p:nvPr/>
        </p:nvSpPr>
        <p:spPr bwMode="auto">
          <a:xfrm>
            <a:off x="1071538" y="1857364"/>
            <a:ext cx="3929090" cy="3929090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lgDash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214282" y="2214554"/>
            <a:ext cx="6715172" cy="3307269"/>
            <a:chOff x="256669" y="2336309"/>
            <a:chExt cx="6715172" cy="3307269"/>
          </a:xfrm>
        </p:grpSpPr>
        <p:sp>
          <p:nvSpPr>
            <p:cNvPr id="23" name="Овал 22"/>
            <p:cNvSpPr/>
            <p:nvPr/>
          </p:nvSpPr>
          <p:spPr bwMode="auto">
            <a:xfrm rot="19486538">
              <a:off x="2865607" y="4466603"/>
              <a:ext cx="1995303" cy="413853"/>
            </a:xfrm>
            <a:prstGeom prst="ellipse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Лаптевых</a:t>
              </a:r>
            </a:p>
          </p:txBody>
        </p:sp>
        <p:sp>
          <p:nvSpPr>
            <p:cNvPr id="24" name="Овал 23"/>
            <p:cNvSpPr/>
            <p:nvPr/>
          </p:nvSpPr>
          <p:spPr bwMode="auto">
            <a:xfrm rot="1205203">
              <a:off x="416272" y="3222938"/>
              <a:ext cx="3042875" cy="467147"/>
            </a:xfrm>
            <a:prstGeom prst="ellipse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Гренландское</a:t>
              </a:r>
            </a:p>
          </p:txBody>
        </p:sp>
        <p:sp>
          <p:nvSpPr>
            <p:cNvPr id="25" name="Овал 24"/>
            <p:cNvSpPr/>
            <p:nvPr/>
          </p:nvSpPr>
          <p:spPr bwMode="auto">
            <a:xfrm rot="711842">
              <a:off x="256669" y="3690244"/>
              <a:ext cx="2144941" cy="405582"/>
            </a:xfrm>
            <a:prstGeom prst="ellipse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Норвежское</a:t>
              </a:r>
            </a:p>
          </p:txBody>
        </p:sp>
        <p:sp>
          <p:nvSpPr>
            <p:cNvPr id="26" name="Овал 25"/>
            <p:cNvSpPr/>
            <p:nvPr/>
          </p:nvSpPr>
          <p:spPr bwMode="auto">
            <a:xfrm rot="1603682">
              <a:off x="3177117" y="2701554"/>
              <a:ext cx="1916422" cy="288258"/>
            </a:xfrm>
            <a:prstGeom prst="ellipse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Бофорта</a:t>
              </a:r>
            </a:p>
          </p:txBody>
        </p:sp>
        <p:sp>
          <p:nvSpPr>
            <p:cNvPr id="27" name="Овал 26"/>
            <p:cNvSpPr/>
            <p:nvPr/>
          </p:nvSpPr>
          <p:spPr bwMode="auto">
            <a:xfrm rot="2617593">
              <a:off x="680198" y="4176869"/>
              <a:ext cx="2435531" cy="668725"/>
            </a:xfrm>
            <a:prstGeom prst="ellipse">
              <a:avLst/>
            </a:prstGeom>
            <a:no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Баренцево</a:t>
              </a:r>
            </a:p>
          </p:txBody>
        </p:sp>
        <p:sp>
          <p:nvSpPr>
            <p:cNvPr id="28" name="Прямоугольная выноска 27"/>
            <p:cNvSpPr/>
            <p:nvPr/>
          </p:nvSpPr>
          <p:spPr bwMode="auto">
            <a:xfrm>
              <a:off x="4971577" y="3693631"/>
              <a:ext cx="2000264" cy="357190"/>
            </a:xfrm>
            <a:prstGeom prst="wedgeRectCallout">
              <a:avLst>
                <a:gd name="adj1" fmla="val -44900"/>
                <a:gd name="adj2" fmla="val -130937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/>
              <a:r>
                <a:rPr lang="ru-RU" sz="20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Берингов пр-в</a:t>
              </a:r>
            </a:p>
          </p:txBody>
        </p:sp>
        <p:sp>
          <p:nvSpPr>
            <p:cNvPr id="29" name="Прямоугольная выноска 28"/>
            <p:cNvSpPr/>
            <p:nvPr/>
          </p:nvSpPr>
          <p:spPr bwMode="auto">
            <a:xfrm>
              <a:off x="1000100" y="5357826"/>
              <a:ext cx="1428760" cy="285752"/>
            </a:xfrm>
            <a:prstGeom prst="wedgeRectCallout">
              <a:avLst>
                <a:gd name="adj1" fmla="val -20038"/>
                <a:gd name="adj2" fmla="val -158633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/>
              <a:r>
                <a:rPr lang="ru-RU" sz="20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Белое 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 rot="1664477">
              <a:off x="1872728" y="2336309"/>
              <a:ext cx="12282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61719"/>
              <a:r>
                <a:rPr lang="ru-RU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Баффина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 rot="20223815">
              <a:off x="2245057" y="4618873"/>
              <a:ext cx="10486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61719"/>
              <a:r>
                <a:rPr lang="ru-RU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Карское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500430" y="3714752"/>
              <a:ext cx="13404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761719"/>
              <a:r>
                <a:rPr lang="ru-RU" kern="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Восточно</a:t>
              </a:r>
              <a:r>
                <a:rPr lang="ru-RU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</a:t>
              </a:r>
            </a:p>
            <a:p>
              <a:pPr algn="ctr" defTabSz="761719"/>
              <a:r>
                <a:rPr lang="ru-RU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Сибирское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3714744" y="335756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kern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Чукотское</a:t>
              </a:r>
              <a:endParaRPr lang="ru-RU" dirty="0"/>
            </a:p>
          </p:txBody>
        </p:sp>
      </p:grpSp>
      <p:sp>
        <p:nvSpPr>
          <p:cNvPr id="46" name="Текст 2"/>
          <p:cNvSpPr txBox="1">
            <a:spLocks/>
          </p:cNvSpPr>
          <p:nvPr/>
        </p:nvSpPr>
        <p:spPr bwMode="auto">
          <a:xfrm>
            <a:off x="5429256" y="357166"/>
            <a:ext cx="3500430" cy="99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2813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1. Выделите Северный полярный круг.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715008" y="1500174"/>
            <a:ext cx="34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2. Нанесите названия арктических морей, островов Северного Ледовитого океана и Берингов пролив.</a:t>
            </a:r>
          </a:p>
        </p:txBody>
      </p:sp>
      <p:sp>
        <p:nvSpPr>
          <p:cNvPr id="12" name="Прямоугольник с двумя вырезанными противолежащими углами 11">
            <a:hlinkHover r:id="" action="ppaction://noaction" highlightClick="1"/>
          </p:cNvPr>
          <p:cNvSpPr/>
          <p:nvPr/>
        </p:nvSpPr>
        <p:spPr bwMode="auto">
          <a:xfrm>
            <a:off x="5329747" y="406443"/>
            <a:ext cx="714380" cy="342896"/>
          </a:xfrm>
          <a:prstGeom prst="snip2DiagRect">
            <a:avLst>
              <a:gd name="adj1" fmla="val 50000"/>
              <a:gd name="adj2" fmla="val 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Прямоугольник с двумя вырезанными противолежащими углами 12">
            <a:hlinkHover r:id="" action="ppaction://noaction" highlightClick="1"/>
          </p:cNvPr>
          <p:cNvSpPr/>
          <p:nvPr/>
        </p:nvSpPr>
        <p:spPr bwMode="auto">
          <a:xfrm>
            <a:off x="5348212" y="1579449"/>
            <a:ext cx="714380" cy="342896"/>
          </a:xfrm>
          <a:prstGeom prst="snip2DiagRect">
            <a:avLst>
              <a:gd name="adj1" fmla="val 50000"/>
              <a:gd name="adj2" fmla="val 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" name="Рамка 3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9" name="Полилиния 48"/>
          <p:cNvSpPr/>
          <p:nvPr/>
        </p:nvSpPr>
        <p:spPr>
          <a:xfrm>
            <a:off x="1585494" y="3312695"/>
            <a:ext cx="3590759" cy="1828800"/>
          </a:xfrm>
          <a:custGeom>
            <a:avLst/>
            <a:gdLst>
              <a:gd name="connsiteX0" fmla="*/ 18717 w 3590759"/>
              <a:gd name="connsiteY0" fmla="*/ 1355558 h 1828800"/>
              <a:gd name="connsiteX1" fmla="*/ 114969 w 3590759"/>
              <a:gd name="connsiteY1" fmla="*/ 1403684 h 1828800"/>
              <a:gd name="connsiteX2" fmla="*/ 147053 w 3590759"/>
              <a:gd name="connsiteY2" fmla="*/ 1483894 h 1828800"/>
              <a:gd name="connsiteX3" fmla="*/ 50801 w 3590759"/>
              <a:gd name="connsiteY3" fmla="*/ 1676400 h 1828800"/>
              <a:gd name="connsiteX4" fmla="*/ 2674 w 3590759"/>
              <a:gd name="connsiteY4" fmla="*/ 1692442 h 1828800"/>
              <a:gd name="connsiteX5" fmla="*/ 34759 w 3590759"/>
              <a:gd name="connsiteY5" fmla="*/ 1580147 h 1828800"/>
              <a:gd name="connsiteX6" fmla="*/ 195180 w 3590759"/>
              <a:gd name="connsiteY6" fmla="*/ 1532021 h 1828800"/>
              <a:gd name="connsiteX7" fmla="*/ 323517 w 3590759"/>
              <a:gd name="connsiteY7" fmla="*/ 1580147 h 1828800"/>
              <a:gd name="connsiteX8" fmla="*/ 403727 w 3590759"/>
              <a:gd name="connsiteY8" fmla="*/ 1676400 h 1828800"/>
              <a:gd name="connsiteX9" fmla="*/ 548106 w 3590759"/>
              <a:gd name="connsiteY9" fmla="*/ 1804737 h 1828800"/>
              <a:gd name="connsiteX10" fmla="*/ 660401 w 3590759"/>
              <a:gd name="connsiteY10" fmla="*/ 1820779 h 1828800"/>
              <a:gd name="connsiteX11" fmla="*/ 740611 w 3590759"/>
              <a:gd name="connsiteY11" fmla="*/ 1772652 h 1828800"/>
              <a:gd name="connsiteX12" fmla="*/ 901032 w 3590759"/>
              <a:gd name="connsiteY12" fmla="*/ 1676400 h 1828800"/>
              <a:gd name="connsiteX13" fmla="*/ 1045411 w 3590759"/>
              <a:gd name="connsiteY13" fmla="*/ 1628273 h 1828800"/>
              <a:gd name="connsiteX14" fmla="*/ 1157706 w 3590759"/>
              <a:gd name="connsiteY14" fmla="*/ 1628273 h 1828800"/>
              <a:gd name="connsiteX15" fmla="*/ 1205832 w 3590759"/>
              <a:gd name="connsiteY15" fmla="*/ 1644316 h 1828800"/>
              <a:gd name="connsiteX16" fmla="*/ 1302085 w 3590759"/>
              <a:gd name="connsiteY16" fmla="*/ 1660358 h 1828800"/>
              <a:gd name="connsiteX17" fmla="*/ 1318127 w 3590759"/>
              <a:gd name="connsiteY17" fmla="*/ 1596189 h 1828800"/>
              <a:gd name="connsiteX18" fmla="*/ 1414380 w 3590759"/>
              <a:gd name="connsiteY18" fmla="*/ 1515979 h 1828800"/>
              <a:gd name="connsiteX19" fmla="*/ 1494590 w 3590759"/>
              <a:gd name="connsiteY19" fmla="*/ 1499937 h 1828800"/>
              <a:gd name="connsiteX20" fmla="*/ 1606885 w 3590759"/>
              <a:gd name="connsiteY20" fmla="*/ 1467852 h 1828800"/>
              <a:gd name="connsiteX21" fmla="*/ 1687095 w 3590759"/>
              <a:gd name="connsiteY21" fmla="*/ 1403684 h 1828800"/>
              <a:gd name="connsiteX22" fmla="*/ 1783348 w 3590759"/>
              <a:gd name="connsiteY22" fmla="*/ 1387642 h 1828800"/>
              <a:gd name="connsiteX23" fmla="*/ 1831474 w 3590759"/>
              <a:gd name="connsiteY23" fmla="*/ 1387642 h 1828800"/>
              <a:gd name="connsiteX24" fmla="*/ 1959811 w 3590759"/>
              <a:gd name="connsiteY24" fmla="*/ 1403684 h 1828800"/>
              <a:gd name="connsiteX25" fmla="*/ 2072106 w 3590759"/>
              <a:gd name="connsiteY25" fmla="*/ 1435768 h 1828800"/>
              <a:gd name="connsiteX26" fmla="*/ 2248569 w 3590759"/>
              <a:gd name="connsiteY26" fmla="*/ 1435768 h 1828800"/>
              <a:gd name="connsiteX27" fmla="*/ 2441074 w 3590759"/>
              <a:gd name="connsiteY27" fmla="*/ 1499937 h 1828800"/>
              <a:gd name="connsiteX28" fmla="*/ 2473159 w 3590759"/>
              <a:gd name="connsiteY28" fmla="*/ 1515979 h 1828800"/>
              <a:gd name="connsiteX29" fmla="*/ 2473159 w 3590759"/>
              <a:gd name="connsiteY29" fmla="*/ 1515979 h 1828800"/>
              <a:gd name="connsiteX30" fmla="*/ 2489201 w 3590759"/>
              <a:gd name="connsiteY30" fmla="*/ 1355558 h 1828800"/>
              <a:gd name="connsiteX31" fmla="*/ 2585453 w 3590759"/>
              <a:gd name="connsiteY31" fmla="*/ 1275347 h 1828800"/>
              <a:gd name="connsiteX32" fmla="*/ 2858169 w 3590759"/>
              <a:gd name="connsiteY32" fmla="*/ 922421 h 1828800"/>
              <a:gd name="connsiteX33" fmla="*/ 2986506 w 3590759"/>
              <a:gd name="connsiteY33" fmla="*/ 826168 h 1828800"/>
              <a:gd name="connsiteX34" fmla="*/ 3082759 w 3590759"/>
              <a:gd name="connsiteY34" fmla="*/ 681789 h 1828800"/>
              <a:gd name="connsiteX35" fmla="*/ 3018590 w 3590759"/>
              <a:gd name="connsiteY35" fmla="*/ 505326 h 1828800"/>
              <a:gd name="connsiteX36" fmla="*/ 3259222 w 3590759"/>
              <a:gd name="connsiteY36" fmla="*/ 280737 h 1828800"/>
              <a:gd name="connsiteX37" fmla="*/ 3307348 w 3590759"/>
              <a:gd name="connsiteY37" fmla="*/ 152400 h 1828800"/>
              <a:gd name="connsiteX38" fmla="*/ 3419643 w 3590759"/>
              <a:gd name="connsiteY38" fmla="*/ 8021 h 1828800"/>
              <a:gd name="connsiteX39" fmla="*/ 3564022 w 3590759"/>
              <a:gd name="connsiteY39" fmla="*/ 104273 h 1828800"/>
              <a:gd name="connsiteX40" fmla="*/ 3580064 w 3590759"/>
              <a:gd name="connsiteY40" fmla="*/ 184484 h 1828800"/>
              <a:gd name="connsiteX41" fmla="*/ 3580064 w 3590759"/>
              <a:gd name="connsiteY41" fmla="*/ 184484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590759" h="1828800">
                <a:moveTo>
                  <a:pt x="18717" y="1355558"/>
                </a:moveTo>
                <a:cubicBezTo>
                  <a:pt x="56148" y="1368926"/>
                  <a:pt x="93580" y="1382295"/>
                  <a:pt x="114969" y="1403684"/>
                </a:cubicBezTo>
                <a:cubicBezTo>
                  <a:pt x="136358" y="1425073"/>
                  <a:pt x="157748" y="1438441"/>
                  <a:pt x="147053" y="1483894"/>
                </a:cubicBezTo>
                <a:cubicBezTo>
                  <a:pt x="136358" y="1529347"/>
                  <a:pt x="74864" y="1641642"/>
                  <a:pt x="50801" y="1676400"/>
                </a:cubicBezTo>
                <a:cubicBezTo>
                  <a:pt x="26738" y="1711158"/>
                  <a:pt x="5348" y="1708484"/>
                  <a:pt x="2674" y="1692442"/>
                </a:cubicBezTo>
                <a:cubicBezTo>
                  <a:pt x="0" y="1676400"/>
                  <a:pt x="2675" y="1606884"/>
                  <a:pt x="34759" y="1580147"/>
                </a:cubicBezTo>
                <a:cubicBezTo>
                  <a:pt x="66843" y="1553410"/>
                  <a:pt x="147054" y="1532021"/>
                  <a:pt x="195180" y="1532021"/>
                </a:cubicBezTo>
                <a:cubicBezTo>
                  <a:pt x="243306" y="1532021"/>
                  <a:pt x="288759" y="1556084"/>
                  <a:pt x="323517" y="1580147"/>
                </a:cubicBezTo>
                <a:cubicBezTo>
                  <a:pt x="358275" y="1604210"/>
                  <a:pt x="366296" y="1638968"/>
                  <a:pt x="403727" y="1676400"/>
                </a:cubicBezTo>
                <a:cubicBezTo>
                  <a:pt x="441158" y="1713832"/>
                  <a:pt x="505327" y="1780674"/>
                  <a:pt x="548106" y="1804737"/>
                </a:cubicBezTo>
                <a:cubicBezTo>
                  <a:pt x="590885" y="1828800"/>
                  <a:pt x="628317" y="1826127"/>
                  <a:pt x="660401" y="1820779"/>
                </a:cubicBezTo>
                <a:cubicBezTo>
                  <a:pt x="692485" y="1815432"/>
                  <a:pt x="740611" y="1772652"/>
                  <a:pt x="740611" y="1772652"/>
                </a:cubicBezTo>
                <a:cubicBezTo>
                  <a:pt x="780716" y="1748589"/>
                  <a:pt x="850232" y="1700463"/>
                  <a:pt x="901032" y="1676400"/>
                </a:cubicBezTo>
                <a:cubicBezTo>
                  <a:pt x="951832" y="1652337"/>
                  <a:pt x="1002632" y="1636294"/>
                  <a:pt x="1045411" y="1628273"/>
                </a:cubicBezTo>
                <a:cubicBezTo>
                  <a:pt x="1088190" y="1620252"/>
                  <a:pt x="1130969" y="1625599"/>
                  <a:pt x="1157706" y="1628273"/>
                </a:cubicBezTo>
                <a:cubicBezTo>
                  <a:pt x="1184443" y="1630947"/>
                  <a:pt x="1181769" y="1638969"/>
                  <a:pt x="1205832" y="1644316"/>
                </a:cubicBezTo>
                <a:cubicBezTo>
                  <a:pt x="1229895" y="1649663"/>
                  <a:pt x="1283369" y="1668379"/>
                  <a:pt x="1302085" y="1660358"/>
                </a:cubicBezTo>
                <a:cubicBezTo>
                  <a:pt x="1320801" y="1652337"/>
                  <a:pt x="1299411" y="1620252"/>
                  <a:pt x="1318127" y="1596189"/>
                </a:cubicBezTo>
                <a:cubicBezTo>
                  <a:pt x="1336843" y="1572126"/>
                  <a:pt x="1384970" y="1532021"/>
                  <a:pt x="1414380" y="1515979"/>
                </a:cubicBezTo>
                <a:cubicBezTo>
                  <a:pt x="1443790" y="1499937"/>
                  <a:pt x="1462506" y="1507958"/>
                  <a:pt x="1494590" y="1499937"/>
                </a:cubicBezTo>
                <a:cubicBezTo>
                  <a:pt x="1526674" y="1491916"/>
                  <a:pt x="1574801" y="1483894"/>
                  <a:pt x="1606885" y="1467852"/>
                </a:cubicBezTo>
                <a:cubicBezTo>
                  <a:pt x="1638969" y="1451810"/>
                  <a:pt x="1657685" y="1417052"/>
                  <a:pt x="1687095" y="1403684"/>
                </a:cubicBezTo>
                <a:cubicBezTo>
                  <a:pt x="1716505" y="1390316"/>
                  <a:pt x="1759285" y="1390316"/>
                  <a:pt x="1783348" y="1387642"/>
                </a:cubicBezTo>
                <a:cubicBezTo>
                  <a:pt x="1807411" y="1384968"/>
                  <a:pt x="1802064" y="1384968"/>
                  <a:pt x="1831474" y="1387642"/>
                </a:cubicBezTo>
                <a:cubicBezTo>
                  <a:pt x="1860884" y="1390316"/>
                  <a:pt x="1919706" y="1395663"/>
                  <a:pt x="1959811" y="1403684"/>
                </a:cubicBezTo>
                <a:cubicBezTo>
                  <a:pt x="1999916" y="1411705"/>
                  <a:pt x="2023980" y="1430421"/>
                  <a:pt x="2072106" y="1435768"/>
                </a:cubicBezTo>
                <a:cubicBezTo>
                  <a:pt x="2120232" y="1441115"/>
                  <a:pt x="2187074" y="1425073"/>
                  <a:pt x="2248569" y="1435768"/>
                </a:cubicBezTo>
                <a:cubicBezTo>
                  <a:pt x="2310064" y="1446463"/>
                  <a:pt x="2403642" y="1486569"/>
                  <a:pt x="2441074" y="1499937"/>
                </a:cubicBezTo>
                <a:cubicBezTo>
                  <a:pt x="2478506" y="1513305"/>
                  <a:pt x="2473159" y="1515979"/>
                  <a:pt x="2473159" y="1515979"/>
                </a:cubicBezTo>
                <a:lnTo>
                  <a:pt x="2473159" y="1515979"/>
                </a:lnTo>
                <a:cubicBezTo>
                  <a:pt x="2475833" y="1489242"/>
                  <a:pt x="2470485" y="1395663"/>
                  <a:pt x="2489201" y="1355558"/>
                </a:cubicBezTo>
                <a:cubicBezTo>
                  <a:pt x="2507917" y="1315453"/>
                  <a:pt x="2523958" y="1347536"/>
                  <a:pt x="2585453" y="1275347"/>
                </a:cubicBezTo>
                <a:cubicBezTo>
                  <a:pt x="2646948" y="1203158"/>
                  <a:pt x="2791327" y="997284"/>
                  <a:pt x="2858169" y="922421"/>
                </a:cubicBezTo>
                <a:cubicBezTo>
                  <a:pt x="2925011" y="847558"/>
                  <a:pt x="2949074" y="866273"/>
                  <a:pt x="2986506" y="826168"/>
                </a:cubicBezTo>
                <a:cubicBezTo>
                  <a:pt x="3023938" y="786063"/>
                  <a:pt x="3077412" y="735263"/>
                  <a:pt x="3082759" y="681789"/>
                </a:cubicBezTo>
                <a:cubicBezTo>
                  <a:pt x="3088106" y="628315"/>
                  <a:pt x="2989180" y="572168"/>
                  <a:pt x="3018590" y="505326"/>
                </a:cubicBezTo>
                <a:cubicBezTo>
                  <a:pt x="3048000" y="438484"/>
                  <a:pt x="3211096" y="339558"/>
                  <a:pt x="3259222" y="280737"/>
                </a:cubicBezTo>
                <a:cubicBezTo>
                  <a:pt x="3307348" y="221916"/>
                  <a:pt x="3280611" y="197853"/>
                  <a:pt x="3307348" y="152400"/>
                </a:cubicBezTo>
                <a:cubicBezTo>
                  <a:pt x="3334085" y="106947"/>
                  <a:pt x="3376864" y="16042"/>
                  <a:pt x="3419643" y="8021"/>
                </a:cubicBezTo>
                <a:cubicBezTo>
                  <a:pt x="3462422" y="0"/>
                  <a:pt x="3537285" y="74862"/>
                  <a:pt x="3564022" y="104273"/>
                </a:cubicBezTo>
                <a:cubicBezTo>
                  <a:pt x="3590759" y="133684"/>
                  <a:pt x="3580064" y="184484"/>
                  <a:pt x="3580064" y="184484"/>
                </a:cubicBezTo>
                <a:lnTo>
                  <a:pt x="3580064" y="184484"/>
                </a:lnTo>
              </a:path>
            </a:pathLst>
          </a:custGeom>
          <a:ln w="571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672339" y="4843589"/>
            <a:ext cx="3428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4. Нанесите на карту Северный морской путь.</a:t>
            </a:r>
            <a:endParaRPr lang="ru-RU" sz="2400" dirty="0"/>
          </a:p>
        </p:txBody>
      </p:sp>
      <p:sp>
        <p:nvSpPr>
          <p:cNvPr id="53" name="Прямоугольная выноска 52"/>
          <p:cNvSpPr/>
          <p:nvPr/>
        </p:nvSpPr>
        <p:spPr bwMode="auto">
          <a:xfrm>
            <a:off x="1285852" y="3857628"/>
            <a:ext cx="1643074" cy="326896"/>
          </a:xfrm>
          <a:prstGeom prst="wedgeRectCallout">
            <a:avLst>
              <a:gd name="adj1" fmla="val -36454"/>
              <a:gd name="adj2" fmla="val 191422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kern="0" dirty="0" smtClean="0">
                <a:solidFill>
                  <a:schemeClr val="tx2"/>
                </a:solidFill>
              </a:rPr>
              <a:t>Мурманск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929322" y="4021076"/>
            <a:ext cx="320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3. Нанесите порт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Мурманск.</a:t>
            </a:r>
            <a:endParaRPr lang="ru-RU" sz="2400" dirty="0"/>
          </a:p>
        </p:txBody>
      </p:sp>
      <p:sp>
        <p:nvSpPr>
          <p:cNvPr id="55" name="Прямоугольник с двумя вырезанными противолежащими углами 54">
            <a:hlinkHover r:id="" action="ppaction://noaction" highlightClick="1"/>
          </p:cNvPr>
          <p:cNvSpPr/>
          <p:nvPr/>
        </p:nvSpPr>
        <p:spPr bwMode="auto">
          <a:xfrm>
            <a:off x="5610583" y="4135928"/>
            <a:ext cx="714380" cy="342896"/>
          </a:xfrm>
          <a:prstGeom prst="snip2DiagRect">
            <a:avLst>
              <a:gd name="adj1" fmla="val 50000"/>
              <a:gd name="adj2" fmla="val 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6" name="Прямоугольник с двумя вырезанными противолежащими углами 55">
            <a:hlinkHover r:id="" action="ppaction://noaction" highlightClick="1"/>
          </p:cNvPr>
          <p:cNvSpPr/>
          <p:nvPr/>
        </p:nvSpPr>
        <p:spPr bwMode="auto">
          <a:xfrm>
            <a:off x="5315149" y="4929437"/>
            <a:ext cx="714380" cy="342896"/>
          </a:xfrm>
          <a:prstGeom prst="snip2DiagRect">
            <a:avLst>
              <a:gd name="adj1" fmla="val 50000"/>
              <a:gd name="adj2" fmla="val 0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kern="0" dirty="0" smtClean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" name="Нашивка 34">
            <a:hlinkClick r:id="rId4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3" name="Прямоугольник 2">
            <a:hlinkClick r:id="rId5" action="ppaction://hlinksldjump"/>
          </p:cNvPr>
          <p:cNvSpPr/>
          <p:nvPr/>
        </p:nvSpPr>
        <p:spPr>
          <a:xfrm>
            <a:off x="5429256" y="6291506"/>
            <a:ext cx="1149676" cy="391856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Океан </a:t>
            </a:r>
            <a:endParaRPr lang="ru-RU" sz="2400" dirty="0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6660453" y="6291506"/>
            <a:ext cx="1401246" cy="382504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Берега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5486677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49" grpId="0" animBg="1"/>
      <p:bldP spid="49" grpId="1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Марина\Pictures\сев ледовитый\53 Arktika_fiz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1" y="714356"/>
            <a:ext cx="9138299" cy="564357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 bwMode="auto">
          <a:xfrm>
            <a:off x="7072330" y="4286256"/>
            <a:ext cx="1857388" cy="1785950"/>
          </a:xfrm>
          <a:prstGeom prst="rect">
            <a:avLst/>
          </a:prstGeom>
          <a:solidFill>
            <a:schemeClr val="lt1">
              <a:alpha val="22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7261578" y="4857760"/>
            <a:ext cx="1882422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1"/>
                </a:solidFill>
              </a:rPr>
              <a:t>Площадь</a:t>
            </a:r>
          </a:p>
        </p:txBody>
      </p:sp>
      <p:sp>
        <p:nvSpPr>
          <p:cNvPr id="11" name="Заголовок 13"/>
          <p:cNvSpPr txBox="1">
            <a:spLocks/>
          </p:cNvSpPr>
          <p:nvPr/>
        </p:nvSpPr>
        <p:spPr>
          <a:xfrm>
            <a:off x="500034" y="214290"/>
            <a:ext cx="1357290" cy="6093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l" defTabSz="91281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-150" normalizeH="0" baseline="0" noProof="0" dirty="0" smtClean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ГП</a:t>
            </a:r>
            <a:endParaRPr kumimoji="0" lang="ru-RU" sz="4400" b="0" i="0" u="none" strike="noStrike" kern="1200" cap="none" spc="-150" normalizeH="0" baseline="0" noProof="0" dirty="0">
              <a:ln w="3175">
                <a:noFill/>
              </a:ln>
              <a:gradFill>
                <a:gsLst>
                  <a:gs pos="0">
                    <a:srgbClr val="2E59B0"/>
                  </a:gs>
                  <a:gs pos="49000">
                    <a:srgbClr val="253055"/>
                  </a:gs>
                  <a:gs pos="100000">
                    <a:srgbClr val="5100A2"/>
                  </a:gs>
                </a:gsLst>
                <a:lin ang="5400000" scaled="0"/>
              </a:gra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994167">
            <a:off x="11211" y="3938027"/>
            <a:ext cx="3785697" cy="1790702"/>
          </a:xfrm>
          <a:prstGeom prst="rect">
            <a:avLst/>
          </a:prstGeom>
          <a:solidFill>
            <a:schemeClr val="lt1">
              <a:alpha val="30000"/>
            </a:schemeClr>
          </a:solidFill>
        </p:spPr>
        <p:txBody>
          <a:bodyPr wrap="square" rtlCol="0">
            <a:prstTxWarp prst="textArchDown">
              <a:avLst>
                <a:gd name="adj" fmla="val 406528"/>
              </a:avLst>
            </a:prstTxWarp>
            <a:spAutoFit/>
          </a:bodyPr>
          <a:lstStyle/>
          <a:p>
            <a:r>
              <a:rPr lang="ru-RU" sz="2800" dirty="0" smtClean="0"/>
              <a:t>К востоку от Гринвича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 rot="21105710">
            <a:off x="2609059" y="4805314"/>
            <a:ext cx="3785697" cy="179070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036023"/>
              </a:avLst>
            </a:prstTxWarp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Сев. полярный круг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85720" y="714356"/>
            <a:ext cx="6643734" cy="5941496"/>
            <a:chOff x="285720" y="714356"/>
            <a:chExt cx="6643734" cy="5941496"/>
          </a:xfrm>
        </p:grpSpPr>
        <p:cxnSp>
          <p:nvCxnSpPr>
            <p:cNvPr id="16" name="Прямая со стрелкой 15"/>
            <p:cNvCxnSpPr/>
            <p:nvPr/>
          </p:nvCxnSpPr>
          <p:spPr>
            <a:xfrm>
              <a:off x="571472" y="3714752"/>
              <a:ext cx="6286544" cy="1588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85720" y="3143248"/>
              <a:ext cx="642942" cy="646331"/>
            </a:xfrm>
            <a:prstGeom prst="rect">
              <a:avLst/>
            </a:prstGeom>
            <a:solidFill>
              <a:schemeClr val="bg1">
                <a:alpha val="44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0</a:t>
              </a:r>
              <a:r>
                <a:rPr lang="en-US" sz="3600" b="1" dirty="0" smtClean="0">
                  <a:solidFill>
                    <a:srgbClr val="FF0000"/>
                  </a:solidFill>
                </a:rPr>
                <a:t>º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000760" y="3214686"/>
              <a:ext cx="917239" cy="523220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FF0000"/>
                  </a:solidFill>
                </a:rPr>
                <a:t>180</a:t>
              </a:r>
              <a:r>
                <a:rPr lang="en-US" sz="2800" b="1" dirty="0" smtClean="0">
                  <a:solidFill>
                    <a:srgbClr val="FF0000"/>
                  </a:solidFill>
                </a:rPr>
                <a:t>º</a:t>
              </a:r>
              <a:endParaRPr lang="ru-RU" sz="28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Прямая со стрелкой 18"/>
            <p:cNvCxnSpPr>
              <a:endCxn id="23" idx="0"/>
            </p:cNvCxnSpPr>
            <p:nvPr/>
          </p:nvCxnSpPr>
          <p:spPr>
            <a:xfrm rot="5400000">
              <a:off x="1554527" y="3554005"/>
              <a:ext cx="5428518" cy="36513"/>
            </a:xfrm>
            <a:prstGeom prst="straightConnector1">
              <a:avLst/>
            </a:prstGeom>
            <a:ln w="5715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Овал 19"/>
            <p:cNvSpPr/>
            <p:nvPr/>
          </p:nvSpPr>
          <p:spPr bwMode="auto">
            <a:xfrm>
              <a:off x="4500562" y="1928802"/>
              <a:ext cx="285752" cy="27145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1" name="Овал 20"/>
            <p:cNvSpPr/>
            <p:nvPr/>
          </p:nvSpPr>
          <p:spPr bwMode="auto">
            <a:xfrm>
              <a:off x="4143372" y="3571876"/>
              <a:ext cx="285752" cy="27145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2" name="Овал 21"/>
            <p:cNvSpPr/>
            <p:nvPr/>
          </p:nvSpPr>
          <p:spPr bwMode="auto">
            <a:xfrm>
              <a:off x="1643042" y="1357298"/>
              <a:ext cx="5286412" cy="5000660"/>
            </a:xfrm>
            <a:prstGeom prst="ellipse">
              <a:avLst/>
            </a:prstGeom>
            <a:noFill/>
            <a:ln w="76200">
              <a:solidFill>
                <a:srgbClr val="FF5050"/>
              </a:solidFill>
              <a:prstDash val="lgDash"/>
              <a:headEnd type="none" w="med" len="med"/>
              <a:tailEnd type="none" w="med" len="med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86050" y="6286520"/>
              <a:ext cx="2928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29124" y="714356"/>
              <a:ext cx="1000132" cy="646331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90</a:t>
              </a:r>
              <a:r>
                <a:rPr lang="en-US" sz="3600" b="1" dirty="0" smtClean="0">
                  <a:solidFill>
                    <a:srgbClr val="FF0000"/>
                  </a:solidFill>
                </a:rPr>
                <a:t>º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28860" y="3286124"/>
              <a:ext cx="27860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Северный полюс</a:t>
              </a:r>
              <a:endParaRPr lang="ru-RU" sz="20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57686" y="1571612"/>
              <a:ext cx="2357454" cy="400110"/>
            </a:xfrm>
            <a:prstGeom prst="rect">
              <a:avLst/>
            </a:prstGeom>
            <a:solidFill>
              <a:schemeClr val="bg1">
                <a:alpha val="31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Магнитный полюс</a:t>
              </a:r>
              <a:endParaRPr lang="ru-RU" sz="2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500430" y="3857628"/>
              <a:ext cx="1500198" cy="523220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90</a:t>
              </a:r>
              <a:r>
                <a:rPr lang="en-US" sz="2800" b="1" dirty="0" smtClean="0"/>
                <a:t>º</a:t>
              </a:r>
              <a:r>
                <a:rPr lang="ru-RU" sz="2800" b="1" dirty="0" err="1" smtClean="0"/>
                <a:t>с.ш</a:t>
              </a:r>
              <a:r>
                <a:rPr lang="ru-RU" sz="2800" b="1" dirty="0" smtClean="0"/>
                <a:t>. </a:t>
              </a:r>
              <a:endParaRPr lang="ru-RU" sz="2800" b="1" dirty="0"/>
            </a:p>
          </p:txBody>
        </p:sp>
      </p:grpSp>
      <p:sp>
        <p:nvSpPr>
          <p:cNvPr id="28" name="Прямоугольник 27"/>
          <p:cNvSpPr/>
          <p:nvPr/>
        </p:nvSpPr>
        <p:spPr bwMode="auto">
          <a:xfrm>
            <a:off x="7261578" y="4143380"/>
            <a:ext cx="1882422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1"/>
                </a:solidFill>
              </a:rPr>
              <a:t>Координаты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29322" y="214290"/>
            <a:ext cx="2664512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2813" eaLnBrk="0" hangingPunct="0">
              <a:lnSpc>
                <a:spcPct val="90000"/>
              </a:lnSpc>
              <a:defRPr/>
            </a:pPr>
            <a:r>
              <a:rPr lang="ru-RU" sz="3600" spc="-150" dirty="0" smtClean="0">
                <a:ln w="3175">
                  <a:noFill/>
                </a:ln>
                <a:gradFill>
                  <a:gsLst>
                    <a:gs pos="0">
                      <a:srgbClr val="2E59B0"/>
                    </a:gs>
                    <a:gs pos="49000">
                      <a:srgbClr val="253055"/>
                    </a:gs>
                    <a:gs pos="100000">
                      <a:srgbClr val="5100A2"/>
                    </a:gs>
                  </a:gsLst>
                  <a:lin ang="5400000" scaled="0"/>
                </a:gradFill>
                <a:latin typeface="Trebuchet MS" pitchFamily="34" charset="0"/>
                <a:cs typeface="Arial" charset="0"/>
              </a:rPr>
              <a:t>Лицо океана</a:t>
            </a:r>
            <a:endParaRPr lang="ru-RU" sz="3600" spc="-150" dirty="0">
              <a:ln w="3175">
                <a:noFill/>
              </a:ln>
              <a:gradFill>
                <a:gsLst>
                  <a:gs pos="0">
                    <a:srgbClr val="2E59B0"/>
                  </a:gs>
                  <a:gs pos="49000">
                    <a:srgbClr val="253055"/>
                  </a:gs>
                  <a:gs pos="100000">
                    <a:srgbClr val="5100A2"/>
                  </a:gs>
                </a:gsLst>
                <a:lin ang="5400000" scaled="0"/>
              </a:gradFill>
              <a:latin typeface="Trebuchet MS" pitchFamily="34" charset="0"/>
              <a:cs typeface="Arial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0" y="357166"/>
            <a:ext cx="7358082" cy="6272427"/>
            <a:chOff x="0" y="357166"/>
            <a:chExt cx="7358082" cy="6272427"/>
          </a:xfrm>
        </p:grpSpPr>
        <p:sp>
          <p:nvSpPr>
            <p:cNvPr id="31" name="TextBox 30"/>
            <p:cNvSpPr txBox="1"/>
            <p:nvPr/>
          </p:nvSpPr>
          <p:spPr>
            <a:xfrm>
              <a:off x="3571868" y="357166"/>
              <a:ext cx="1857388" cy="400110"/>
            </a:xfrm>
            <a:prstGeom prst="rect">
              <a:avLst/>
            </a:prstGeom>
            <a:solidFill>
              <a:schemeClr val="lt1">
                <a:alpha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000" dirty="0" err="1" smtClean="0"/>
                <a:t>Гудзонов</a:t>
              </a:r>
              <a:r>
                <a:rPr lang="ru-RU" sz="2000" dirty="0" smtClean="0"/>
                <a:t> пр-в</a:t>
              </a:r>
              <a:endParaRPr lang="ru-RU" sz="2000" dirty="0"/>
            </a:p>
          </p:txBody>
        </p:sp>
        <p:sp>
          <p:nvSpPr>
            <p:cNvPr id="32" name="TextBox 31"/>
            <p:cNvSpPr txBox="1"/>
            <p:nvPr/>
          </p:nvSpPr>
          <p:spPr>
            <a:xfrm rot="2628535">
              <a:off x="2616041" y="1754230"/>
              <a:ext cx="3396327" cy="461665"/>
            </a:xfrm>
            <a:prstGeom prst="rect">
              <a:avLst/>
            </a:prstGeom>
            <a:solidFill>
              <a:schemeClr val="lt1">
                <a:alpha val="53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400" dirty="0" err="1" smtClean="0"/>
                <a:t>Баффинова</a:t>
              </a:r>
              <a:r>
                <a:rPr lang="ru-RU" sz="2400" dirty="0" smtClean="0"/>
                <a:t> Земля</a:t>
              </a:r>
              <a:endParaRPr lang="ru-RU" sz="2400" dirty="0"/>
            </a:p>
          </p:txBody>
        </p:sp>
        <p:sp>
          <p:nvSpPr>
            <p:cNvPr id="33" name="TextBox 32"/>
            <p:cNvSpPr txBox="1"/>
            <p:nvPr/>
          </p:nvSpPr>
          <p:spPr>
            <a:xfrm rot="2278662">
              <a:off x="1979246" y="2204108"/>
              <a:ext cx="2214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о.Гренландия</a:t>
              </a:r>
              <a:endParaRPr lang="ru-RU" sz="2400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9503652">
              <a:off x="2797614" y="1719982"/>
              <a:ext cx="1143008" cy="400110"/>
            </a:xfrm>
            <a:prstGeom prst="rect">
              <a:avLst/>
            </a:prstGeom>
            <a:solidFill>
              <a:schemeClr val="lt1">
                <a:alpha val="48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70</a:t>
              </a:r>
              <a:r>
                <a:rPr lang="en-US" sz="2000" b="1" dirty="0" smtClean="0"/>
                <a:t>º</a:t>
              </a:r>
              <a:r>
                <a:rPr lang="ru-RU" sz="2000" b="1" dirty="0" smtClean="0">
                  <a:solidFill>
                    <a:srgbClr val="FF0000"/>
                  </a:solidFill>
                </a:rPr>
                <a:t> </a:t>
              </a:r>
              <a:r>
                <a:rPr lang="ru-RU" sz="2000" dirty="0" err="1" smtClean="0"/>
                <a:t>с.ш</a:t>
              </a:r>
              <a:r>
                <a:rPr lang="ru-RU" sz="2000" dirty="0" smtClean="0"/>
                <a:t>.</a:t>
              </a:r>
              <a:endParaRPr lang="ru-RU" sz="20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0" y="2357430"/>
              <a:ext cx="1857388" cy="461665"/>
            </a:xfrm>
            <a:prstGeom prst="rect">
              <a:avLst/>
            </a:prstGeom>
            <a:solidFill>
              <a:schemeClr val="lt1">
                <a:alpha val="31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0.Исландия</a:t>
              </a:r>
              <a:endParaRPr lang="ru-RU" sz="24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0" y="5429264"/>
              <a:ext cx="3357554" cy="1200329"/>
            </a:xfrm>
            <a:prstGeom prst="rect">
              <a:avLst/>
            </a:prstGeom>
            <a:solidFill>
              <a:schemeClr val="lt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pPr marL="457200" indent="-457200">
                <a:buAutoNum type="arabicPeriod"/>
              </a:pPr>
              <a:r>
                <a:rPr lang="ru-RU" sz="2400" dirty="0" smtClean="0"/>
                <a:t>Фарерские о-ва</a:t>
              </a:r>
              <a:endParaRPr lang="ru-RU" sz="2400" b="1" dirty="0" smtClean="0">
                <a:solidFill>
                  <a:srgbClr val="FF0000"/>
                </a:solidFill>
              </a:endParaRPr>
            </a:p>
            <a:p>
              <a:pPr marL="457200" indent="-457200">
                <a:buAutoNum type="arabicPeriod"/>
              </a:pPr>
              <a:r>
                <a:rPr lang="ru-RU" sz="2400" dirty="0" smtClean="0"/>
                <a:t>Шетландские о-ва</a:t>
              </a:r>
            </a:p>
            <a:p>
              <a:pPr marL="457200" indent="-457200">
                <a:buAutoNum type="arabicPeriod"/>
              </a:pPr>
              <a:r>
                <a:rPr lang="ru-RU" sz="2400" dirty="0" smtClean="0"/>
                <a:t>Берингов пр-в</a:t>
              </a:r>
              <a:endParaRPr lang="ru-RU" sz="24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71538" y="2857496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/>
                <a:t>1</a:t>
              </a:r>
              <a:endParaRPr lang="ru-RU" sz="28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14348" y="3429000"/>
              <a:ext cx="5000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2</a:t>
              </a:r>
              <a:endParaRPr lang="ru-RU" sz="28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29454" y="2714620"/>
              <a:ext cx="428628" cy="523220"/>
            </a:xfrm>
            <a:prstGeom prst="rect">
              <a:avLst/>
            </a:prstGeom>
            <a:solidFill>
              <a:schemeClr val="lt1">
                <a:alpha val="77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3</a:t>
              </a:r>
              <a:endParaRPr lang="ru-RU" sz="2800" b="1" dirty="0"/>
            </a:p>
          </p:txBody>
        </p:sp>
        <p:sp>
          <p:nvSpPr>
            <p:cNvPr id="40" name="Полилиния 39"/>
            <p:cNvSpPr/>
            <p:nvPr/>
          </p:nvSpPr>
          <p:spPr bwMode="auto">
            <a:xfrm>
              <a:off x="1008611" y="748146"/>
              <a:ext cx="6073832" cy="5151120"/>
            </a:xfrm>
            <a:custGeom>
              <a:avLst/>
              <a:gdLst>
                <a:gd name="connsiteX0" fmla="*/ 4943302 w 6073832"/>
                <a:gd name="connsiteY0" fmla="*/ 1363287 h 5151120"/>
                <a:gd name="connsiteX1" fmla="*/ 4710545 w 6073832"/>
                <a:gd name="connsiteY1" fmla="*/ 1296785 h 5151120"/>
                <a:gd name="connsiteX2" fmla="*/ 4560916 w 6073832"/>
                <a:gd name="connsiteY2" fmla="*/ 1147156 h 5151120"/>
                <a:gd name="connsiteX3" fmla="*/ 4511040 w 6073832"/>
                <a:gd name="connsiteY3" fmla="*/ 1014152 h 5151120"/>
                <a:gd name="connsiteX4" fmla="*/ 4311534 w 6073832"/>
                <a:gd name="connsiteY4" fmla="*/ 781396 h 5151120"/>
                <a:gd name="connsiteX5" fmla="*/ 4261658 w 6073832"/>
                <a:gd name="connsiteY5" fmla="*/ 698269 h 5151120"/>
                <a:gd name="connsiteX6" fmla="*/ 4178531 w 6073832"/>
                <a:gd name="connsiteY6" fmla="*/ 548639 h 5151120"/>
                <a:gd name="connsiteX7" fmla="*/ 4062153 w 6073832"/>
                <a:gd name="connsiteY7" fmla="*/ 498763 h 5151120"/>
                <a:gd name="connsiteX8" fmla="*/ 3862647 w 6073832"/>
                <a:gd name="connsiteY8" fmla="*/ 665018 h 5151120"/>
                <a:gd name="connsiteX9" fmla="*/ 3679767 w 6073832"/>
                <a:gd name="connsiteY9" fmla="*/ 548639 h 5151120"/>
                <a:gd name="connsiteX10" fmla="*/ 3580014 w 6073832"/>
                <a:gd name="connsiteY10" fmla="*/ 748145 h 5151120"/>
                <a:gd name="connsiteX11" fmla="*/ 3463636 w 6073832"/>
                <a:gd name="connsiteY11" fmla="*/ 581890 h 5151120"/>
                <a:gd name="connsiteX12" fmla="*/ 3330633 w 6073832"/>
                <a:gd name="connsiteY12" fmla="*/ 748145 h 5151120"/>
                <a:gd name="connsiteX13" fmla="*/ 3214254 w 6073832"/>
                <a:gd name="connsiteY13" fmla="*/ 631767 h 5151120"/>
                <a:gd name="connsiteX14" fmla="*/ 3197629 w 6073832"/>
                <a:gd name="connsiteY14" fmla="*/ 448887 h 5151120"/>
                <a:gd name="connsiteX15" fmla="*/ 3031374 w 6073832"/>
                <a:gd name="connsiteY15" fmla="*/ 665018 h 5151120"/>
                <a:gd name="connsiteX16" fmla="*/ 3064625 w 6073832"/>
                <a:gd name="connsiteY16" fmla="*/ 831272 h 5151120"/>
                <a:gd name="connsiteX17" fmla="*/ 2898371 w 6073832"/>
                <a:gd name="connsiteY17" fmla="*/ 681643 h 5151120"/>
                <a:gd name="connsiteX18" fmla="*/ 2865120 w 6073832"/>
                <a:gd name="connsiteY18" fmla="*/ 498763 h 5151120"/>
                <a:gd name="connsiteX19" fmla="*/ 2898371 w 6073832"/>
                <a:gd name="connsiteY19" fmla="*/ 332509 h 5151120"/>
                <a:gd name="connsiteX20" fmla="*/ 2931622 w 6073832"/>
                <a:gd name="connsiteY20" fmla="*/ 216130 h 5151120"/>
                <a:gd name="connsiteX21" fmla="*/ 2831869 w 6073832"/>
                <a:gd name="connsiteY21" fmla="*/ 149629 h 5151120"/>
                <a:gd name="connsiteX22" fmla="*/ 2865120 w 6073832"/>
                <a:gd name="connsiteY22" fmla="*/ 83127 h 5151120"/>
                <a:gd name="connsiteX23" fmla="*/ 2998124 w 6073832"/>
                <a:gd name="connsiteY23" fmla="*/ 16625 h 5151120"/>
                <a:gd name="connsiteX24" fmla="*/ 2482734 w 6073832"/>
                <a:gd name="connsiteY24" fmla="*/ 16625 h 5151120"/>
                <a:gd name="connsiteX25" fmla="*/ 2050473 w 6073832"/>
                <a:gd name="connsiteY25" fmla="*/ 116378 h 5151120"/>
                <a:gd name="connsiteX26" fmla="*/ 2000596 w 6073832"/>
                <a:gd name="connsiteY26" fmla="*/ 299258 h 5151120"/>
                <a:gd name="connsiteX27" fmla="*/ 2200102 w 6073832"/>
                <a:gd name="connsiteY27" fmla="*/ 515389 h 5151120"/>
                <a:gd name="connsiteX28" fmla="*/ 2083724 w 6073832"/>
                <a:gd name="connsiteY28" fmla="*/ 665018 h 5151120"/>
                <a:gd name="connsiteX29" fmla="*/ 2382982 w 6073832"/>
                <a:gd name="connsiteY29" fmla="*/ 831272 h 5151120"/>
                <a:gd name="connsiteX30" fmla="*/ 2532611 w 6073832"/>
                <a:gd name="connsiteY30" fmla="*/ 914399 h 5151120"/>
                <a:gd name="connsiteX31" fmla="*/ 2116974 w 6073832"/>
                <a:gd name="connsiteY31" fmla="*/ 1097279 h 5151120"/>
                <a:gd name="connsiteX32" fmla="*/ 1950720 w 6073832"/>
                <a:gd name="connsiteY32" fmla="*/ 1213658 h 5151120"/>
                <a:gd name="connsiteX33" fmla="*/ 1684713 w 6073832"/>
                <a:gd name="connsiteY33" fmla="*/ 947650 h 5151120"/>
                <a:gd name="connsiteX34" fmla="*/ 1535084 w 6073832"/>
                <a:gd name="connsiteY34" fmla="*/ 764770 h 5151120"/>
                <a:gd name="connsiteX35" fmla="*/ 1269076 w 6073832"/>
                <a:gd name="connsiteY35" fmla="*/ 665018 h 5151120"/>
                <a:gd name="connsiteX36" fmla="*/ 1003069 w 6073832"/>
                <a:gd name="connsiteY36" fmla="*/ 698269 h 5151120"/>
                <a:gd name="connsiteX37" fmla="*/ 1119447 w 6073832"/>
                <a:gd name="connsiteY37" fmla="*/ 1163781 h 5151120"/>
                <a:gd name="connsiteX38" fmla="*/ 1185949 w 6073832"/>
                <a:gd name="connsiteY38" fmla="*/ 1379912 h 5151120"/>
                <a:gd name="connsiteX39" fmla="*/ 1086196 w 6073832"/>
                <a:gd name="connsiteY39" fmla="*/ 1562792 h 5151120"/>
                <a:gd name="connsiteX40" fmla="*/ 820189 w 6073832"/>
                <a:gd name="connsiteY40" fmla="*/ 2094807 h 5151120"/>
                <a:gd name="connsiteX41" fmla="*/ 670560 w 6073832"/>
                <a:gd name="connsiteY41" fmla="*/ 2310938 h 5151120"/>
                <a:gd name="connsiteX42" fmla="*/ 504305 w 6073832"/>
                <a:gd name="connsiteY42" fmla="*/ 2294312 h 5151120"/>
                <a:gd name="connsiteX43" fmla="*/ 321425 w 6073832"/>
                <a:gd name="connsiteY43" fmla="*/ 2593570 h 5151120"/>
                <a:gd name="connsiteX44" fmla="*/ 22167 w 6073832"/>
                <a:gd name="connsiteY44" fmla="*/ 2876203 h 5151120"/>
                <a:gd name="connsiteX45" fmla="*/ 188422 w 6073832"/>
                <a:gd name="connsiteY45" fmla="*/ 3291839 h 5151120"/>
                <a:gd name="connsiteX46" fmla="*/ 720436 w 6073832"/>
                <a:gd name="connsiteY46" fmla="*/ 3507970 h 5151120"/>
                <a:gd name="connsiteX47" fmla="*/ 1335578 w 6073832"/>
                <a:gd name="connsiteY47" fmla="*/ 3740727 h 5151120"/>
                <a:gd name="connsiteX48" fmla="*/ 1468582 w 6073832"/>
                <a:gd name="connsiteY48" fmla="*/ 4139738 h 5151120"/>
                <a:gd name="connsiteX49" fmla="*/ 1435331 w 6073832"/>
                <a:gd name="connsiteY49" fmla="*/ 4588625 h 5151120"/>
                <a:gd name="connsiteX50" fmla="*/ 1119447 w 6073832"/>
                <a:gd name="connsiteY50" fmla="*/ 4455621 h 5151120"/>
                <a:gd name="connsiteX51" fmla="*/ 903316 w 6073832"/>
                <a:gd name="connsiteY51" fmla="*/ 4555374 h 5151120"/>
                <a:gd name="connsiteX52" fmla="*/ 1036320 w 6073832"/>
                <a:gd name="connsiteY52" fmla="*/ 4788130 h 5151120"/>
                <a:gd name="connsiteX53" fmla="*/ 1252451 w 6073832"/>
                <a:gd name="connsiteY53" fmla="*/ 4721629 h 5151120"/>
                <a:gd name="connsiteX54" fmla="*/ 1551709 w 6073832"/>
                <a:gd name="connsiteY54" fmla="*/ 4738254 h 5151120"/>
                <a:gd name="connsiteX55" fmla="*/ 1651462 w 6073832"/>
                <a:gd name="connsiteY55" fmla="*/ 4655127 h 5151120"/>
                <a:gd name="connsiteX56" fmla="*/ 1551709 w 6073832"/>
                <a:gd name="connsiteY56" fmla="*/ 4788130 h 5151120"/>
                <a:gd name="connsiteX57" fmla="*/ 1485207 w 6073832"/>
                <a:gd name="connsiteY57" fmla="*/ 4854632 h 5151120"/>
                <a:gd name="connsiteX58" fmla="*/ 1717964 w 6073832"/>
                <a:gd name="connsiteY58" fmla="*/ 4838007 h 5151120"/>
                <a:gd name="connsiteX59" fmla="*/ 2133600 w 6073832"/>
                <a:gd name="connsiteY59" fmla="*/ 4971010 h 5151120"/>
                <a:gd name="connsiteX60" fmla="*/ 2150225 w 6073832"/>
                <a:gd name="connsiteY60" fmla="*/ 4821381 h 5151120"/>
                <a:gd name="connsiteX61" fmla="*/ 2366356 w 6073832"/>
                <a:gd name="connsiteY61" fmla="*/ 5104014 h 5151120"/>
                <a:gd name="connsiteX62" fmla="*/ 2482734 w 6073832"/>
                <a:gd name="connsiteY62" fmla="*/ 5104014 h 5151120"/>
                <a:gd name="connsiteX63" fmla="*/ 2466109 w 6073832"/>
                <a:gd name="connsiteY63" fmla="*/ 4887883 h 5151120"/>
                <a:gd name="connsiteX64" fmla="*/ 2698865 w 6073832"/>
                <a:gd name="connsiteY64" fmla="*/ 4754879 h 5151120"/>
                <a:gd name="connsiteX65" fmla="*/ 2781993 w 6073832"/>
                <a:gd name="connsiteY65" fmla="*/ 4854632 h 5151120"/>
                <a:gd name="connsiteX66" fmla="*/ 2665614 w 6073832"/>
                <a:gd name="connsiteY66" fmla="*/ 5104014 h 5151120"/>
                <a:gd name="connsiteX67" fmla="*/ 3014749 w 6073832"/>
                <a:gd name="connsiteY67" fmla="*/ 4921134 h 5151120"/>
                <a:gd name="connsiteX68" fmla="*/ 3081251 w 6073832"/>
                <a:gd name="connsiteY68" fmla="*/ 4605250 h 5151120"/>
                <a:gd name="connsiteX69" fmla="*/ 3513513 w 6073832"/>
                <a:gd name="connsiteY69" fmla="*/ 4422370 h 5151120"/>
                <a:gd name="connsiteX70" fmla="*/ 3879273 w 6073832"/>
                <a:gd name="connsiteY70" fmla="*/ 4239490 h 5151120"/>
                <a:gd name="connsiteX71" fmla="*/ 3945774 w 6073832"/>
                <a:gd name="connsiteY71" fmla="*/ 4571999 h 5151120"/>
                <a:gd name="connsiteX72" fmla="*/ 3912524 w 6073832"/>
                <a:gd name="connsiteY72" fmla="*/ 4788130 h 5151120"/>
                <a:gd name="connsiteX73" fmla="*/ 4095404 w 6073832"/>
                <a:gd name="connsiteY73" fmla="*/ 4588625 h 5151120"/>
                <a:gd name="connsiteX74" fmla="*/ 4278284 w 6073832"/>
                <a:gd name="connsiteY74" fmla="*/ 4588625 h 5151120"/>
                <a:gd name="connsiteX75" fmla="*/ 4328160 w 6073832"/>
                <a:gd name="connsiteY75" fmla="*/ 4422370 h 5151120"/>
                <a:gd name="connsiteX76" fmla="*/ 4511040 w 6073832"/>
                <a:gd name="connsiteY76" fmla="*/ 4405745 h 5151120"/>
                <a:gd name="connsiteX77" fmla="*/ 4594167 w 6073832"/>
                <a:gd name="connsiteY77" fmla="*/ 4555374 h 5151120"/>
                <a:gd name="connsiteX78" fmla="*/ 4743796 w 6073832"/>
                <a:gd name="connsiteY78" fmla="*/ 4488872 h 5151120"/>
                <a:gd name="connsiteX79" fmla="*/ 4743796 w 6073832"/>
                <a:gd name="connsiteY79" fmla="*/ 4389119 h 5151120"/>
                <a:gd name="connsiteX80" fmla="*/ 4810298 w 6073832"/>
                <a:gd name="connsiteY80" fmla="*/ 4272741 h 5151120"/>
                <a:gd name="connsiteX81" fmla="*/ 4743796 w 6073832"/>
                <a:gd name="connsiteY81" fmla="*/ 4189614 h 5151120"/>
                <a:gd name="connsiteX82" fmla="*/ 4627418 w 6073832"/>
                <a:gd name="connsiteY82" fmla="*/ 4139738 h 5151120"/>
                <a:gd name="connsiteX83" fmla="*/ 4826924 w 6073832"/>
                <a:gd name="connsiteY83" fmla="*/ 4073236 h 5151120"/>
                <a:gd name="connsiteX84" fmla="*/ 5009804 w 6073832"/>
                <a:gd name="connsiteY84" fmla="*/ 4073236 h 5151120"/>
                <a:gd name="connsiteX85" fmla="*/ 5109556 w 6073832"/>
                <a:gd name="connsiteY85" fmla="*/ 3940232 h 5151120"/>
                <a:gd name="connsiteX86" fmla="*/ 5242560 w 6073832"/>
                <a:gd name="connsiteY86" fmla="*/ 3956858 h 5151120"/>
                <a:gd name="connsiteX87" fmla="*/ 5242560 w 6073832"/>
                <a:gd name="connsiteY87" fmla="*/ 3773978 h 5151120"/>
                <a:gd name="connsiteX88" fmla="*/ 5342313 w 6073832"/>
                <a:gd name="connsiteY88" fmla="*/ 3674225 h 5151120"/>
                <a:gd name="connsiteX89" fmla="*/ 5442065 w 6073832"/>
                <a:gd name="connsiteY89" fmla="*/ 3724101 h 5151120"/>
                <a:gd name="connsiteX90" fmla="*/ 5525193 w 6073832"/>
                <a:gd name="connsiteY90" fmla="*/ 3491345 h 5151120"/>
                <a:gd name="connsiteX91" fmla="*/ 5674822 w 6073832"/>
                <a:gd name="connsiteY91" fmla="*/ 3358341 h 5151120"/>
                <a:gd name="connsiteX92" fmla="*/ 5475316 w 6073832"/>
                <a:gd name="connsiteY92" fmla="*/ 3241963 h 5151120"/>
                <a:gd name="connsiteX93" fmla="*/ 5608320 w 6073832"/>
                <a:gd name="connsiteY93" fmla="*/ 2992581 h 5151120"/>
                <a:gd name="connsiteX94" fmla="*/ 5774574 w 6073832"/>
                <a:gd name="connsiteY94" fmla="*/ 2793076 h 5151120"/>
                <a:gd name="connsiteX95" fmla="*/ 5874327 w 6073832"/>
                <a:gd name="connsiteY95" fmla="*/ 2543694 h 5151120"/>
                <a:gd name="connsiteX96" fmla="*/ 5974080 w 6073832"/>
                <a:gd name="connsiteY96" fmla="*/ 2510443 h 5151120"/>
                <a:gd name="connsiteX97" fmla="*/ 6057207 w 6073832"/>
                <a:gd name="connsiteY97" fmla="*/ 2360814 h 5151120"/>
                <a:gd name="connsiteX98" fmla="*/ 5874327 w 6073832"/>
                <a:gd name="connsiteY98" fmla="*/ 2327563 h 5151120"/>
                <a:gd name="connsiteX99" fmla="*/ 5774574 w 6073832"/>
                <a:gd name="connsiteY99" fmla="*/ 2128058 h 5151120"/>
                <a:gd name="connsiteX100" fmla="*/ 5624945 w 6073832"/>
                <a:gd name="connsiteY100" fmla="*/ 2261061 h 5151120"/>
                <a:gd name="connsiteX101" fmla="*/ 5575069 w 6073832"/>
                <a:gd name="connsiteY101" fmla="*/ 2410690 h 5151120"/>
                <a:gd name="connsiteX102" fmla="*/ 5408814 w 6073832"/>
                <a:gd name="connsiteY102" fmla="*/ 2310938 h 5151120"/>
                <a:gd name="connsiteX103" fmla="*/ 5209309 w 6073832"/>
                <a:gd name="connsiteY103" fmla="*/ 2144683 h 5151120"/>
                <a:gd name="connsiteX104" fmla="*/ 5159433 w 6073832"/>
                <a:gd name="connsiteY104" fmla="*/ 1978429 h 5151120"/>
                <a:gd name="connsiteX105" fmla="*/ 5092931 w 6073832"/>
                <a:gd name="connsiteY105" fmla="*/ 1762298 h 5151120"/>
                <a:gd name="connsiteX106" fmla="*/ 5043054 w 6073832"/>
                <a:gd name="connsiteY106" fmla="*/ 1396538 h 5151120"/>
                <a:gd name="connsiteX107" fmla="*/ 5043054 w 6073832"/>
                <a:gd name="connsiteY107" fmla="*/ 1246909 h 5151120"/>
                <a:gd name="connsiteX108" fmla="*/ 4943302 w 6073832"/>
                <a:gd name="connsiteY108" fmla="*/ 1363287 h 5151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6073832" h="5151120">
                  <a:moveTo>
                    <a:pt x="4943302" y="1363287"/>
                  </a:moveTo>
                  <a:cubicBezTo>
                    <a:pt x="4887884" y="1371600"/>
                    <a:pt x="4774276" y="1332807"/>
                    <a:pt x="4710545" y="1296785"/>
                  </a:cubicBezTo>
                  <a:cubicBezTo>
                    <a:pt x="4646814" y="1260763"/>
                    <a:pt x="4594167" y="1194262"/>
                    <a:pt x="4560916" y="1147156"/>
                  </a:cubicBezTo>
                  <a:cubicBezTo>
                    <a:pt x="4527665" y="1100051"/>
                    <a:pt x="4552604" y="1075112"/>
                    <a:pt x="4511040" y="1014152"/>
                  </a:cubicBezTo>
                  <a:cubicBezTo>
                    <a:pt x="4469476" y="953192"/>
                    <a:pt x="4353098" y="834043"/>
                    <a:pt x="4311534" y="781396"/>
                  </a:cubicBezTo>
                  <a:cubicBezTo>
                    <a:pt x="4269970" y="728749"/>
                    <a:pt x="4283825" y="737062"/>
                    <a:pt x="4261658" y="698269"/>
                  </a:cubicBezTo>
                  <a:cubicBezTo>
                    <a:pt x="4239491" y="659476"/>
                    <a:pt x="4211782" y="581890"/>
                    <a:pt x="4178531" y="548639"/>
                  </a:cubicBezTo>
                  <a:cubicBezTo>
                    <a:pt x="4145280" y="515388"/>
                    <a:pt x="4114800" y="479367"/>
                    <a:pt x="4062153" y="498763"/>
                  </a:cubicBezTo>
                  <a:cubicBezTo>
                    <a:pt x="4009506" y="518160"/>
                    <a:pt x="3926378" y="656705"/>
                    <a:pt x="3862647" y="665018"/>
                  </a:cubicBezTo>
                  <a:cubicBezTo>
                    <a:pt x="3798916" y="673331"/>
                    <a:pt x="3726873" y="534784"/>
                    <a:pt x="3679767" y="548639"/>
                  </a:cubicBezTo>
                  <a:cubicBezTo>
                    <a:pt x="3632661" y="562494"/>
                    <a:pt x="3616036" y="742603"/>
                    <a:pt x="3580014" y="748145"/>
                  </a:cubicBezTo>
                  <a:cubicBezTo>
                    <a:pt x="3543992" y="753687"/>
                    <a:pt x="3505199" y="581890"/>
                    <a:pt x="3463636" y="581890"/>
                  </a:cubicBezTo>
                  <a:cubicBezTo>
                    <a:pt x="3422073" y="581890"/>
                    <a:pt x="3372197" y="739832"/>
                    <a:pt x="3330633" y="748145"/>
                  </a:cubicBezTo>
                  <a:cubicBezTo>
                    <a:pt x="3289069" y="756458"/>
                    <a:pt x="3236421" y="681643"/>
                    <a:pt x="3214254" y="631767"/>
                  </a:cubicBezTo>
                  <a:cubicBezTo>
                    <a:pt x="3192087" y="581891"/>
                    <a:pt x="3228109" y="443345"/>
                    <a:pt x="3197629" y="448887"/>
                  </a:cubicBezTo>
                  <a:cubicBezTo>
                    <a:pt x="3167149" y="454429"/>
                    <a:pt x="3053541" y="601287"/>
                    <a:pt x="3031374" y="665018"/>
                  </a:cubicBezTo>
                  <a:cubicBezTo>
                    <a:pt x="3009207" y="728749"/>
                    <a:pt x="3086792" y="828501"/>
                    <a:pt x="3064625" y="831272"/>
                  </a:cubicBezTo>
                  <a:cubicBezTo>
                    <a:pt x="3042458" y="834043"/>
                    <a:pt x="2931622" y="737061"/>
                    <a:pt x="2898371" y="681643"/>
                  </a:cubicBezTo>
                  <a:cubicBezTo>
                    <a:pt x="2865120" y="626225"/>
                    <a:pt x="2865120" y="556952"/>
                    <a:pt x="2865120" y="498763"/>
                  </a:cubicBezTo>
                  <a:cubicBezTo>
                    <a:pt x="2865120" y="440574"/>
                    <a:pt x="2887287" y="379615"/>
                    <a:pt x="2898371" y="332509"/>
                  </a:cubicBezTo>
                  <a:cubicBezTo>
                    <a:pt x="2909455" y="285404"/>
                    <a:pt x="2942706" y="246610"/>
                    <a:pt x="2931622" y="216130"/>
                  </a:cubicBezTo>
                  <a:cubicBezTo>
                    <a:pt x="2920538" y="185650"/>
                    <a:pt x="2842953" y="171796"/>
                    <a:pt x="2831869" y="149629"/>
                  </a:cubicBezTo>
                  <a:cubicBezTo>
                    <a:pt x="2820785" y="127462"/>
                    <a:pt x="2837411" y="105294"/>
                    <a:pt x="2865120" y="83127"/>
                  </a:cubicBezTo>
                  <a:cubicBezTo>
                    <a:pt x="2892829" y="60960"/>
                    <a:pt x="3061855" y="27709"/>
                    <a:pt x="2998124" y="16625"/>
                  </a:cubicBezTo>
                  <a:cubicBezTo>
                    <a:pt x="2934393" y="5541"/>
                    <a:pt x="2640676" y="0"/>
                    <a:pt x="2482734" y="16625"/>
                  </a:cubicBezTo>
                  <a:cubicBezTo>
                    <a:pt x="2324792" y="33250"/>
                    <a:pt x="2130829" y="69273"/>
                    <a:pt x="2050473" y="116378"/>
                  </a:cubicBezTo>
                  <a:cubicBezTo>
                    <a:pt x="1970117" y="163484"/>
                    <a:pt x="1975658" y="232756"/>
                    <a:pt x="2000596" y="299258"/>
                  </a:cubicBezTo>
                  <a:cubicBezTo>
                    <a:pt x="2025534" y="365760"/>
                    <a:pt x="2186247" y="454429"/>
                    <a:pt x="2200102" y="515389"/>
                  </a:cubicBezTo>
                  <a:cubicBezTo>
                    <a:pt x="2213957" y="576349"/>
                    <a:pt x="2053244" y="612371"/>
                    <a:pt x="2083724" y="665018"/>
                  </a:cubicBezTo>
                  <a:cubicBezTo>
                    <a:pt x="2114204" y="717665"/>
                    <a:pt x="2382982" y="831272"/>
                    <a:pt x="2382982" y="831272"/>
                  </a:cubicBezTo>
                  <a:cubicBezTo>
                    <a:pt x="2457796" y="872835"/>
                    <a:pt x="2576946" y="870065"/>
                    <a:pt x="2532611" y="914399"/>
                  </a:cubicBezTo>
                  <a:cubicBezTo>
                    <a:pt x="2488276" y="958733"/>
                    <a:pt x="2213956" y="1047403"/>
                    <a:pt x="2116974" y="1097279"/>
                  </a:cubicBezTo>
                  <a:cubicBezTo>
                    <a:pt x="2019992" y="1147156"/>
                    <a:pt x="2022763" y="1238596"/>
                    <a:pt x="1950720" y="1213658"/>
                  </a:cubicBezTo>
                  <a:cubicBezTo>
                    <a:pt x="1878677" y="1188720"/>
                    <a:pt x="1753986" y="1022465"/>
                    <a:pt x="1684713" y="947650"/>
                  </a:cubicBezTo>
                  <a:cubicBezTo>
                    <a:pt x="1615440" y="872835"/>
                    <a:pt x="1604357" y="811875"/>
                    <a:pt x="1535084" y="764770"/>
                  </a:cubicBezTo>
                  <a:cubicBezTo>
                    <a:pt x="1465811" y="717665"/>
                    <a:pt x="1357745" y="676102"/>
                    <a:pt x="1269076" y="665018"/>
                  </a:cubicBezTo>
                  <a:cubicBezTo>
                    <a:pt x="1180407" y="653935"/>
                    <a:pt x="1028007" y="615142"/>
                    <a:pt x="1003069" y="698269"/>
                  </a:cubicBezTo>
                  <a:cubicBezTo>
                    <a:pt x="978131" y="781396"/>
                    <a:pt x="1088967" y="1050174"/>
                    <a:pt x="1119447" y="1163781"/>
                  </a:cubicBezTo>
                  <a:cubicBezTo>
                    <a:pt x="1149927" y="1277388"/>
                    <a:pt x="1191491" y="1313410"/>
                    <a:pt x="1185949" y="1379912"/>
                  </a:cubicBezTo>
                  <a:cubicBezTo>
                    <a:pt x="1180407" y="1446414"/>
                    <a:pt x="1147156" y="1443643"/>
                    <a:pt x="1086196" y="1562792"/>
                  </a:cubicBezTo>
                  <a:cubicBezTo>
                    <a:pt x="1025236" y="1681941"/>
                    <a:pt x="889462" y="1970116"/>
                    <a:pt x="820189" y="2094807"/>
                  </a:cubicBezTo>
                  <a:cubicBezTo>
                    <a:pt x="750916" y="2219498"/>
                    <a:pt x="723207" y="2277687"/>
                    <a:pt x="670560" y="2310938"/>
                  </a:cubicBezTo>
                  <a:cubicBezTo>
                    <a:pt x="617913" y="2344189"/>
                    <a:pt x="562494" y="2247207"/>
                    <a:pt x="504305" y="2294312"/>
                  </a:cubicBezTo>
                  <a:cubicBezTo>
                    <a:pt x="446116" y="2341417"/>
                    <a:pt x="401781" y="2496588"/>
                    <a:pt x="321425" y="2593570"/>
                  </a:cubicBezTo>
                  <a:cubicBezTo>
                    <a:pt x="241069" y="2690552"/>
                    <a:pt x="44334" y="2759825"/>
                    <a:pt x="22167" y="2876203"/>
                  </a:cubicBezTo>
                  <a:cubicBezTo>
                    <a:pt x="0" y="2992581"/>
                    <a:pt x="72044" y="3186545"/>
                    <a:pt x="188422" y="3291839"/>
                  </a:cubicBezTo>
                  <a:cubicBezTo>
                    <a:pt x="304800" y="3397134"/>
                    <a:pt x="529243" y="3433155"/>
                    <a:pt x="720436" y="3507970"/>
                  </a:cubicBezTo>
                  <a:cubicBezTo>
                    <a:pt x="911629" y="3582785"/>
                    <a:pt x="1210887" y="3635432"/>
                    <a:pt x="1335578" y="3740727"/>
                  </a:cubicBezTo>
                  <a:cubicBezTo>
                    <a:pt x="1460269" y="3846022"/>
                    <a:pt x="1451957" y="3998422"/>
                    <a:pt x="1468582" y="4139738"/>
                  </a:cubicBezTo>
                  <a:cubicBezTo>
                    <a:pt x="1485207" y="4281054"/>
                    <a:pt x="1493520" y="4535978"/>
                    <a:pt x="1435331" y="4588625"/>
                  </a:cubicBezTo>
                  <a:cubicBezTo>
                    <a:pt x="1377142" y="4641272"/>
                    <a:pt x="1208116" y="4461163"/>
                    <a:pt x="1119447" y="4455621"/>
                  </a:cubicBezTo>
                  <a:cubicBezTo>
                    <a:pt x="1030778" y="4450079"/>
                    <a:pt x="917171" y="4499956"/>
                    <a:pt x="903316" y="4555374"/>
                  </a:cubicBezTo>
                  <a:cubicBezTo>
                    <a:pt x="889462" y="4610792"/>
                    <a:pt x="978131" y="4760421"/>
                    <a:pt x="1036320" y="4788130"/>
                  </a:cubicBezTo>
                  <a:cubicBezTo>
                    <a:pt x="1094509" y="4815839"/>
                    <a:pt x="1166553" y="4729942"/>
                    <a:pt x="1252451" y="4721629"/>
                  </a:cubicBezTo>
                  <a:cubicBezTo>
                    <a:pt x="1338349" y="4713316"/>
                    <a:pt x="1485207" y="4749338"/>
                    <a:pt x="1551709" y="4738254"/>
                  </a:cubicBezTo>
                  <a:cubicBezTo>
                    <a:pt x="1618211" y="4727170"/>
                    <a:pt x="1651462" y="4646814"/>
                    <a:pt x="1651462" y="4655127"/>
                  </a:cubicBezTo>
                  <a:cubicBezTo>
                    <a:pt x="1651462" y="4663440"/>
                    <a:pt x="1579418" y="4754879"/>
                    <a:pt x="1551709" y="4788130"/>
                  </a:cubicBezTo>
                  <a:cubicBezTo>
                    <a:pt x="1524000" y="4821381"/>
                    <a:pt x="1457498" y="4846319"/>
                    <a:pt x="1485207" y="4854632"/>
                  </a:cubicBezTo>
                  <a:cubicBezTo>
                    <a:pt x="1512916" y="4862945"/>
                    <a:pt x="1609899" y="4818611"/>
                    <a:pt x="1717964" y="4838007"/>
                  </a:cubicBezTo>
                  <a:cubicBezTo>
                    <a:pt x="1826030" y="4857403"/>
                    <a:pt x="2061557" y="4973781"/>
                    <a:pt x="2133600" y="4971010"/>
                  </a:cubicBezTo>
                  <a:cubicBezTo>
                    <a:pt x="2205643" y="4968239"/>
                    <a:pt x="2111432" y="4799214"/>
                    <a:pt x="2150225" y="4821381"/>
                  </a:cubicBezTo>
                  <a:cubicBezTo>
                    <a:pt x="2189018" y="4843548"/>
                    <a:pt x="2310938" y="5056909"/>
                    <a:pt x="2366356" y="5104014"/>
                  </a:cubicBezTo>
                  <a:cubicBezTo>
                    <a:pt x="2421774" y="5151120"/>
                    <a:pt x="2466109" y="5140036"/>
                    <a:pt x="2482734" y="5104014"/>
                  </a:cubicBezTo>
                  <a:cubicBezTo>
                    <a:pt x="2499360" y="5067992"/>
                    <a:pt x="2430087" y="4946072"/>
                    <a:pt x="2466109" y="4887883"/>
                  </a:cubicBezTo>
                  <a:cubicBezTo>
                    <a:pt x="2502131" y="4829694"/>
                    <a:pt x="2646218" y="4760421"/>
                    <a:pt x="2698865" y="4754879"/>
                  </a:cubicBezTo>
                  <a:cubicBezTo>
                    <a:pt x="2751512" y="4749337"/>
                    <a:pt x="2787535" y="4796443"/>
                    <a:pt x="2781993" y="4854632"/>
                  </a:cubicBezTo>
                  <a:cubicBezTo>
                    <a:pt x="2776451" y="4912821"/>
                    <a:pt x="2626821" y="5092930"/>
                    <a:pt x="2665614" y="5104014"/>
                  </a:cubicBezTo>
                  <a:cubicBezTo>
                    <a:pt x="2704407" y="5115098"/>
                    <a:pt x="2945476" y="5004261"/>
                    <a:pt x="3014749" y="4921134"/>
                  </a:cubicBezTo>
                  <a:cubicBezTo>
                    <a:pt x="3084022" y="4838007"/>
                    <a:pt x="2998124" y="4688377"/>
                    <a:pt x="3081251" y="4605250"/>
                  </a:cubicBezTo>
                  <a:cubicBezTo>
                    <a:pt x="3164378" y="4522123"/>
                    <a:pt x="3380509" y="4483330"/>
                    <a:pt x="3513513" y="4422370"/>
                  </a:cubicBezTo>
                  <a:cubicBezTo>
                    <a:pt x="3646517" y="4361410"/>
                    <a:pt x="3807230" y="4214552"/>
                    <a:pt x="3879273" y="4239490"/>
                  </a:cubicBezTo>
                  <a:cubicBezTo>
                    <a:pt x="3951316" y="4264428"/>
                    <a:pt x="3940232" y="4480559"/>
                    <a:pt x="3945774" y="4571999"/>
                  </a:cubicBezTo>
                  <a:cubicBezTo>
                    <a:pt x="3951316" y="4663439"/>
                    <a:pt x="3887586" y="4785359"/>
                    <a:pt x="3912524" y="4788130"/>
                  </a:cubicBezTo>
                  <a:cubicBezTo>
                    <a:pt x="3937462" y="4790901"/>
                    <a:pt x="4034444" y="4621876"/>
                    <a:pt x="4095404" y="4588625"/>
                  </a:cubicBezTo>
                  <a:cubicBezTo>
                    <a:pt x="4156364" y="4555374"/>
                    <a:pt x="4239491" y="4616334"/>
                    <a:pt x="4278284" y="4588625"/>
                  </a:cubicBezTo>
                  <a:cubicBezTo>
                    <a:pt x="4317077" y="4560916"/>
                    <a:pt x="4289367" y="4452850"/>
                    <a:pt x="4328160" y="4422370"/>
                  </a:cubicBezTo>
                  <a:cubicBezTo>
                    <a:pt x="4366953" y="4391890"/>
                    <a:pt x="4466706" y="4383578"/>
                    <a:pt x="4511040" y="4405745"/>
                  </a:cubicBezTo>
                  <a:cubicBezTo>
                    <a:pt x="4555374" y="4427912"/>
                    <a:pt x="4555374" y="4541520"/>
                    <a:pt x="4594167" y="4555374"/>
                  </a:cubicBezTo>
                  <a:cubicBezTo>
                    <a:pt x="4632960" y="4569229"/>
                    <a:pt x="4718858" y="4516581"/>
                    <a:pt x="4743796" y="4488872"/>
                  </a:cubicBezTo>
                  <a:cubicBezTo>
                    <a:pt x="4768734" y="4461163"/>
                    <a:pt x="4732712" y="4425141"/>
                    <a:pt x="4743796" y="4389119"/>
                  </a:cubicBezTo>
                  <a:cubicBezTo>
                    <a:pt x="4754880" y="4353097"/>
                    <a:pt x="4810298" y="4305992"/>
                    <a:pt x="4810298" y="4272741"/>
                  </a:cubicBezTo>
                  <a:cubicBezTo>
                    <a:pt x="4810298" y="4239490"/>
                    <a:pt x="4774276" y="4211781"/>
                    <a:pt x="4743796" y="4189614"/>
                  </a:cubicBezTo>
                  <a:cubicBezTo>
                    <a:pt x="4713316" y="4167447"/>
                    <a:pt x="4613563" y="4159134"/>
                    <a:pt x="4627418" y="4139738"/>
                  </a:cubicBezTo>
                  <a:cubicBezTo>
                    <a:pt x="4641273" y="4120342"/>
                    <a:pt x="4763193" y="4084320"/>
                    <a:pt x="4826924" y="4073236"/>
                  </a:cubicBezTo>
                  <a:cubicBezTo>
                    <a:pt x="4890655" y="4062152"/>
                    <a:pt x="4962699" y="4095403"/>
                    <a:pt x="5009804" y="4073236"/>
                  </a:cubicBezTo>
                  <a:cubicBezTo>
                    <a:pt x="5056909" y="4051069"/>
                    <a:pt x="5070763" y="3959628"/>
                    <a:pt x="5109556" y="3940232"/>
                  </a:cubicBezTo>
                  <a:cubicBezTo>
                    <a:pt x="5148349" y="3920836"/>
                    <a:pt x="5220393" y="3984567"/>
                    <a:pt x="5242560" y="3956858"/>
                  </a:cubicBezTo>
                  <a:cubicBezTo>
                    <a:pt x="5264727" y="3929149"/>
                    <a:pt x="5225935" y="3821083"/>
                    <a:pt x="5242560" y="3773978"/>
                  </a:cubicBezTo>
                  <a:cubicBezTo>
                    <a:pt x="5259185" y="3726873"/>
                    <a:pt x="5309062" y="3682538"/>
                    <a:pt x="5342313" y="3674225"/>
                  </a:cubicBezTo>
                  <a:cubicBezTo>
                    <a:pt x="5375564" y="3665912"/>
                    <a:pt x="5411585" y="3754581"/>
                    <a:pt x="5442065" y="3724101"/>
                  </a:cubicBezTo>
                  <a:cubicBezTo>
                    <a:pt x="5472545" y="3693621"/>
                    <a:pt x="5486400" y="3552305"/>
                    <a:pt x="5525193" y="3491345"/>
                  </a:cubicBezTo>
                  <a:cubicBezTo>
                    <a:pt x="5563986" y="3430385"/>
                    <a:pt x="5683135" y="3399905"/>
                    <a:pt x="5674822" y="3358341"/>
                  </a:cubicBezTo>
                  <a:cubicBezTo>
                    <a:pt x="5666509" y="3316777"/>
                    <a:pt x="5486400" y="3302923"/>
                    <a:pt x="5475316" y="3241963"/>
                  </a:cubicBezTo>
                  <a:cubicBezTo>
                    <a:pt x="5464232" y="3181003"/>
                    <a:pt x="5558444" y="3067396"/>
                    <a:pt x="5608320" y="2992581"/>
                  </a:cubicBezTo>
                  <a:cubicBezTo>
                    <a:pt x="5658196" y="2917766"/>
                    <a:pt x="5730240" y="2867890"/>
                    <a:pt x="5774574" y="2793076"/>
                  </a:cubicBezTo>
                  <a:cubicBezTo>
                    <a:pt x="5818908" y="2718262"/>
                    <a:pt x="5841076" y="2590799"/>
                    <a:pt x="5874327" y="2543694"/>
                  </a:cubicBezTo>
                  <a:cubicBezTo>
                    <a:pt x="5907578" y="2496589"/>
                    <a:pt x="5943600" y="2540923"/>
                    <a:pt x="5974080" y="2510443"/>
                  </a:cubicBezTo>
                  <a:cubicBezTo>
                    <a:pt x="6004560" y="2479963"/>
                    <a:pt x="6073832" y="2391294"/>
                    <a:pt x="6057207" y="2360814"/>
                  </a:cubicBezTo>
                  <a:cubicBezTo>
                    <a:pt x="6040582" y="2330334"/>
                    <a:pt x="5921433" y="2366356"/>
                    <a:pt x="5874327" y="2327563"/>
                  </a:cubicBezTo>
                  <a:cubicBezTo>
                    <a:pt x="5827222" y="2288770"/>
                    <a:pt x="5816137" y="2139142"/>
                    <a:pt x="5774574" y="2128058"/>
                  </a:cubicBezTo>
                  <a:cubicBezTo>
                    <a:pt x="5733011" y="2116974"/>
                    <a:pt x="5658196" y="2213956"/>
                    <a:pt x="5624945" y="2261061"/>
                  </a:cubicBezTo>
                  <a:cubicBezTo>
                    <a:pt x="5591694" y="2308166"/>
                    <a:pt x="5611091" y="2402377"/>
                    <a:pt x="5575069" y="2410690"/>
                  </a:cubicBezTo>
                  <a:cubicBezTo>
                    <a:pt x="5539047" y="2419003"/>
                    <a:pt x="5469774" y="2355273"/>
                    <a:pt x="5408814" y="2310938"/>
                  </a:cubicBezTo>
                  <a:cubicBezTo>
                    <a:pt x="5347854" y="2266603"/>
                    <a:pt x="5250872" y="2200101"/>
                    <a:pt x="5209309" y="2144683"/>
                  </a:cubicBezTo>
                  <a:cubicBezTo>
                    <a:pt x="5167746" y="2089265"/>
                    <a:pt x="5178829" y="2042160"/>
                    <a:pt x="5159433" y="1978429"/>
                  </a:cubicBezTo>
                  <a:cubicBezTo>
                    <a:pt x="5140037" y="1914698"/>
                    <a:pt x="5112328" y="1859280"/>
                    <a:pt x="5092931" y="1762298"/>
                  </a:cubicBezTo>
                  <a:cubicBezTo>
                    <a:pt x="5073534" y="1665316"/>
                    <a:pt x="5051367" y="1482436"/>
                    <a:pt x="5043054" y="1396538"/>
                  </a:cubicBezTo>
                  <a:cubicBezTo>
                    <a:pt x="5034741" y="1310640"/>
                    <a:pt x="5067992" y="1252451"/>
                    <a:pt x="5043054" y="1246909"/>
                  </a:cubicBezTo>
                  <a:cubicBezTo>
                    <a:pt x="5018116" y="1241367"/>
                    <a:pt x="4998720" y="1354974"/>
                    <a:pt x="4943302" y="1363287"/>
                  </a:cubicBezTo>
                  <a:close/>
                </a:path>
              </a:pathLst>
            </a:custGeom>
            <a:noFill/>
            <a:ln w="5715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</p:grpSp>
      <p:sp>
        <p:nvSpPr>
          <p:cNvPr id="41" name="Прямоугольник 40"/>
          <p:cNvSpPr/>
          <p:nvPr/>
        </p:nvSpPr>
        <p:spPr bwMode="auto">
          <a:xfrm>
            <a:off x="7261578" y="5572140"/>
            <a:ext cx="1882422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1"/>
                </a:solidFill>
              </a:rPr>
              <a:t>Границы</a:t>
            </a:r>
          </a:p>
        </p:txBody>
      </p:sp>
      <p:sp>
        <p:nvSpPr>
          <p:cNvPr id="42" name="Полилиния 41"/>
          <p:cNvSpPr/>
          <p:nvPr/>
        </p:nvSpPr>
        <p:spPr bwMode="auto">
          <a:xfrm>
            <a:off x="1000100" y="714356"/>
            <a:ext cx="6073832" cy="5151120"/>
          </a:xfrm>
          <a:custGeom>
            <a:avLst/>
            <a:gdLst>
              <a:gd name="connsiteX0" fmla="*/ 4943302 w 6073832"/>
              <a:gd name="connsiteY0" fmla="*/ 1363287 h 5151120"/>
              <a:gd name="connsiteX1" fmla="*/ 4710545 w 6073832"/>
              <a:gd name="connsiteY1" fmla="*/ 1296785 h 5151120"/>
              <a:gd name="connsiteX2" fmla="*/ 4560916 w 6073832"/>
              <a:gd name="connsiteY2" fmla="*/ 1147156 h 5151120"/>
              <a:gd name="connsiteX3" fmla="*/ 4511040 w 6073832"/>
              <a:gd name="connsiteY3" fmla="*/ 1014152 h 5151120"/>
              <a:gd name="connsiteX4" fmla="*/ 4311534 w 6073832"/>
              <a:gd name="connsiteY4" fmla="*/ 781396 h 5151120"/>
              <a:gd name="connsiteX5" fmla="*/ 4261658 w 6073832"/>
              <a:gd name="connsiteY5" fmla="*/ 698269 h 5151120"/>
              <a:gd name="connsiteX6" fmla="*/ 4178531 w 6073832"/>
              <a:gd name="connsiteY6" fmla="*/ 548639 h 5151120"/>
              <a:gd name="connsiteX7" fmla="*/ 4062153 w 6073832"/>
              <a:gd name="connsiteY7" fmla="*/ 498763 h 5151120"/>
              <a:gd name="connsiteX8" fmla="*/ 3862647 w 6073832"/>
              <a:gd name="connsiteY8" fmla="*/ 665018 h 5151120"/>
              <a:gd name="connsiteX9" fmla="*/ 3679767 w 6073832"/>
              <a:gd name="connsiteY9" fmla="*/ 548639 h 5151120"/>
              <a:gd name="connsiteX10" fmla="*/ 3580014 w 6073832"/>
              <a:gd name="connsiteY10" fmla="*/ 748145 h 5151120"/>
              <a:gd name="connsiteX11" fmla="*/ 3463636 w 6073832"/>
              <a:gd name="connsiteY11" fmla="*/ 581890 h 5151120"/>
              <a:gd name="connsiteX12" fmla="*/ 3330633 w 6073832"/>
              <a:gd name="connsiteY12" fmla="*/ 748145 h 5151120"/>
              <a:gd name="connsiteX13" fmla="*/ 3214254 w 6073832"/>
              <a:gd name="connsiteY13" fmla="*/ 631767 h 5151120"/>
              <a:gd name="connsiteX14" fmla="*/ 3197629 w 6073832"/>
              <a:gd name="connsiteY14" fmla="*/ 448887 h 5151120"/>
              <a:gd name="connsiteX15" fmla="*/ 3031374 w 6073832"/>
              <a:gd name="connsiteY15" fmla="*/ 665018 h 5151120"/>
              <a:gd name="connsiteX16" fmla="*/ 3064625 w 6073832"/>
              <a:gd name="connsiteY16" fmla="*/ 831272 h 5151120"/>
              <a:gd name="connsiteX17" fmla="*/ 2898371 w 6073832"/>
              <a:gd name="connsiteY17" fmla="*/ 681643 h 5151120"/>
              <a:gd name="connsiteX18" fmla="*/ 2865120 w 6073832"/>
              <a:gd name="connsiteY18" fmla="*/ 498763 h 5151120"/>
              <a:gd name="connsiteX19" fmla="*/ 2898371 w 6073832"/>
              <a:gd name="connsiteY19" fmla="*/ 332509 h 5151120"/>
              <a:gd name="connsiteX20" fmla="*/ 2931622 w 6073832"/>
              <a:gd name="connsiteY20" fmla="*/ 216130 h 5151120"/>
              <a:gd name="connsiteX21" fmla="*/ 2831869 w 6073832"/>
              <a:gd name="connsiteY21" fmla="*/ 149629 h 5151120"/>
              <a:gd name="connsiteX22" fmla="*/ 2865120 w 6073832"/>
              <a:gd name="connsiteY22" fmla="*/ 83127 h 5151120"/>
              <a:gd name="connsiteX23" fmla="*/ 2998124 w 6073832"/>
              <a:gd name="connsiteY23" fmla="*/ 16625 h 5151120"/>
              <a:gd name="connsiteX24" fmla="*/ 2482734 w 6073832"/>
              <a:gd name="connsiteY24" fmla="*/ 16625 h 5151120"/>
              <a:gd name="connsiteX25" fmla="*/ 2050473 w 6073832"/>
              <a:gd name="connsiteY25" fmla="*/ 116378 h 5151120"/>
              <a:gd name="connsiteX26" fmla="*/ 2000596 w 6073832"/>
              <a:gd name="connsiteY26" fmla="*/ 299258 h 5151120"/>
              <a:gd name="connsiteX27" fmla="*/ 2200102 w 6073832"/>
              <a:gd name="connsiteY27" fmla="*/ 515389 h 5151120"/>
              <a:gd name="connsiteX28" fmla="*/ 2083724 w 6073832"/>
              <a:gd name="connsiteY28" fmla="*/ 665018 h 5151120"/>
              <a:gd name="connsiteX29" fmla="*/ 2382982 w 6073832"/>
              <a:gd name="connsiteY29" fmla="*/ 831272 h 5151120"/>
              <a:gd name="connsiteX30" fmla="*/ 2532611 w 6073832"/>
              <a:gd name="connsiteY30" fmla="*/ 914399 h 5151120"/>
              <a:gd name="connsiteX31" fmla="*/ 2116974 w 6073832"/>
              <a:gd name="connsiteY31" fmla="*/ 1097279 h 5151120"/>
              <a:gd name="connsiteX32" fmla="*/ 1950720 w 6073832"/>
              <a:gd name="connsiteY32" fmla="*/ 1213658 h 5151120"/>
              <a:gd name="connsiteX33" fmla="*/ 1684713 w 6073832"/>
              <a:gd name="connsiteY33" fmla="*/ 947650 h 5151120"/>
              <a:gd name="connsiteX34" fmla="*/ 1535084 w 6073832"/>
              <a:gd name="connsiteY34" fmla="*/ 764770 h 5151120"/>
              <a:gd name="connsiteX35" fmla="*/ 1269076 w 6073832"/>
              <a:gd name="connsiteY35" fmla="*/ 665018 h 5151120"/>
              <a:gd name="connsiteX36" fmla="*/ 1003069 w 6073832"/>
              <a:gd name="connsiteY36" fmla="*/ 698269 h 5151120"/>
              <a:gd name="connsiteX37" fmla="*/ 1119447 w 6073832"/>
              <a:gd name="connsiteY37" fmla="*/ 1163781 h 5151120"/>
              <a:gd name="connsiteX38" fmla="*/ 1185949 w 6073832"/>
              <a:gd name="connsiteY38" fmla="*/ 1379912 h 5151120"/>
              <a:gd name="connsiteX39" fmla="*/ 1086196 w 6073832"/>
              <a:gd name="connsiteY39" fmla="*/ 1562792 h 5151120"/>
              <a:gd name="connsiteX40" fmla="*/ 820189 w 6073832"/>
              <a:gd name="connsiteY40" fmla="*/ 2094807 h 5151120"/>
              <a:gd name="connsiteX41" fmla="*/ 670560 w 6073832"/>
              <a:gd name="connsiteY41" fmla="*/ 2310938 h 5151120"/>
              <a:gd name="connsiteX42" fmla="*/ 504305 w 6073832"/>
              <a:gd name="connsiteY42" fmla="*/ 2294312 h 5151120"/>
              <a:gd name="connsiteX43" fmla="*/ 321425 w 6073832"/>
              <a:gd name="connsiteY43" fmla="*/ 2593570 h 5151120"/>
              <a:gd name="connsiteX44" fmla="*/ 22167 w 6073832"/>
              <a:gd name="connsiteY44" fmla="*/ 2876203 h 5151120"/>
              <a:gd name="connsiteX45" fmla="*/ 188422 w 6073832"/>
              <a:gd name="connsiteY45" fmla="*/ 3291839 h 5151120"/>
              <a:gd name="connsiteX46" fmla="*/ 720436 w 6073832"/>
              <a:gd name="connsiteY46" fmla="*/ 3507970 h 5151120"/>
              <a:gd name="connsiteX47" fmla="*/ 1335578 w 6073832"/>
              <a:gd name="connsiteY47" fmla="*/ 3740727 h 5151120"/>
              <a:gd name="connsiteX48" fmla="*/ 1468582 w 6073832"/>
              <a:gd name="connsiteY48" fmla="*/ 4139738 h 5151120"/>
              <a:gd name="connsiteX49" fmla="*/ 1435331 w 6073832"/>
              <a:gd name="connsiteY49" fmla="*/ 4588625 h 5151120"/>
              <a:gd name="connsiteX50" fmla="*/ 1119447 w 6073832"/>
              <a:gd name="connsiteY50" fmla="*/ 4455621 h 5151120"/>
              <a:gd name="connsiteX51" fmla="*/ 903316 w 6073832"/>
              <a:gd name="connsiteY51" fmla="*/ 4555374 h 5151120"/>
              <a:gd name="connsiteX52" fmla="*/ 1036320 w 6073832"/>
              <a:gd name="connsiteY52" fmla="*/ 4788130 h 5151120"/>
              <a:gd name="connsiteX53" fmla="*/ 1252451 w 6073832"/>
              <a:gd name="connsiteY53" fmla="*/ 4721629 h 5151120"/>
              <a:gd name="connsiteX54" fmla="*/ 1551709 w 6073832"/>
              <a:gd name="connsiteY54" fmla="*/ 4738254 h 5151120"/>
              <a:gd name="connsiteX55" fmla="*/ 1651462 w 6073832"/>
              <a:gd name="connsiteY55" fmla="*/ 4655127 h 5151120"/>
              <a:gd name="connsiteX56" fmla="*/ 1551709 w 6073832"/>
              <a:gd name="connsiteY56" fmla="*/ 4788130 h 5151120"/>
              <a:gd name="connsiteX57" fmla="*/ 1485207 w 6073832"/>
              <a:gd name="connsiteY57" fmla="*/ 4854632 h 5151120"/>
              <a:gd name="connsiteX58" fmla="*/ 1717964 w 6073832"/>
              <a:gd name="connsiteY58" fmla="*/ 4838007 h 5151120"/>
              <a:gd name="connsiteX59" fmla="*/ 2133600 w 6073832"/>
              <a:gd name="connsiteY59" fmla="*/ 4971010 h 5151120"/>
              <a:gd name="connsiteX60" fmla="*/ 2150225 w 6073832"/>
              <a:gd name="connsiteY60" fmla="*/ 4821381 h 5151120"/>
              <a:gd name="connsiteX61" fmla="*/ 2366356 w 6073832"/>
              <a:gd name="connsiteY61" fmla="*/ 5104014 h 5151120"/>
              <a:gd name="connsiteX62" fmla="*/ 2482734 w 6073832"/>
              <a:gd name="connsiteY62" fmla="*/ 5104014 h 5151120"/>
              <a:gd name="connsiteX63" fmla="*/ 2466109 w 6073832"/>
              <a:gd name="connsiteY63" fmla="*/ 4887883 h 5151120"/>
              <a:gd name="connsiteX64" fmla="*/ 2698865 w 6073832"/>
              <a:gd name="connsiteY64" fmla="*/ 4754879 h 5151120"/>
              <a:gd name="connsiteX65" fmla="*/ 2781993 w 6073832"/>
              <a:gd name="connsiteY65" fmla="*/ 4854632 h 5151120"/>
              <a:gd name="connsiteX66" fmla="*/ 2665614 w 6073832"/>
              <a:gd name="connsiteY66" fmla="*/ 5104014 h 5151120"/>
              <a:gd name="connsiteX67" fmla="*/ 3014749 w 6073832"/>
              <a:gd name="connsiteY67" fmla="*/ 4921134 h 5151120"/>
              <a:gd name="connsiteX68" fmla="*/ 3081251 w 6073832"/>
              <a:gd name="connsiteY68" fmla="*/ 4605250 h 5151120"/>
              <a:gd name="connsiteX69" fmla="*/ 3513513 w 6073832"/>
              <a:gd name="connsiteY69" fmla="*/ 4422370 h 5151120"/>
              <a:gd name="connsiteX70" fmla="*/ 3879273 w 6073832"/>
              <a:gd name="connsiteY70" fmla="*/ 4239490 h 5151120"/>
              <a:gd name="connsiteX71" fmla="*/ 3945774 w 6073832"/>
              <a:gd name="connsiteY71" fmla="*/ 4571999 h 5151120"/>
              <a:gd name="connsiteX72" fmla="*/ 3912524 w 6073832"/>
              <a:gd name="connsiteY72" fmla="*/ 4788130 h 5151120"/>
              <a:gd name="connsiteX73" fmla="*/ 4095404 w 6073832"/>
              <a:gd name="connsiteY73" fmla="*/ 4588625 h 5151120"/>
              <a:gd name="connsiteX74" fmla="*/ 4278284 w 6073832"/>
              <a:gd name="connsiteY74" fmla="*/ 4588625 h 5151120"/>
              <a:gd name="connsiteX75" fmla="*/ 4328160 w 6073832"/>
              <a:gd name="connsiteY75" fmla="*/ 4422370 h 5151120"/>
              <a:gd name="connsiteX76" fmla="*/ 4511040 w 6073832"/>
              <a:gd name="connsiteY76" fmla="*/ 4405745 h 5151120"/>
              <a:gd name="connsiteX77" fmla="*/ 4594167 w 6073832"/>
              <a:gd name="connsiteY77" fmla="*/ 4555374 h 5151120"/>
              <a:gd name="connsiteX78" fmla="*/ 4743796 w 6073832"/>
              <a:gd name="connsiteY78" fmla="*/ 4488872 h 5151120"/>
              <a:gd name="connsiteX79" fmla="*/ 4743796 w 6073832"/>
              <a:gd name="connsiteY79" fmla="*/ 4389119 h 5151120"/>
              <a:gd name="connsiteX80" fmla="*/ 4810298 w 6073832"/>
              <a:gd name="connsiteY80" fmla="*/ 4272741 h 5151120"/>
              <a:gd name="connsiteX81" fmla="*/ 4743796 w 6073832"/>
              <a:gd name="connsiteY81" fmla="*/ 4189614 h 5151120"/>
              <a:gd name="connsiteX82" fmla="*/ 4627418 w 6073832"/>
              <a:gd name="connsiteY82" fmla="*/ 4139738 h 5151120"/>
              <a:gd name="connsiteX83" fmla="*/ 4826924 w 6073832"/>
              <a:gd name="connsiteY83" fmla="*/ 4073236 h 5151120"/>
              <a:gd name="connsiteX84" fmla="*/ 5009804 w 6073832"/>
              <a:gd name="connsiteY84" fmla="*/ 4073236 h 5151120"/>
              <a:gd name="connsiteX85" fmla="*/ 5109556 w 6073832"/>
              <a:gd name="connsiteY85" fmla="*/ 3940232 h 5151120"/>
              <a:gd name="connsiteX86" fmla="*/ 5242560 w 6073832"/>
              <a:gd name="connsiteY86" fmla="*/ 3956858 h 5151120"/>
              <a:gd name="connsiteX87" fmla="*/ 5242560 w 6073832"/>
              <a:gd name="connsiteY87" fmla="*/ 3773978 h 5151120"/>
              <a:gd name="connsiteX88" fmla="*/ 5342313 w 6073832"/>
              <a:gd name="connsiteY88" fmla="*/ 3674225 h 5151120"/>
              <a:gd name="connsiteX89" fmla="*/ 5442065 w 6073832"/>
              <a:gd name="connsiteY89" fmla="*/ 3724101 h 5151120"/>
              <a:gd name="connsiteX90" fmla="*/ 5525193 w 6073832"/>
              <a:gd name="connsiteY90" fmla="*/ 3491345 h 5151120"/>
              <a:gd name="connsiteX91" fmla="*/ 5674822 w 6073832"/>
              <a:gd name="connsiteY91" fmla="*/ 3358341 h 5151120"/>
              <a:gd name="connsiteX92" fmla="*/ 5475316 w 6073832"/>
              <a:gd name="connsiteY92" fmla="*/ 3241963 h 5151120"/>
              <a:gd name="connsiteX93" fmla="*/ 5608320 w 6073832"/>
              <a:gd name="connsiteY93" fmla="*/ 2992581 h 5151120"/>
              <a:gd name="connsiteX94" fmla="*/ 5774574 w 6073832"/>
              <a:gd name="connsiteY94" fmla="*/ 2793076 h 5151120"/>
              <a:gd name="connsiteX95" fmla="*/ 5874327 w 6073832"/>
              <a:gd name="connsiteY95" fmla="*/ 2543694 h 5151120"/>
              <a:gd name="connsiteX96" fmla="*/ 5974080 w 6073832"/>
              <a:gd name="connsiteY96" fmla="*/ 2510443 h 5151120"/>
              <a:gd name="connsiteX97" fmla="*/ 6057207 w 6073832"/>
              <a:gd name="connsiteY97" fmla="*/ 2360814 h 5151120"/>
              <a:gd name="connsiteX98" fmla="*/ 5874327 w 6073832"/>
              <a:gd name="connsiteY98" fmla="*/ 2327563 h 5151120"/>
              <a:gd name="connsiteX99" fmla="*/ 5774574 w 6073832"/>
              <a:gd name="connsiteY99" fmla="*/ 2128058 h 5151120"/>
              <a:gd name="connsiteX100" fmla="*/ 5624945 w 6073832"/>
              <a:gd name="connsiteY100" fmla="*/ 2261061 h 5151120"/>
              <a:gd name="connsiteX101" fmla="*/ 5575069 w 6073832"/>
              <a:gd name="connsiteY101" fmla="*/ 2410690 h 5151120"/>
              <a:gd name="connsiteX102" fmla="*/ 5408814 w 6073832"/>
              <a:gd name="connsiteY102" fmla="*/ 2310938 h 5151120"/>
              <a:gd name="connsiteX103" fmla="*/ 5209309 w 6073832"/>
              <a:gd name="connsiteY103" fmla="*/ 2144683 h 5151120"/>
              <a:gd name="connsiteX104" fmla="*/ 5159433 w 6073832"/>
              <a:gd name="connsiteY104" fmla="*/ 1978429 h 5151120"/>
              <a:gd name="connsiteX105" fmla="*/ 5092931 w 6073832"/>
              <a:gd name="connsiteY105" fmla="*/ 1762298 h 5151120"/>
              <a:gd name="connsiteX106" fmla="*/ 5043054 w 6073832"/>
              <a:gd name="connsiteY106" fmla="*/ 1396538 h 5151120"/>
              <a:gd name="connsiteX107" fmla="*/ 5043054 w 6073832"/>
              <a:gd name="connsiteY107" fmla="*/ 1246909 h 5151120"/>
              <a:gd name="connsiteX108" fmla="*/ 4943302 w 6073832"/>
              <a:gd name="connsiteY108" fmla="*/ 1363287 h 515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3832" h="5151120">
                <a:moveTo>
                  <a:pt x="4943302" y="1363287"/>
                </a:moveTo>
                <a:cubicBezTo>
                  <a:pt x="4887884" y="1371600"/>
                  <a:pt x="4774276" y="1332807"/>
                  <a:pt x="4710545" y="1296785"/>
                </a:cubicBezTo>
                <a:cubicBezTo>
                  <a:pt x="4646814" y="1260763"/>
                  <a:pt x="4594167" y="1194262"/>
                  <a:pt x="4560916" y="1147156"/>
                </a:cubicBezTo>
                <a:cubicBezTo>
                  <a:pt x="4527665" y="1100051"/>
                  <a:pt x="4552604" y="1075112"/>
                  <a:pt x="4511040" y="1014152"/>
                </a:cubicBezTo>
                <a:cubicBezTo>
                  <a:pt x="4469476" y="953192"/>
                  <a:pt x="4353098" y="834043"/>
                  <a:pt x="4311534" y="781396"/>
                </a:cubicBezTo>
                <a:cubicBezTo>
                  <a:pt x="4269970" y="728749"/>
                  <a:pt x="4283825" y="737062"/>
                  <a:pt x="4261658" y="698269"/>
                </a:cubicBezTo>
                <a:cubicBezTo>
                  <a:pt x="4239491" y="659476"/>
                  <a:pt x="4211782" y="581890"/>
                  <a:pt x="4178531" y="548639"/>
                </a:cubicBezTo>
                <a:cubicBezTo>
                  <a:pt x="4145280" y="515388"/>
                  <a:pt x="4114800" y="479367"/>
                  <a:pt x="4062153" y="498763"/>
                </a:cubicBezTo>
                <a:cubicBezTo>
                  <a:pt x="4009506" y="518160"/>
                  <a:pt x="3926378" y="656705"/>
                  <a:pt x="3862647" y="665018"/>
                </a:cubicBezTo>
                <a:cubicBezTo>
                  <a:pt x="3798916" y="673331"/>
                  <a:pt x="3726873" y="534784"/>
                  <a:pt x="3679767" y="548639"/>
                </a:cubicBezTo>
                <a:cubicBezTo>
                  <a:pt x="3632661" y="562494"/>
                  <a:pt x="3616036" y="742603"/>
                  <a:pt x="3580014" y="748145"/>
                </a:cubicBezTo>
                <a:cubicBezTo>
                  <a:pt x="3543992" y="753687"/>
                  <a:pt x="3505199" y="581890"/>
                  <a:pt x="3463636" y="581890"/>
                </a:cubicBezTo>
                <a:cubicBezTo>
                  <a:pt x="3422073" y="581890"/>
                  <a:pt x="3372197" y="739832"/>
                  <a:pt x="3330633" y="748145"/>
                </a:cubicBezTo>
                <a:cubicBezTo>
                  <a:pt x="3289069" y="756458"/>
                  <a:pt x="3236421" y="681643"/>
                  <a:pt x="3214254" y="631767"/>
                </a:cubicBezTo>
                <a:cubicBezTo>
                  <a:pt x="3192087" y="581891"/>
                  <a:pt x="3228109" y="443345"/>
                  <a:pt x="3197629" y="448887"/>
                </a:cubicBezTo>
                <a:cubicBezTo>
                  <a:pt x="3167149" y="454429"/>
                  <a:pt x="3053541" y="601287"/>
                  <a:pt x="3031374" y="665018"/>
                </a:cubicBezTo>
                <a:cubicBezTo>
                  <a:pt x="3009207" y="728749"/>
                  <a:pt x="3086792" y="828501"/>
                  <a:pt x="3064625" y="831272"/>
                </a:cubicBezTo>
                <a:cubicBezTo>
                  <a:pt x="3042458" y="834043"/>
                  <a:pt x="2931622" y="737061"/>
                  <a:pt x="2898371" y="681643"/>
                </a:cubicBezTo>
                <a:cubicBezTo>
                  <a:pt x="2865120" y="626225"/>
                  <a:pt x="2865120" y="556952"/>
                  <a:pt x="2865120" y="498763"/>
                </a:cubicBezTo>
                <a:cubicBezTo>
                  <a:pt x="2865120" y="440574"/>
                  <a:pt x="2887287" y="379615"/>
                  <a:pt x="2898371" y="332509"/>
                </a:cubicBezTo>
                <a:cubicBezTo>
                  <a:pt x="2909455" y="285404"/>
                  <a:pt x="2942706" y="246610"/>
                  <a:pt x="2931622" y="216130"/>
                </a:cubicBezTo>
                <a:cubicBezTo>
                  <a:pt x="2920538" y="185650"/>
                  <a:pt x="2842953" y="171796"/>
                  <a:pt x="2831869" y="149629"/>
                </a:cubicBezTo>
                <a:cubicBezTo>
                  <a:pt x="2820785" y="127462"/>
                  <a:pt x="2837411" y="105294"/>
                  <a:pt x="2865120" y="83127"/>
                </a:cubicBezTo>
                <a:cubicBezTo>
                  <a:pt x="2892829" y="60960"/>
                  <a:pt x="3061855" y="27709"/>
                  <a:pt x="2998124" y="16625"/>
                </a:cubicBezTo>
                <a:cubicBezTo>
                  <a:pt x="2934393" y="5541"/>
                  <a:pt x="2640676" y="0"/>
                  <a:pt x="2482734" y="16625"/>
                </a:cubicBezTo>
                <a:cubicBezTo>
                  <a:pt x="2324792" y="33250"/>
                  <a:pt x="2130829" y="69273"/>
                  <a:pt x="2050473" y="116378"/>
                </a:cubicBezTo>
                <a:cubicBezTo>
                  <a:pt x="1970117" y="163484"/>
                  <a:pt x="1975658" y="232756"/>
                  <a:pt x="2000596" y="299258"/>
                </a:cubicBezTo>
                <a:cubicBezTo>
                  <a:pt x="2025534" y="365760"/>
                  <a:pt x="2186247" y="454429"/>
                  <a:pt x="2200102" y="515389"/>
                </a:cubicBezTo>
                <a:cubicBezTo>
                  <a:pt x="2213957" y="576349"/>
                  <a:pt x="2053244" y="612371"/>
                  <a:pt x="2083724" y="665018"/>
                </a:cubicBezTo>
                <a:cubicBezTo>
                  <a:pt x="2114204" y="717665"/>
                  <a:pt x="2382982" y="831272"/>
                  <a:pt x="2382982" y="831272"/>
                </a:cubicBezTo>
                <a:cubicBezTo>
                  <a:pt x="2457796" y="872835"/>
                  <a:pt x="2576946" y="870065"/>
                  <a:pt x="2532611" y="914399"/>
                </a:cubicBezTo>
                <a:cubicBezTo>
                  <a:pt x="2488276" y="958733"/>
                  <a:pt x="2213956" y="1047403"/>
                  <a:pt x="2116974" y="1097279"/>
                </a:cubicBezTo>
                <a:cubicBezTo>
                  <a:pt x="2019992" y="1147156"/>
                  <a:pt x="2022763" y="1238596"/>
                  <a:pt x="1950720" y="1213658"/>
                </a:cubicBezTo>
                <a:cubicBezTo>
                  <a:pt x="1878677" y="1188720"/>
                  <a:pt x="1753986" y="1022465"/>
                  <a:pt x="1684713" y="947650"/>
                </a:cubicBezTo>
                <a:cubicBezTo>
                  <a:pt x="1615440" y="872835"/>
                  <a:pt x="1604357" y="811875"/>
                  <a:pt x="1535084" y="764770"/>
                </a:cubicBezTo>
                <a:cubicBezTo>
                  <a:pt x="1465811" y="717665"/>
                  <a:pt x="1357745" y="676102"/>
                  <a:pt x="1269076" y="665018"/>
                </a:cubicBezTo>
                <a:cubicBezTo>
                  <a:pt x="1180407" y="653935"/>
                  <a:pt x="1028007" y="615142"/>
                  <a:pt x="1003069" y="698269"/>
                </a:cubicBezTo>
                <a:cubicBezTo>
                  <a:pt x="978131" y="781396"/>
                  <a:pt x="1088967" y="1050174"/>
                  <a:pt x="1119447" y="1163781"/>
                </a:cubicBezTo>
                <a:cubicBezTo>
                  <a:pt x="1149927" y="1277388"/>
                  <a:pt x="1191491" y="1313410"/>
                  <a:pt x="1185949" y="1379912"/>
                </a:cubicBezTo>
                <a:cubicBezTo>
                  <a:pt x="1180407" y="1446414"/>
                  <a:pt x="1147156" y="1443643"/>
                  <a:pt x="1086196" y="1562792"/>
                </a:cubicBezTo>
                <a:cubicBezTo>
                  <a:pt x="1025236" y="1681941"/>
                  <a:pt x="889462" y="1970116"/>
                  <a:pt x="820189" y="2094807"/>
                </a:cubicBezTo>
                <a:cubicBezTo>
                  <a:pt x="750916" y="2219498"/>
                  <a:pt x="723207" y="2277687"/>
                  <a:pt x="670560" y="2310938"/>
                </a:cubicBezTo>
                <a:cubicBezTo>
                  <a:pt x="617913" y="2344189"/>
                  <a:pt x="562494" y="2247207"/>
                  <a:pt x="504305" y="2294312"/>
                </a:cubicBezTo>
                <a:cubicBezTo>
                  <a:pt x="446116" y="2341417"/>
                  <a:pt x="401781" y="2496588"/>
                  <a:pt x="321425" y="2593570"/>
                </a:cubicBezTo>
                <a:cubicBezTo>
                  <a:pt x="241069" y="2690552"/>
                  <a:pt x="44334" y="2759825"/>
                  <a:pt x="22167" y="2876203"/>
                </a:cubicBezTo>
                <a:cubicBezTo>
                  <a:pt x="0" y="2992581"/>
                  <a:pt x="72044" y="3186545"/>
                  <a:pt x="188422" y="3291839"/>
                </a:cubicBezTo>
                <a:cubicBezTo>
                  <a:pt x="304800" y="3397134"/>
                  <a:pt x="529243" y="3433155"/>
                  <a:pt x="720436" y="3507970"/>
                </a:cubicBezTo>
                <a:cubicBezTo>
                  <a:pt x="911629" y="3582785"/>
                  <a:pt x="1210887" y="3635432"/>
                  <a:pt x="1335578" y="3740727"/>
                </a:cubicBezTo>
                <a:cubicBezTo>
                  <a:pt x="1460269" y="3846022"/>
                  <a:pt x="1451957" y="3998422"/>
                  <a:pt x="1468582" y="4139738"/>
                </a:cubicBezTo>
                <a:cubicBezTo>
                  <a:pt x="1485207" y="4281054"/>
                  <a:pt x="1493520" y="4535978"/>
                  <a:pt x="1435331" y="4588625"/>
                </a:cubicBezTo>
                <a:cubicBezTo>
                  <a:pt x="1377142" y="4641272"/>
                  <a:pt x="1208116" y="4461163"/>
                  <a:pt x="1119447" y="4455621"/>
                </a:cubicBezTo>
                <a:cubicBezTo>
                  <a:pt x="1030778" y="4450079"/>
                  <a:pt x="917171" y="4499956"/>
                  <a:pt x="903316" y="4555374"/>
                </a:cubicBezTo>
                <a:cubicBezTo>
                  <a:pt x="889462" y="4610792"/>
                  <a:pt x="978131" y="4760421"/>
                  <a:pt x="1036320" y="4788130"/>
                </a:cubicBezTo>
                <a:cubicBezTo>
                  <a:pt x="1094509" y="4815839"/>
                  <a:pt x="1166553" y="4729942"/>
                  <a:pt x="1252451" y="4721629"/>
                </a:cubicBezTo>
                <a:cubicBezTo>
                  <a:pt x="1338349" y="4713316"/>
                  <a:pt x="1485207" y="4749338"/>
                  <a:pt x="1551709" y="4738254"/>
                </a:cubicBezTo>
                <a:cubicBezTo>
                  <a:pt x="1618211" y="4727170"/>
                  <a:pt x="1651462" y="4646814"/>
                  <a:pt x="1651462" y="4655127"/>
                </a:cubicBezTo>
                <a:cubicBezTo>
                  <a:pt x="1651462" y="4663440"/>
                  <a:pt x="1579418" y="4754879"/>
                  <a:pt x="1551709" y="4788130"/>
                </a:cubicBezTo>
                <a:cubicBezTo>
                  <a:pt x="1524000" y="4821381"/>
                  <a:pt x="1457498" y="4846319"/>
                  <a:pt x="1485207" y="4854632"/>
                </a:cubicBezTo>
                <a:cubicBezTo>
                  <a:pt x="1512916" y="4862945"/>
                  <a:pt x="1609899" y="4818611"/>
                  <a:pt x="1717964" y="4838007"/>
                </a:cubicBezTo>
                <a:cubicBezTo>
                  <a:pt x="1826030" y="4857403"/>
                  <a:pt x="2061557" y="4973781"/>
                  <a:pt x="2133600" y="4971010"/>
                </a:cubicBezTo>
                <a:cubicBezTo>
                  <a:pt x="2205643" y="4968239"/>
                  <a:pt x="2111432" y="4799214"/>
                  <a:pt x="2150225" y="4821381"/>
                </a:cubicBezTo>
                <a:cubicBezTo>
                  <a:pt x="2189018" y="4843548"/>
                  <a:pt x="2310938" y="5056909"/>
                  <a:pt x="2366356" y="5104014"/>
                </a:cubicBezTo>
                <a:cubicBezTo>
                  <a:pt x="2421774" y="5151120"/>
                  <a:pt x="2466109" y="5140036"/>
                  <a:pt x="2482734" y="5104014"/>
                </a:cubicBezTo>
                <a:cubicBezTo>
                  <a:pt x="2499360" y="5067992"/>
                  <a:pt x="2430087" y="4946072"/>
                  <a:pt x="2466109" y="4887883"/>
                </a:cubicBezTo>
                <a:cubicBezTo>
                  <a:pt x="2502131" y="4829694"/>
                  <a:pt x="2646218" y="4760421"/>
                  <a:pt x="2698865" y="4754879"/>
                </a:cubicBezTo>
                <a:cubicBezTo>
                  <a:pt x="2751512" y="4749337"/>
                  <a:pt x="2787535" y="4796443"/>
                  <a:pt x="2781993" y="4854632"/>
                </a:cubicBezTo>
                <a:cubicBezTo>
                  <a:pt x="2776451" y="4912821"/>
                  <a:pt x="2626821" y="5092930"/>
                  <a:pt x="2665614" y="5104014"/>
                </a:cubicBezTo>
                <a:cubicBezTo>
                  <a:pt x="2704407" y="5115098"/>
                  <a:pt x="2945476" y="5004261"/>
                  <a:pt x="3014749" y="4921134"/>
                </a:cubicBezTo>
                <a:cubicBezTo>
                  <a:pt x="3084022" y="4838007"/>
                  <a:pt x="2998124" y="4688377"/>
                  <a:pt x="3081251" y="4605250"/>
                </a:cubicBezTo>
                <a:cubicBezTo>
                  <a:pt x="3164378" y="4522123"/>
                  <a:pt x="3380509" y="4483330"/>
                  <a:pt x="3513513" y="4422370"/>
                </a:cubicBezTo>
                <a:cubicBezTo>
                  <a:pt x="3646517" y="4361410"/>
                  <a:pt x="3807230" y="4214552"/>
                  <a:pt x="3879273" y="4239490"/>
                </a:cubicBezTo>
                <a:cubicBezTo>
                  <a:pt x="3951316" y="4264428"/>
                  <a:pt x="3940232" y="4480559"/>
                  <a:pt x="3945774" y="4571999"/>
                </a:cubicBezTo>
                <a:cubicBezTo>
                  <a:pt x="3951316" y="4663439"/>
                  <a:pt x="3887586" y="4785359"/>
                  <a:pt x="3912524" y="4788130"/>
                </a:cubicBezTo>
                <a:cubicBezTo>
                  <a:pt x="3937462" y="4790901"/>
                  <a:pt x="4034444" y="4621876"/>
                  <a:pt x="4095404" y="4588625"/>
                </a:cubicBezTo>
                <a:cubicBezTo>
                  <a:pt x="4156364" y="4555374"/>
                  <a:pt x="4239491" y="4616334"/>
                  <a:pt x="4278284" y="4588625"/>
                </a:cubicBezTo>
                <a:cubicBezTo>
                  <a:pt x="4317077" y="4560916"/>
                  <a:pt x="4289367" y="4452850"/>
                  <a:pt x="4328160" y="4422370"/>
                </a:cubicBezTo>
                <a:cubicBezTo>
                  <a:pt x="4366953" y="4391890"/>
                  <a:pt x="4466706" y="4383578"/>
                  <a:pt x="4511040" y="4405745"/>
                </a:cubicBezTo>
                <a:cubicBezTo>
                  <a:pt x="4555374" y="4427912"/>
                  <a:pt x="4555374" y="4541520"/>
                  <a:pt x="4594167" y="4555374"/>
                </a:cubicBezTo>
                <a:cubicBezTo>
                  <a:pt x="4632960" y="4569229"/>
                  <a:pt x="4718858" y="4516581"/>
                  <a:pt x="4743796" y="4488872"/>
                </a:cubicBezTo>
                <a:cubicBezTo>
                  <a:pt x="4768734" y="4461163"/>
                  <a:pt x="4732712" y="4425141"/>
                  <a:pt x="4743796" y="4389119"/>
                </a:cubicBezTo>
                <a:cubicBezTo>
                  <a:pt x="4754880" y="4353097"/>
                  <a:pt x="4810298" y="4305992"/>
                  <a:pt x="4810298" y="4272741"/>
                </a:cubicBezTo>
                <a:cubicBezTo>
                  <a:pt x="4810298" y="4239490"/>
                  <a:pt x="4774276" y="4211781"/>
                  <a:pt x="4743796" y="4189614"/>
                </a:cubicBezTo>
                <a:cubicBezTo>
                  <a:pt x="4713316" y="4167447"/>
                  <a:pt x="4613563" y="4159134"/>
                  <a:pt x="4627418" y="4139738"/>
                </a:cubicBezTo>
                <a:cubicBezTo>
                  <a:pt x="4641273" y="4120342"/>
                  <a:pt x="4763193" y="4084320"/>
                  <a:pt x="4826924" y="4073236"/>
                </a:cubicBezTo>
                <a:cubicBezTo>
                  <a:pt x="4890655" y="4062152"/>
                  <a:pt x="4962699" y="4095403"/>
                  <a:pt x="5009804" y="4073236"/>
                </a:cubicBezTo>
                <a:cubicBezTo>
                  <a:pt x="5056909" y="4051069"/>
                  <a:pt x="5070763" y="3959628"/>
                  <a:pt x="5109556" y="3940232"/>
                </a:cubicBezTo>
                <a:cubicBezTo>
                  <a:pt x="5148349" y="3920836"/>
                  <a:pt x="5220393" y="3984567"/>
                  <a:pt x="5242560" y="3956858"/>
                </a:cubicBezTo>
                <a:cubicBezTo>
                  <a:pt x="5264727" y="3929149"/>
                  <a:pt x="5225935" y="3821083"/>
                  <a:pt x="5242560" y="3773978"/>
                </a:cubicBezTo>
                <a:cubicBezTo>
                  <a:pt x="5259185" y="3726873"/>
                  <a:pt x="5309062" y="3682538"/>
                  <a:pt x="5342313" y="3674225"/>
                </a:cubicBezTo>
                <a:cubicBezTo>
                  <a:pt x="5375564" y="3665912"/>
                  <a:pt x="5411585" y="3754581"/>
                  <a:pt x="5442065" y="3724101"/>
                </a:cubicBezTo>
                <a:cubicBezTo>
                  <a:pt x="5472545" y="3693621"/>
                  <a:pt x="5486400" y="3552305"/>
                  <a:pt x="5525193" y="3491345"/>
                </a:cubicBezTo>
                <a:cubicBezTo>
                  <a:pt x="5563986" y="3430385"/>
                  <a:pt x="5683135" y="3399905"/>
                  <a:pt x="5674822" y="3358341"/>
                </a:cubicBezTo>
                <a:cubicBezTo>
                  <a:pt x="5666509" y="3316777"/>
                  <a:pt x="5486400" y="3302923"/>
                  <a:pt x="5475316" y="3241963"/>
                </a:cubicBezTo>
                <a:cubicBezTo>
                  <a:pt x="5464232" y="3181003"/>
                  <a:pt x="5558444" y="3067396"/>
                  <a:pt x="5608320" y="2992581"/>
                </a:cubicBezTo>
                <a:cubicBezTo>
                  <a:pt x="5658196" y="2917766"/>
                  <a:pt x="5730240" y="2867890"/>
                  <a:pt x="5774574" y="2793076"/>
                </a:cubicBezTo>
                <a:cubicBezTo>
                  <a:pt x="5818908" y="2718262"/>
                  <a:pt x="5841076" y="2590799"/>
                  <a:pt x="5874327" y="2543694"/>
                </a:cubicBezTo>
                <a:cubicBezTo>
                  <a:pt x="5907578" y="2496589"/>
                  <a:pt x="5943600" y="2540923"/>
                  <a:pt x="5974080" y="2510443"/>
                </a:cubicBezTo>
                <a:cubicBezTo>
                  <a:pt x="6004560" y="2479963"/>
                  <a:pt x="6073832" y="2391294"/>
                  <a:pt x="6057207" y="2360814"/>
                </a:cubicBezTo>
                <a:cubicBezTo>
                  <a:pt x="6040582" y="2330334"/>
                  <a:pt x="5921433" y="2366356"/>
                  <a:pt x="5874327" y="2327563"/>
                </a:cubicBezTo>
                <a:cubicBezTo>
                  <a:pt x="5827222" y="2288770"/>
                  <a:pt x="5816137" y="2139142"/>
                  <a:pt x="5774574" y="2128058"/>
                </a:cubicBezTo>
                <a:cubicBezTo>
                  <a:pt x="5733011" y="2116974"/>
                  <a:pt x="5658196" y="2213956"/>
                  <a:pt x="5624945" y="2261061"/>
                </a:cubicBezTo>
                <a:cubicBezTo>
                  <a:pt x="5591694" y="2308166"/>
                  <a:pt x="5611091" y="2402377"/>
                  <a:pt x="5575069" y="2410690"/>
                </a:cubicBezTo>
                <a:cubicBezTo>
                  <a:pt x="5539047" y="2419003"/>
                  <a:pt x="5469774" y="2355273"/>
                  <a:pt x="5408814" y="2310938"/>
                </a:cubicBezTo>
                <a:cubicBezTo>
                  <a:pt x="5347854" y="2266603"/>
                  <a:pt x="5250872" y="2200101"/>
                  <a:pt x="5209309" y="2144683"/>
                </a:cubicBezTo>
                <a:cubicBezTo>
                  <a:pt x="5167746" y="2089265"/>
                  <a:pt x="5178829" y="2042160"/>
                  <a:pt x="5159433" y="1978429"/>
                </a:cubicBezTo>
                <a:cubicBezTo>
                  <a:pt x="5140037" y="1914698"/>
                  <a:pt x="5112328" y="1859280"/>
                  <a:pt x="5092931" y="1762298"/>
                </a:cubicBezTo>
                <a:cubicBezTo>
                  <a:pt x="5073534" y="1665316"/>
                  <a:pt x="5051367" y="1482436"/>
                  <a:pt x="5043054" y="1396538"/>
                </a:cubicBezTo>
                <a:cubicBezTo>
                  <a:pt x="5034741" y="1310640"/>
                  <a:pt x="5067992" y="1252451"/>
                  <a:pt x="5043054" y="1246909"/>
                </a:cubicBezTo>
                <a:cubicBezTo>
                  <a:pt x="5018116" y="1241367"/>
                  <a:pt x="4998720" y="1354974"/>
                  <a:pt x="4943302" y="1363287"/>
                </a:cubicBezTo>
                <a:close/>
              </a:path>
            </a:pathLst>
          </a:cu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300" kern="0" dirty="0" smtClean="0">
                <a:solidFill>
                  <a:schemeClr val="bg1">
                    <a:lumMod val="65000"/>
                  </a:schemeClr>
                </a:solidFill>
              </a:rPr>
              <a:t>Северный Ледовитый океан</a:t>
            </a:r>
          </a:p>
          <a:p>
            <a:pPr algn="ctr" defTabSz="761719"/>
            <a:r>
              <a:rPr lang="en-US" sz="4000" kern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S</a:t>
            </a:r>
            <a:r>
              <a:rPr lang="ru-RU" sz="4000" kern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= </a:t>
            </a:r>
            <a:r>
              <a:rPr lang="ru-RU" sz="4000" kern="0" dirty="0" smtClean="0">
                <a:solidFill>
                  <a:schemeClr val="tx2">
                    <a:lumMod val="75000"/>
                  </a:schemeClr>
                </a:solidFill>
              </a:rPr>
              <a:t>14,75 млн.км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²</a:t>
            </a:r>
          </a:p>
          <a:p>
            <a:pPr algn="ctr" defTabSz="761719"/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</a:rPr>
              <a:t>Объем воды 18 млн. км</a:t>
            </a:r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³</a:t>
            </a:r>
            <a:endParaRPr lang="ru-RU" sz="2800" kern="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761719"/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</a:rPr>
              <a:t>ср. глубина 1220 м</a:t>
            </a:r>
          </a:p>
          <a:p>
            <a:pPr algn="ctr" defTabSz="761719"/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</a:rPr>
              <a:t>макс. глубина  5527 м</a:t>
            </a:r>
          </a:p>
          <a:p>
            <a:pPr algn="ctr" defTabSz="761719"/>
            <a:r>
              <a:rPr lang="ru-RU" sz="2800" kern="0" dirty="0" smtClean="0">
                <a:solidFill>
                  <a:schemeClr val="tx2">
                    <a:lumMod val="75000"/>
                  </a:schemeClr>
                </a:solidFill>
              </a:rPr>
              <a:t>Гренландское море</a:t>
            </a: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5" name="Нашивка 44">
            <a:hlinkClick r:id="rId3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4" name="Прямоугольник 3">
            <a:hlinkClick r:id="rId4" action="ppaction://hlinksldjump"/>
          </p:cNvPr>
          <p:cNvSpPr/>
          <p:nvPr/>
        </p:nvSpPr>
        <p:spPr>
          <a:xfrm>
            <a:off x="7261578" y="3571877"/>
            <a:ext cx="1775281" cy="4315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Арктика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2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82000" cy="665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Арктика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357554" y="6286496"/>
            <a:ext cx="2286016" cy="40790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000" kern="0" dirty="0" smtClean="0">
                <a:solidFill>
                  <a:schemeClr val="tx2">
                    <a:lumMod val="75000"/>
                  </a:schemeClr>
                </a:solidFill>
              </a:rPr>
              <a:t>Полярное сияние</a:t>
            </a:r>
          </a:p>
        </p:txBody>
      </p:sp>
      <p:pic>
        <p:nvPicPr>
          <p:cNvPr id="11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0785" y="6230102"/>
            <a:ext cx="533400" cy="5461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0" y="5500702"/>
            <a:ext cx="4929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 Арктике 6 месяцев - полярный день, </a:t>
            </a:r>
          </a:p>
          <a:p>
            <a:pPr algn="ctr"/>
            <a:r>
              <a:rPr lang="ru-RU" sz="2000" dirty="0" smtClean="0"/>
              <a:t> 6 месяцев - полярная ночь.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929190" y="1285860"/>
            <a:ext cx="39290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761719"/>
            <a:r>
              <a:rPr lang="ru-RU" sz="2400" kern="0" dirty="0" smtClean="0"/>
              <a:t>Арктика, сев. полярная область Земли, включающая окраины северных материков почти весь Сев. Ледовитый океан, прилегающие части Атлантического и Тихого океанов.</a:t>
            </a:r>
          </a:p>
          <a:p>
            <a:pPr algn="ctr" defTabSz="761719"/>
            <a:r>
              <a:rPr lang="ru-RU" sz="2400" kern="0" dirty="0" smtClean="0"/>
              <a:t> Южная граница Арктики совпадает с южной границей зоны тундры.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714876" y="1000108"/>
            <a:ext cx="4143404" cy="5214974"/>
            <a:chOff x="6000728" y="928670"/>
            <a:chExt cx="4143404" cy="521497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000728" y="928670"/>
              <a:ext cx="4143404" cy="2571768"/>
            </a:xfrm>
            <a:prstGeom prst="roundRect">
              <a:avLst/>
            </a:prstGeom>
            <a:blipFill rotWithShape="0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13"/>
            <p:cNvSpPr/>
            <p:nvPr/>
          </p:nvSpPr>
          <p:spPr>
            <a:xfrm>
              <a:off x="6000728" y="3571876"/>
              <a:ext cx="4071966" cy="2571768"/>
            </a:xfrm>
            <a:prstGeom prst="roundRect">
              <a:avLst/>
            </a:prstGeom>
            <a:blipFill rotWithShape="0">
              <a:blip r:embed="rId4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1027" name="Picture 3" descr="D:\изображ\сев ледовитый\8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000108"/>
            <a:ext cx="4514850" cy="4352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Скругленный прямоугольник 17"/>
          <p:cNvSpPr/>
          <p:nvPr/>
        </p:nvSpPr>
        <p:spPr bwMode="auto">
          <a:xfrm>
            <a:off x="214282" y="857232"/>
            <a:ext cx="4357718" cy="542928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Северное сияние - в</a:t>
            </a:r>
            <a:r>
              <a:rPr lang="ru-RU" sz="2400" dirty="0" smtClean="0"/>
              <a:t>незапное появление цветных огней в ночном небе, обычно зеленых, вызванное взаимодействием заряженных частиц, поступающих из космоса (вызванных солнечными вспышками) и вступающих во взаимодействие с атомами и молекулами воздуха.</a:t>
            </a: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19" name="Нашивка 18">
            <a:hlinkClick r:id="rId6" action="ppaction://hlinksldjump" highlightClick="1"/>
          </p:cNvPr>
          <p:cNvSpPr/>
          <p:nvPr/>
        </p:nvSpPr>
        <p:spPr bwMode="auto">
          <a:xfrm rot="10800000">
            <a:off x="8282799" y="6311900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21" name="Рамка 2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06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рина\Pictures\сев ледовитый\53 Arktika_fiz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00941"/>
          </a:xfrm>
          <a:prstGeom prst="rect">
            <a:avLst/>
          </a:prstGeom>
          <a:noFill/>
        </p:spPr>
      </p:pic>
      <p:grpSp>
        <p:nvGrpSpPr>
          <p:cNvPr id="28" name="Группа 27"/>
          <p:cNvGrpSpPr/>
          <p:nvPr/>
        </p:nvGrpSpPr>
        <p:grpSpPr>
          <a:xfrm>
            <a:off x="0" y="0"/>
            <a:ext cx="6871855" cy="5403273"/>
            <a:chOff x="0" y="-30480"/>
            <a:chExt cx="6871855" cy="5403273"/>
          </a:xfrm>
        </p:grpSpPr>
        <p:sp>
          <p:nvSpPr>
            <p:cNvPr id="8" name="TextBox 7"/>
            <p:cNvSpPr txBox="1"/>
            <p:nvPr/>
          </p:nvSpPr>
          <p:spPr>
            <a:xfrm>
              <a:off x="0" y="0"/>
              <a:ext cx="2714612" cy="4524315"/>
            </a:xfrm>
            <a:prstGeom prst="rect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Острова материкового происхождения:</a:t>
              </a:r>
            </a:p>
            <a:p>
              <a:pPr marL="342900" indent="-342900">
                <a:buAutoNum type="arabicPeriod"/>
              </a:pPr>
              <a:r>
                <a:rPr lang="ru-RU" sz="2400" dirty="0" err="1" smtClean="0"/>
                <a:t>Элсмир</a:t>
              </a:r>
              <a:endParaRPr lang="ru-RU" sz="2400" dirty="0" smtClean="0"/>
            </a:p>
            <a:p>
              <a:pPr marL="342900" indent="-342900">
                <a:buAutoNum type="arabicPeriod"/>
              </a:pPr>
              <a:r>
                <a:rPr lang="ru-RU" sz="2400" dirty="0" smtClean="0"/>
                <a:t>Канадский Арктический архипелаг</a:t>
              </a:r>
            </a:p>
            <a:p>
              <a:pPr marL="342900" indent="-342900">
                <a:buAutoNum type="arabicPeriod"/>
              </a:pPr>
              <a:r>
                <a:rPr lang="ru-RU" sz="2400" dirty="0" smtClean="0"/>
                <a:t>Северная Земля</a:t>
              </a:r>
            </a:p>
            <a:p>
              <a:pPr marL="342900" indent="-342900">
                <a:buAutoNum type="arabicPeriod"/>
              </a:pPr>
              <a:r>
                <a:rPr lang="ru-RU" sz="2400" dirty="0" smtClean="0"/>
                <a:t>Новосибирские</a:t>
              </a:r>
            </a:p>
            <a:p>
              <a:pPr marL="342900" indent="-342900">
                <a:buAutoNum type="arabicPeriod"/>
              </a:pPr>
              <a:r>
                <a:rPr lang="ru-RU" sz="2400" dirty="0" smtClean="0"/>
                <a:t>Новая Земля</a:t>
              </a:r>
            </a:p>
            <a:p>
              <a:pPr marL="342900" indent="-342900">
                <a:buAutoNum type="arabicPeriod"/>
              </a:pPr>
              <a:r>
                <a:rPr lang="ru-RU" sz="2400" dirty="0" smtClean="0"/>
                <a:t>Шпицберген</a:t>
              </a:r>
              <a:endParaRPr lang="ru-RU" sz="2400" dirty="0"/>
            </a:p>
          </p:txBody>
        </p:sp>
        <p:sp>
          <p:nvSpPr>
            <p:cNvPr id="11" name="Полилиния 10"/>
            <p:cNvSpPr/>
            <p:nvPr/>
          </p:nvSpPr>
          <p:spPr bwMode="auto">
            <a:xfrm>
              <a:off x="4064923" y="537556"/>
              <a:ext cx="662248" cy="1130531"/>
            </a:xfrm>
            <a:custGeom>
              <a:avLst/>
              <a:gdLst>
                <a:gd name="connsiteX0" fmla="*/ 656706 w 662248"/>
                <a:gd name="connsiteY0" fmla="*/ 792480 h 1130531"/>
                <a:gd name="connsiteX1" fmla="*/ 457201 w 662248"/>
                <a:gd name="connsiteY1" fmla="*/ 925484 h 1130531"/>
                <a:gd name="connsiteX2" fmla="*/ 473826 w 662248"/>
                <a:gd name="connsiteY2" fmla="*/ 991986 h 1130531"/>
                <a:gd name="connsiteX3" fmla="*/ 357448 w 662248"/>
                <a:gd name="connsiteY3" fmla="*/ 1091739 h 1130531"/>
                <a:gd name="connsiteX4" fmla="*/ 191193 w 662248"/>
                <a:gd name="connsiteY4" fmla="*/ 1124989 h 1130531"/>
                <a:gd name="connsiteX5" fmla="*/ 41564 w 662248"/>
                <a:gd name="connsiteY5" fmla="*/ 1124989 h 1130531"/>
                <a:gd name="connsiteX6" fmla="*/ 8313 w 662248"/>
                <a:gd name="connsiteY6" fmla="*/ 1091739 h 1130531"/>
                <a:gd name="connsiteX7" fmla="*/ 91441 w 662248"/>
                <a:gd name="connsiteY7" fmla="*/ 958735 h 1130531"/>
                <a:gd name="connsiteX8" fmla="*/ 91441 w 662248"/>
                <a:gd name="connsiteY8" fmla="*/ 875608 h 1130531"/>
                <a:gd name="connsiteX9" fmla="*/ 124692 w 662248"/>
                <a:gd name="connsiteY9" fmla="*/ 742604 h 1130531"/>
                <a:gd name="connsiteX10" fmla="*/ 174568 w 662248"/>
                <a:gd name="connsiteY10" fmla="*/ 592975 h 1130531"/>
                <a:gd name="connsiteX11" fmla="*/ 191193 w 662248"/>
                <a:gd name="connsiteY11" fmla="*/ 526473 h 1130531"/>
                <a:gd name="connsiteX12" fmla="*/ 157942 w 662248"/>
                <a:gd name="connsiteY12" fmla="*/ 376844 h 1130531"/>
                <a:gd name="connsiteX13" fmla="*/ 157942 w 662248"/>
                <a:gd name="connsiteY13" fmla="*/ 277091 h 1130531"/>
                <a:gd name="connsiteX14" fmla="*/ 224444 w 662248"/>
                <a:gd name="connsiteY14" fmla="*/ 144088 h 1130531"/>
                <a:gd name="connsiteX15" fmla="*/ 191193 w 662248"/>
                <a:gd name="connsiteY15" fmla="*/ 44335 h 1130531"/>
                <a:gd name="connsiteX16" fmla="*/ 290946 w 662248"/>
                <a:gd name="connsiteY16" fmla="*/ 11084 h 1130531"/>
                <a:gd name="connsiteX17" fmla="*/ 423950 w 662248"/>
                <a:gd name="connsiteY17" fmla="*/ 27709 h 1130531"/>
                <a:gd name="connsiteX18" fmla="*/ 540328 w 662248"/>
                <a:gd name="connsiteY18" fmla="*/ 27709 h 1130531"/>
                <a:gd name="connsiteX19" fmla="*/ 523702 w 662248"/>
                <a:gd name="connsiteY19" fmla="*/ 193964 h 1130531"/>
                <a:gd name="connsiteX20" fmla="*/ 407324 w 662248"/>
                <a:gd name="connsiteY20" fmla="*/ 160713 h 1130531"/>
                <a:gd name="connsiteX21" fmla="*/ 423950 w 662248"/>
                <a:gd name="connsiteY21" fmla="*/ 260466 h 1130531"/>
                <a:gd name="connsiteX22" fmla="*/ 540328 w 662248"/>
                <a:gd name="connsiteY22" fmla="*/ 310342 h 1130531"/>
                <a:gd name="connsiteX23" fmla="*/ 440575 w 662248"/>
                <a:gd name="connsiteY23" fmla="*/ 393469 h 1130531"/>
                <a:gd name="connsiteX24" fmla="*/ 540328 w 662248"/>
                <a:gd name="connsiteY24" fmla="*/ 642851 h 1130531"/>
                <a:gd name="connsiteX25" fmla="*/ 390699 w 662248"/>
                <a:gd name="connsiteY25" fmla="*/ 526473 h 1130531"/>
                <a:gd name="connsiteX26" fmla="*/ 390699 w 662248"/>
                <a:gd name="connsiteY26" fmla="*/ 742604 h 1130531"/>
                <a:gd name="connsiteX27" fmla="*/ 357448 w 662248"/>
                <a:gd name="connsiteY27" fmla="*/ 759229 h 1130531"/>
                <a:gd name="connsiteX28" fmla="*/ 490452 w 662248"/>
                <a:gd name="connsiteY28" fmla="*/ 692728 h 1130531"/>
                <a:gd name="connsiteX29" fmla="*/ 656706 w 662248"/>
                <a:gd name="connsiteY29" fmla="*/ 792480 h 113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62248" h="1130531">
                  <a:moveTo>
                    <a:pt x="656706" y="792480"/>
                  </a:moveTo>
                  <a:cubicBezTo>
                    <a:pt x="651164" y="831273"/>
                    <a:pt x="487681" y="892233"/>
                    <a:pt x="457201" y="925484"/>
                  </a:cubicBezTo>
                  <a:cubicBezTo>
                    <a:pt x="426721" y="958735"/>
                    <a:pt x="490451" y="964277"/>
                    <a:pt x="473826" y="991986"/>
                  </a:cubicBezTo>
                  <a:cubicBezTo>
                    <a:pt x="457201" y="1019695"/>
                    <a:pt x="404553" y="1069572"/>
                    <a:pt x="357448" y="1091739"/>
                  </a:cubicBezTo>
                  <a:cubicBezTo>
                    <a:pt x="310343" y="1113906"/>
                    <a:pt x="243840" y="1119447"/>
                    <a:pt x="191193" y="1124989"/>
                  </a:cubicBezTo>
                  <a:cubicBezTo>
                    <a:pt x="138546" y="1130531"/>
                    <a:pt x="72044" y="1130531"/>
                    <a:pt x="41564" y="1124989"/>
                  </a:cubicBezTo>
                  <a:cubicBezTo>
                    <a:pt x="11084" y="1119447"/>
                    <a:pt x="0" y="1119448"/>
                    <a:pt x="8313" y="1091739"/>
                  </a:cubicBezTo>
                  <a:cubicBezTo>
                    <a:pt x="16626" y="1064030"/>
                    <a:pt x="77586" y="994757"/>
                    <a:pt x="91441" y="958735"/>
                  </a:cubicBezTo>
                  <a:cubicBezTo>
                    <a:pt x="105296" y="922713"/>
                    <a:pt x="85899" y="911630"/>
                    <a:pt x="91441" y="875608"/>
                  </a:cubicBezTo>
                  <a:cubicBezTo>
                    <a:pt x="96983" y="839586"/>
                    <a:pt x="110837" y="789710"/>
                    <a:pt x="124692" y="742604"/>
                  </a:cubicBezTo>
                  <a:cubicBezTo>
                    <a:pt x="138547" y="695498"/>
                    <a:pt x="163485" y="628997"/>
                    <a:pt x="174568" y="592975"/>
                  </a:cubicBezTo>
                  <a:cubicBezTo>
                    <a:pt x="185651" y="556953"/>
                    <a:pt x="193964" y="562495"/>
                    <a:pt x="191193" y="526473"/>
                  </a:cubicBezTo>
                  <a:cubicBezTo>
                    <a:pt x="188422" y="490451"/>
                    <a:pt x="163484" y="418408"/>
                    <a:pt x="157942" y="376844"/>
                  </a:cubicBezTo>
                  <a:cubicBezTo>
                    <a:pt x="152400" y="335280"/>
                    <a:pt x="146858" y="315884"/>
                    <a:pt x="157942" y="277091"/>
                  </a:cubicBezTo>
                  <a:cubicBezTo>
                    <a:pt x="169026" y="238298"/>
                    <a:pt x="218902" y="182881"/>
                    <a:pt x="224444" y="144088"/>
                  </a:cubicBezTo>
                  <a:cubicBezTo>
                    <a:pt x="229986" y="105295"/>
                    <a:pt x="180109" y="66502"/>
                    <a:pt x="191193" y="44335"/>
                  </a:cubicBezTo>
                  <a:cubicBezTo>
                    <a:pt x="202277" y="22168"/>
                    <a:pt x="252153" y="13855"/>
                    <a:pt x="290946" y="11084"/>
                  </a:cubicBezTo>
                  <a:cubicBezTo>
                    <a:pt x="329739" y="8313"/>
                    <a:pt x="382386" y="24938"/>
                    <a:pt x="423950" y="27709"/>
                  </a:cubicBezTo>
                  <a:cubicBezTo>
                    <a:pt x="465514" y="30480"/>
                    <a:pt x="523703" y="0"/>
                    <a:pt x="540328" y="27709"/>
                  </a:cubicBezTo>
                  <a:cubicBezTo>
                    <a:pt x="556953" y="55418"/>
                    <a:pt x="545869" y="171797"/>
                    <a:pt x="523702" y="193964"/>
                  </a:cubicBezTo>
                  <a:cubicBezTo>
                    <a:pt x="501535" y="216131"/>
                    <a:pt x="423949" y="149629"/>
                    <a:pt x="407324" y="160713"/>
                  </a:cubicBezTo>
                  <a:cubicBezTo>
                    <a:pt x="390699" y="171797"/>
                    <a:pt x="401783" y="235528"/>
                    <a:pt x="423950" y="260466"/>
                  </a:cubicBezTo>
                  <a:cubicBezTo>
                    <a:pt x="446117" y="285404"/>
                    <a:pt x="537557" y="288175"/>
                    <a:pt x="540328" y="310342"/>
                  </a:cubicBezTo>
                  <a:cubicBezTo>
                    <a:pt x="543099" y="332509"/>
                    <a:pt x="440575" y="338051"/>
                    <a:pt x="440575" y="393469"/>
                  </a:cubicBezTo>
                  <a:cubicBezTo>
                    <a:pt x="440575" y="448887"/>
                    <a:pt x="548641" y="620684"/>
                    <a:pt x="540328" y="642851"/>
                  </a:cubicBezTo>
                  <a:cubicBezTo>
                    <a:pt x="532015" y="665018"/>
                    <a:pt x="415637" y="509848"/>
                    <a:pt x="390699" y="526473"/>
                  </a:cubicBezTo>
                  <a:cubicBezTo>
                    <a:pt x="365761" y="543098"/>
                    <a:pt x="396241" y="703811"/>
                    <a:pt x="390699" y="742604"/>
                  </a:cubicBezTo>
                  <a:cubicBezTo>
                    <a:pt x="385157" y="781397"/>
                    <a:pt x="357448" y="759229"/>
                    <a:pt x="357448" y="759229"/>
                  </a:cubicBezTo>
                  <a:cubicBezTo>
                    <a:pt x="374073" y="750916"/>
                    <a:pt x="446118" y="692728"/>
                    <a:pt x="490452" y="692728"/>
                  </a:cubicBezTo>
                  <a:cubicBezTo>
                    <a:pt x="534786" y="692728"/>
                    <a:pt x="662248" y="753687"/>
                    <a:pt x="656706" y="792480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93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  <a:p>
              <a:pPr algn="ctr" defTabSz="761719"/>
              <a:endParaRPr lang="ru-RU" sz="2400" b="1" kern="0" dirty="0" smtClean="0">
                <a:solidFill>
                  <a:schemeClr val="tx2"/>
                </a:solidFill>
              </a:endParaRPr>
            </a:p>
            <a:p>
              <a:pPr algn="ctr" defTabSz="761719"/>
              <a:endParaRPr lang="ru-RU" sz="2400" b="1" kern="0" dirty="0" smtClean="0">
                <a:solidFill>
                  <a:schemeClr val="tx2"/>
                </a:solidFill>
              </a:endParaRPr>
            </a:p>
            <a:p>
              <a:pPr algn="ctr" defTabSz="761719"/>
              <a:r>
                <a:rPr lang="ru-RU" sz="3600" kern="0" dirty="0" smtClean="0">
                  <a:solidFill>
                    <a:schemeClr val="tx1"/>
                  </a:solidFill>
                </a:rPr>
                <a:t>1</a:t>
              </a:r>
            </a:p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endParaRPr lang="ru-RU" sz="2300" kern="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4175761" y="-30480"/>
              <a:ext cx="2302624" cy="1393767"/>
            </a:xfrm>
            <a:custGeom>
              <a:avLst/>
              <a:gdLst>
                <a:gd name="connsiteX0" fmla="*/ 1659774 w 2302624"/>
                <a:gd name="connsiteY0" fmla="*/ 412865 h 1393767"/>
                <a:gd name="connsiteX1" fmla="*/ 1693024 w 2302624"/>
                <a:gd name="connsiteY1" fmla="*/ 529244 h 1393767"/>
                <a:gd name="connsiteX2" fmla="*/ 1942406 w 2302624"/>
                <a:gd name="connsiteY2" fmla="*/ 628996 h 1393767"/>
                <a:gd name="connsiteX3" fmla="*/ 2225039 w 2302624"/>
                <a:gd name="connsiteY3" fmla="*/ 279862 h 1393767"/>
                <a:gd name="connsiteX4" fmla="*/ 2042159 w 2302624"/>
                <a:gd name="connsiteY4" fmla="*/ 146858 h 1393767"/>
                <a:gd name="connsiteX5" fmla="*/ 1925781 w 2302624"/>
                <a:gd name="connsiteY5" fmla="*/ 213360 h 1393767"/>
                <a:gd name="connsiteX6" fmla="*/ 1925781 w 2302624"/>
                <a:gd name="connsiteY6" fmla="*/ 130233 h 1393767"/>
                <a:gd name="connsiteX7" fmla="*/ 1443643 w 2302624"/>
                <a:gd name="connsiteY7" fmla="*/ 47105 h 1393767"/>
                <a:gd name="connsiteX8" fmla="*/ 1061257 w 2302624"/>
                <a:gd name="connsiteY8" fmla="*/ 80356 h 1393767"/>
                <a:gd name="connsiteX9" fmla="*/ 994755 w 2302624"/>
                <a:gd name="connsiteY9" fmla="*/ 196735 h 1393767"/>
                <a:gd name="connsiteX10" fmla="*/ 845126 w 2302624"/>
                <a:gd name="connsiteY10" fmla="*/ 63731 h 1393767"/>
                <a:gd name="connsiteX11" fmla="*/ 745374 w 2302624"/>
                <a:gd name="connsiteY11" fmla="*/ 229985 h 1393767"/>
                <a:gd name="connsiteX12" fmla="*/ 695497 w 2302624"/>
                <a:gd name="connsiteY12" fmla="*/ 63731 h 1393767"/>
                <a:gd name="connsiteX13" fmla="*/ 512617 w 2302624"/>
                <a:gd name="connsiteY13" fmla="*/ 63731 h 1393767"/>
                <a:gd name="connsiteX14" fmla="*/ 446115 w 2302624"/>
                <a:gd name="connsiteY14" fmla="*/ 263236 h 1393767"/>
                <a:gd name="connsiteX15" fmla="*/ 412864 w 2302624"/>
                <a:gd name="connsiteY15" fmla="*/ 30480 h 1393767"/>
                <a:gd name="connsiteX16" fmla="*/ 213359 w 2302624"/>
                <a:gd name="connsiteY16" fmla="*/ 80356 h 1393767"/>
                <a:gd name="connsiteX17" fmla="*/ 96981 w 2302624"/>
                <a:gd name="connsiteY17" fmla="*/ 146858 h 1393767"/>
                <a:gd name="connsiteX18" fmla="*/ 13854 w 2302624"/>
                <a:gd name="connsiteY18" fmla="*/ 329738 h 1393767"/>
                <a:gd name="connsiteX19" fmla="*/ 180108 w 2302624"/>
                <a:gd name="connsiteY19" fmla="*/ 479367 h 1393767"/>
                <a:gd name="connsiteX20" fmla="*/ 329737 w 2302624"/>
                <a:gd name="connsiteY20" fmla="*/ 495993 h 1393767"/>
                <a:gd name="connsiteX21" fmla="*/ 562494 w 2302624"/>
                <a:gd name="connsiteY21" fmla="*/ 562495 h 1393767"/>
                <a:gd name="connsiteX22" fmla="*/ 446115 w 2302624"/>
                <a:gd name="connsiteY22" fmla="*/ 762000 h 1393767"/>
                <a:gd name="connsiteX23" fmla="*/ 479366 w 2302624"/>
                <a:gd name="connsiteY23" fmla="*/ 961505 h 1393767"/>
                <a:gd name="connsiteX24" fmla="*/ 362988 w 2302624"/>
                <a:gd name="connsiteY24" fmla="*/ 994756 h 1393767"/>
                <a:gd name="connsiteX25" fmla="*/ 429490 w 2302624"/>
                <a:gd name="connsiteY25" fmla="*/ 1177636 h 1393767"/>
                <a:gd name="connsiteX26" fmla="*/ 645621 w 2302624"/>
                <a:gd name="connsiteY26" fmla="*/ 1377142 h 1393767"/>
                <a:gd name="connsiteX27" fmla="*/ 695497 w 2302624"/>
                <a:gd name="connsiteY27" fmla="*/ 1077884 h 1393767"/>
                <a:gd name="connsiteX28" fmla="*/ 778624 w 2302624"/>
                <a:gd name="connsiteY28" fmla="*/ 978131 h 1393767"/>
                <a:gd name="connsiteX29" fmla="*/ 944879 w 2302624"/>
                <a:gd name="connsiteY29" fmla="*/ 1177636 h 1393767"/>
                <a:gd name="connsiteX30" fmla="*/ 961504 w 2302624"/>
                <a:gd name="connsiteY30" fmla="*/ 811876 h 1393767"/>
                <a:gd name="connsiteX31" fmla="*/ 1210886 w 2302624"/>
                <a:gd name="connsiteY31" fmla="*/ 1044633 h 1393767"/>
                <a:gd name="connsiteX32" fmla="*/ 1443643 w 2302624"/>
                <a:gd name="connsiteY32" fmla="*/ 994756 h 1393767"/>
                <a:gd name="connsiteX33" fmla="*/ 1792777 w 2302624"/>
                <a:gd name="connsiteY33" fmla="*/ 895004 h 1393767"/>
                <a:gd name="connsiteX34" fmla="*/ 1659774 w 2302624"/>
                <a:gd name="connsiteY34" fmla="*/ 745375 h 1393767"/>
                <a:gd name="connsiteX35" fmla="*/ 1593272 w 2302624"/>
                <a:gd name="connsiteY35" fmla="*/ 545869 h 1393767"/>
                <a:gd name="connsiteX36" fmla="*/ 1759526 w 2302624"/>
                <a:gd name="connsiteY36" fmla="*/ 579120 h 1393767"/>
                <a:gd name="connsiteX37" fmla="*/ 2058784 w 2302624"/>
                <a:gd name="connsiteY37" fmla="*/ 562495 h 1393767"/>
                <a:gd name="connsiteX38" fmla="*/ 2274915 w 2302624"/>
                <a:gd name="connsiteY38" fmla="*/ 263236 h 1393767"/>
                <a:gd name="connsiteX39" fmla="*/ 2225039 w 2302624"/>
                <a:gd name="connsiteY39" fmla="*/ 196735 h 1393767"/>
                <a:gd name="connsiteX40" fmla="*/ 2108661 w 2302624"/>
                <a:gd name="connsiteY40" fmla="*/ 180109 h 1393767"/>
                <a:gd name="connsiteX41" fmla="*/ 2108661 w 2302624"/>
                <a:gd name="connsiteY41" fmla="*/ 180109 h 1393767"/>
                <a:gd name="connsiteX42" fmla="*/ 2008908 w 2302624"/>
                <a:gd name="connsiteY42" fmla="*/ 180109 h 1393767"/>
                <a:gd name="connsiteX43" fmla="*/ 2008908 w 2302624"/>
                <a:gd name="connsiteY43" fmla="*/ 180109 h 1393767"/>
                <a:gd name="connsiteX44" fmla="*/ 1992283 w 2302624"/>
                <a:gd name="connsiteY44" fmla="*/ 196735 h 1393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02624" h="1393767">
                  <a:moveTo>
                    <a:pt x="1659774" y="412865"/>
                  </a:moveTo>
                  <a:cubicBezTo>
                    <a:pt x="1652846" y="453043"/>
                    <a:pt x="1645919" y="493222"/>
                    <a:pt x="1693024" y="529244"/>
                  </a:cubicBezTo>
                  <a:cubicBezTo>
                    <a:pt x="1740129" y="565266"/>
                    <a:pt x="1853737" y="670560"/>
                    <a:pt x="1942406" y="628996"/>
                  </a:cubicBezTo>
                  <a:cubicBezTo>
                    <a:pt x="2031075" y="587432"/>
                    <a:pt x="2208414" y="360218"/>
                    <a:pt x="2225039" y="279862"/>
                  </a:cubicBezTo>
                  <a:cubicBezTo>
                    <a:pt x="2241664" y="199506"/>
                    <a:pt x="2092035" y="157942"/>
                    <a:pt x="2042159" y="146858"/>
                  </a:cubicBezTo>
                  <a:cubicBezTo>
                    <a:pt x="1992283" y="135774"/>
                    <a:pt x="1945177" y="216131"/>
                    <a:pt x="1925781" y="213360"/>
                  </a:cubicBezTo>
                  <a:cubicBezTo>
                    <a:pt x="1906385" y="210589"/>
                    <a:pt x="2006137" y="157942"/>
                    <a:pt x="1925781" y="130233"/>
                  </a:cubicBezTo>
                  <a:cubicBezTo>
                    <a:pt x="1845425" y="102524"/>
                    <a:pt x="1587730" y="55418"/>
                    <a:pt x="1443643" y="47105"/>
                  </a:cubicBezTo>
                  <a:cubicBezTo>
                    <a:pt x="1299556" y="38792"/>
                    <a:pt x="1136072" y="55418"/>
                    <a:pt x="1061257" y="80356"/>
                  </a:cubicBezTo>
                  <a:cubicBezTo>
                    <a:pt x="986442" y="105294"/>
                    <a:pt x="1030777" y="199506"/>
                    <a:pt x="994755" y="196735"/>
                  </a:cubicBezTo>
                  <a:cubicBezTo>
                    <a:pt x="958733" y="193964"/>
                    <a:pt x="886690" y="58189"/>
                    <a:pt x="845126" y="63731"/>
                  </a:cubicBezTo>
                  <a:cubicBezTo>
                    <a:pt x="803562" y="69273"/>
                    <a:pt x="770312" y="229985"/>
                    <a:pt x="745374" y="229985"/>
                  </a:cubicBezTo>
                  <a:cubicBezTo>
                    <a:pt x="720436" y="229985"/>
                    <a:pt x="734290" y="91440"/>
                    <a:pt x="695497" y="63731"/>
                  </a:cubicBezTo>
                  <a:cubicBezTo>
                    <a:pt x="656704" y="36022"/>
                    <a:pt x="554181" y="30480"/>
                    <a:pt x="512617" y="63731"/>
                  </a:cubicBezTo>
                  <a:cubicBezTo>
                    <a:pt x="471053" y="96982"/>
                    <a:pt x="462741" y="268778"/>
                    <a:pt x="446115" y="263236"/>
                  </a:cubicBezTo>
                  <a:cubicBezTo>
                    <a:pt x="429489" y="257694"/>
                    <a:pt x="451657" y="60960"/>
                    <a:pt x="412864" y="30480"/>
                  </a:cubicBezTo>
                  <a:cubicBezTo>
                    <a:pt x="374071" y="0"/>
                    <a:pt x="266006" y="60960"/>
                    <a:pt x="213359" y="80356"/>
                  </a:cubicBezTo>
                  <a:cubicBezTo>
                    <a:pt x="160712" y="99752"/>
                    <a:pt x="130232" y="105294"/>
                    <a:pt x="96981" y="146858"/>
                  </a:cubicBezTo>
                  <a:cubicBezTo>
                    <a:pt x="63730" y="188422"/>
                    <a:pt x="0" y="274320"/>
                    <a:pt x="13854" y="329738"/>
                  </a:cubicBezTo>
                  <a:cubicBezTo>
                    <a:pt x="27709" y="385156"/>
                    <a:pt x="127461" y="451658"/>
                    <a:pt x="180108" y="479367"/>
                  </a:cubicBezTo>
                  <a:cubicBezTo>
                    <a:pt x="232755" y="507076"/>
                    <a:pt x="266006" y="482138"/>
                    <a:pt x="329737" y="495993"/>
                  </a:cubicBezTo>
                  <a:cubicBezTo>
                    <a:pt x="393468" y="509848"/>
                    <a:pt x="543098" y="518161"/>
                    <a:pt x="562494" y="562495"/>
                  </a:cubicBezTo>
                  <a:cubicBezTo>
                    <a:pt x="581890" y="606829"/>
                    <a:pt x="459970" y="695498"/>
                    <a:pt x="446115" y="762000"/>
                  </a:cubicBezTo>
                  <a:cubicBezTo>
                    <a:pt x="432260" y="828502"/>
                    <a:pt x="493221" y="922712"/>
                    <a:pt x="479366" y="961505"/>
                  </a:cubicBezTo>
                  <a:cubicBezTo>
                    <a:pt x="465512" y="1000298"/>
                    <a:pt x="371301" y="958734"/>
                    <a:pt x="362988" y="994756"/>
                  </a:cubicBezTo>
                  <a:cubicBezTo>
                    <a:pt x="354675" y="1030778"/>
                    <a:pt x="382385" y="1113905"/>
                    <a:pt x="429490" y="1177636"/>
                  </a:cubicBezTo>
                  <a:cubicBezTo>
                    <a:pt x="476595" y="1241367"/>
                    <a:pt x="601287" y="1393767"/>
                    <a:pt x="645621" y="1377142"/>
                  </a:cubicBezTo>
                  <a:cubicBezTo>
                    <a:pt x="689955" y="1360517"/>
                    <a:pt x="673330" y="1144386"/>
                    <a:pt x="695497" y="1077884"/>
                  </a:cubicBezTo>
                  <a:cubicBezTo>
                    <a:pt x="717664" y="1011382"/>
                    <a:pt x="737060" y="961506"/>
                    <a:pt x="778624" y="978131"/>
                  </a:cubicBezTo>
                  <a:cubicBezTo>
                    <a:pt x="820188" y="994756"/>
                    <a:pt x="914399" y="1205345"/>
                    <a:pt x="944879" y="1177636"/>
                  </a:cubicBezTo>
                  <a:cubicBezTo>
                    <a:pt x="975359" y="1149927"/>
                    <a:pt x="917170" y="834043"/>
                    <a:pt x="961504" y="811876"/>
                  </a:cubicBezTo>
                  <a:cubicBezTo>
                    <a:pt x="1005839" y="789709"/>
                    <a:pt x="1130530" y="1014153"/>
                    <a:pt x="1210886" y="1044633"/>
                  </a:cubicBezTo>
                  <a:cubicBezTo>
                    <a:pt x="1291243" y="1075113"/>
                    <a:pt x="1346661" y="1019694"/>
                    <a:pt x="1443643" y="994756"/>
                  </a:cubicBezTo>
                  <a:cubicBezTo>
                    <a:pt x="1540625" y="969818"/>
                    <a:pt x="1756755" y="936567"/>
                    <a:pt x="1792777" y="895004"/>
                  </a:cubicBezTo>
                  <a:cubicBezTo>
                    <a:pt x="1828799" y="853441"/>
                    <a:pt x="1693025" y="803564"/>
                    <a:pt x="1659774" y="745375"/>
                  </a:cubicBezTo>
                  <a:cubicBezTo>
                    <a:pt x="1626523" y="687186"/>
                    <a:pt x="1576647" y="573578"/>
                    <a:pt x="1593272" y="545869"/>
                  </a:cubicBezTo>
                  <a:cubicBezTo>
                    <a:pt x="1609897" y="518160"/>
                    <a:pt x="1681941" y="576349"/>
                    <a:pt x="1759526" y="579120"/>
                  </a:cubicBezTo>
                  <a:cubicBezTo>
                    <a:pt x="1837111" y="581891"/>
                    <a:pt x="1972886" y="615142"/>
                    <a:pt x="2058784" y="562495"/>
                  </a:cubicBezTo>
                  <a:cubicBezTo>
                    <a:pt x="2144682" y="509848"/>
                    <a:pt x="2247206" y="324196"/>
                    <a:pt x="2274915" y="263236"/>
                  </a:cubicBezTo>
                  <a:cubicBezTo>
                    <a:pt x="2302624" y="202276"/>
                    <a:pt x="2252748" y="210589"/>
                    <a:pt x="2225039" y="196735"/>
                  </a:cubicBezTo>
                  <a:cubicBezTo>
                    <a:pt x="2197330" y="182881"/>
                    <a:pt x="2108661" y="180109"/>
                    <a:pt x="2108661" y="180109"/>
                  </a:cubicBezTo>
                  <a:lnTo>
                    <a:pt x="2108661" y="180109"/>
                  </a:lnTo>
                  <a:lnTo>
                    <a:pt x="2008908" y="180109"/>
                  </a:lnTo>
                  <a:lnTo>
                    <a:pt x="2008908" y="180109"/>
                  </a:lnTo>
                  <a:cubicBezTo>
                    <a:pt x="2006137" y="182880"/>
                    <a:pt x="2000596" y="193964"/>
                    <a:pt x="1992283" y="196735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66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ru-RU" sz="4000" dirty="0" smtClean="0"/>
                <a:t>2</a:t>
              </a:r>
              <a:endParaRPr lang="ru-RU" sz="4000" dirty="0"/>
            </a:p>
          </p:txBody>
        </p:sp>
        <p:sp>
          <p:nvSpPr>
            <p:cNvPr id="14" name="Полилиния 13"/>
            <p:cNvSpPr/>
            <p:nvPr/>
          </p:nvSpPr>
          <p:spPr bwMode="auto">
            <a:xfrm>
              <a:off x="4668982" y="4117571"/>
              <a:ext cx="590204" cy="576349"/>
            </a:xfrm>
            <a:custGeom>
              <a:avLst/>
              <a:gdLst>
                <a:gd name="connsiteX0" fmla="*/ 401782 w 590204"/>
                <a:gd name="connsiteY0" fmla="*/ 554182 h 576349"/>
                <a:gd name="connsiteX1" fmla="*/ 584662 w 590204"/>
                <a:gd name="connsiteY1" fmla="*/ 338051 h 576349"/>
                <a:gd name="connsiteX2" fmla="*/ 368531 w 590204"/>
                <a:gd name="connsiteY2" fmla="*/ 254924 h 576349"/>
                <a:gd name="connsiteX3" fmla="*/ 235527 w 590204"/>
                <a:gd name="connsiteY3" fmla="*/ 155171 h 576349"/>
                <a:gd name="connsiteX4" fmla="*/ 235527 w 590204"/>
                <a:gd name="connsiteY4" fmla="*/ 22167 h 576349"/>
                <a:gd name="connsiteX5" fmla="*/ 36022 w 590204"/>
                <a:gd name="connsiteY5" fmla="*/ 22167 h 576349"/>
                <a:gd name="connsiteX6" fmla="*/ 19396 w 590204"/>
                <a:gd name="connsiteY6" fmla="*/ 138545 h 576349"/>
                <a:gd name="connsiteX7" fmla="*/ 152400 w 590204"/>
                <a:gd name="connsiteY7" fmla="*/ 321425 h 576349"/>
                <a:gd name="connsiteX8" fmla="*/ 302029 w 590204"/>
                <a:gd name="connsiteY8" fmla="*/ 387927 h 576349"/>
                <a:gd name="connsiteX9" fmla="*/ 368531 w 590204"/>
                <a:gd name="connsiteY9" fmla="*/ 471054 h 576349"/>
                <a:gd name="connsiteX10" fmla="*/ 401782 w 590204"/>
                <a:gd name="connsiteY10" fmla="*/ 554182 h 57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0204" h="576349">
                  <a:moveTo>
                    <a:pt x="401782" y="554182"/>
                  </a:moveTo>
                  <a:cubicBezTo>
                    <a:pt x="437804" y="532015"/>
                    <a:pt x="590204" y="387927"/>
                    <a:pt x="584662" y="338051"/>
                  </a:cubicBezTo>
                  <a:cubicBezTo>
                    <a:pt x="579120" y="288175"/>
                    <a:pt x="426720" y="285404"/>
                    <a:pt x="368531" y="254924"/>
                  </a:cubicBezTo>
                  <a:cubicBezTo>
                    <a:pt x="310342" y="224444"/>
                    <a:pt x="257694" y="193964"/>
                    <a:pt x="235527" y="155171"/>
                  </a:cubicBezTo>
                  <a:cubicBezTo>
                    <a:pt x="213360" y="116378"/>
                    <a:pt x="268778" y="44334"/>
                    <a:pt x="235527" y="22167"/>
                  </a:cubicBezTo>
                  <a:cubicBezTo>
                    <a:pt x="202276" y="0"/>
                    <a:pt x="72044" y="2771"/>
                    <a:pt x="36022" y="22167"/>
                  </a:cubicBezTo>
                  <a:cubicBezTo>
                    <a:pt x="0" y="41563"/>
                    <a:pt x="0" y="88669"/>
                    <a:pt x="19396" y="138545"/>
                  </a:cubicBezTo>
                  <a:cubicBezTo>
                    <a:pt x="38792" y="188421"/>
                    <a:pt x="105295" y="279861"/>
                    <a:pt x="152400" y="321425"/>
                  </a:cubicBezTo>
                  <a:cubicBezTo>
                    <a:pt x="199506" y="362989"/>
                    <a:pt x="266007" y="362989"/>
                    <a:pt x="302029" y="387927"/>
                  </a:cubicBezTo>
                  <a:cubicBezTo>
                    <a:pt x="338051" y="412865"/>
                    <a:pt x="351906" y="440574"/>
                    <a:pt x="368531" y="471054"/>
                  </a:cubicBezTo>
                  <a:cubicBezTo>
                    <a:pt x="385156" y="501534"/>
                    <a:pt x="365760" y="576349"/>
                    <a:pt x="401782" y="554182"/>
                  </a:cubicBezTo>
                  <a:close/>
                </a:path>
              </a:pathLst>
            </a:custGeom>
            <a:solidFill>
              <a:schemeClr val="bg2">
                <a:lumMod val="20000"/>
                <a:lumOff val="80000"/>
                <a:alpha val="90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kern="0" dirty="0" smtClean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6" name="Полилиния 15"/>
            <p:cNvSpPr/>
            <p:nvPr/>
          </p:nvSpPr>
          <p:spPr bwMode="auto">
            <a:xfrm>
              <a:off x="6348153" y="3854334"/>
              <a:ext cx="523702" cy="581891"/>
            </a:xfrm>
            <a:custGeom>
              <a:avLst/>
              <a:gdLst>
                <a:gd name="connsiteX0" fmla="*/ 435032 w 523702"/>
                <a:gd name="connsiteY0" fmla="*/ 185651 h 581891"/>
                <a:gd name="connsiteX1" fmla="*/ 484909 w 523702"/>
                <a:gd name="connsiteY1" fmla="*/ 36022 h 581891"/>
                <a:gd name="connsiteX2" fmla="*/ 401782 w 523702"/>
                <a:gd name="connsiteY2" fmla="*/ 2771 h 581891"/>
                <a:gd name="connsiteX3" fmla="*/ 302029 w 523702"/>
                <a:gd name="connsiteY3" fmla="*/ 52648 h 581891"/>
                <a:gd name="connsiteX4" fmla="*/ 268778 w 523702"/>
                <a:gd name="connsiteY4" fmla="*/ 152401 h 581891"/>
                <a:gd name="connsiteX5" fmla="*/ 119149 w 523702"/>
                <a:gd name="connsiteY5" fmla="*/ 185651 h 581891"/>
                <a:gd name="connsiteX6" fmla="*/ 85898 w 523702"/>
                <a:gd name="connsiteY6" fmla="*/ 268779 h 581891"/>
                <a:gd name="connsiteX7" fmla="*/ 2771 w 523702"/>
                <a:gd name="connsiteY7" fmla="*/ 368531 h 581891"/>
                <a:gd name="connsiteX8" fmla="*/ 69272 w 523702"/>
                <a:gd name="connsiteY8" fmla="*/ 501535 h 581891"/>
                <a:gd name="connsiteX9" fmla="*/ 252152 w 523702"/>
                <a:gd name="connsiteY9" fmla="*/ 435033 h 581891"/>
                <a:gd name="connsiteX10" fmla="*/ 351905 w 523702"/>
                <a:gd name="connsiteY10" fmla="*/ 385157 h 581891"/>
                <a:gd name="connsiteX11" fmla="*/ 385156 w 523702"/>
                <a:gd name="connsiteY11" fmla="*/ 568037 h 581891"/>
                <a:gd name="connsiteX12" fmla="*/ 518160 w 523702"/>
                <a:gd name="connsiteY12" fmla="*/ 468284 h 581891"/>
                <a:gd name="connsiteX13" fmla="*/ 418407 w 523702"/>
                <a:gd name="connsiteY13" fmla="*/ 401782 h 581891"/>
                <a:gd name="connsiteX14" fmla="*/ 335280 w 523702"/>
                <a:gd name="connsiteY14" fmla="*/ 268779 h 581891"/>
                <a:gd name="connsiteX15" fmla="*/ 285403 w 523702"/>
                <a:gd name="connsiteY15" fmla="*/ 185651 h 581891"/>
                <a:gd name="connsiteX16" fmla="*/ 435032 w 523702"/>
                <a:gd name="connsiteY16" fmla="*/ 185651 h 58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3702" h="581891">
                  <a:moveTo>
                    <a:pt x="435032" y="185651"/>
                  </a:moveTo>
                  <a:cubicBezTo>
                    <a:pt x="468283" y="160713"/>
                    <a:pt x="490451" y="66502"/>
                    <a:pt x="484909" y="36022"/>
                  </a:cubicBezTo>
                  <a:cubicBezTo>
                    <a:pt x="479367" y="5542"/>
                    <a:pt x="432262" y="0"/>
                    <a:pt x="401782" y="2771"/>
                  </a:cubicBezTo>
                  <a:cubicBezTo>
                    <a:pt x="371302" y="5542"/>
                    <a:pt x="324196" y="27710"/>
                    <a:pt x="302029" y="52648"/>
                  </a:cubicBezTo>
                  <a:cubicBezTo>
                    <a:pt x="279862" y="77586"/>
                    <a:pt x="299258" y="130234"/>
                    <a:pt x="268778" y="152401"/>
                  </a:cubicBezTo>
                  <a:cubicBezTo>
                    <a:pt x="238298" y="174568"/>
                    <a:pt x="149629" y="166255"/>
                    <a:pt x="119149" y="185651"/>
                  </a:cubicBezTo>
                  <a:cubicBezTo>
                    <a:pt x="88669" y="205047"/>
                    <a:pt x="105294" y="238299"/>
                    <a:pt x="85898" y="268779"/>
                  </a:cubicBezTo>
                  <a:cubicBezTo>
                    <a:pt x="66502" y="299259"/>
                    <a:pt x="5542" y="329738"/>
                    <a:pt x="2771" y="368531"/>
                  </a:cubicBezTo>
                  <a:cubicBezTo>
                    <a:pt x="0" y="407324"/>
                    <a:pt x="27709" y="490451"/>
                    <a:pt x="69272" y="501535"/>
                  </a:cubicBezTo>
                  <a:cubicBezTo>
                    <a:pt x="110835" y="512619"/>
                    <a:pt x="205047" y="454429"/>
                    <a:pt x="252152" y="435033"/>
                  </a:cubicBezTo>
                  <a:cubicBezTo>
                    <a:pt x="299257" y="415637"/>
                    <a:pt x="329738" y="362990"/>
                    <a:pt x="351905" y="385157"/>
                  </a:cubicBezTo>
                  <a:cubicBezTo>
                    <a:pt x="374072" y="407324"/>
                    <a:pt x="357447" y="554183"/>
                    <a:pt x="385156" y="568037"/>
                  </a:cubicBezTo>
                  <a:cubicBezTo>
                    <a:pt x="412865" y="581891"/>
                    <a:pt x="512618" y="495993"/>
                    <a:pt x="518160" y="468284"/>
                  </a:cubicBezTo>
                  <a:cubicBezTo>
                    <a:pt x="523702" y="440575"/>
                    <a:pt x="448887" y="435033"/>
                    <a:pt x="418407" y="401782"/>
                  </a:cubicBezTo>
                  <a:cubicBezTo>
                    <a:pt x="387927" y="368531"/>
                    <a:pt x="357447" y="304801"/>
                    <a:pt x="335280" y="268779"/>
                  </a:cubicBezTo>
                  <a:cubicBezTo>
                    <a:pt x="313113" y="232757"/>
                    <a:pt x="271549" y="205047"/>
                    <a:pt x="285403" y="185651"/>
                  </a:cubicBezTo>
                  <a:cubicBezTo>
                    <a:pt x="299258" y="166255"/>
                    <a:pt x="401781" y="210589"/>
                    <a:pt x="435032" y="185651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kern="0" dirty="0" smtClean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7" name="Полилиния 16"/>
            <p:cNvSpPr/>
            <p:nvPr/>
          </p:nvSpPr>
          <p:spPr bwMode="auto">
            <a:xfrm>
              <a:off x="2840182" y="4621877"/>
              <a:ext cx="1133301" cy="750916"/>
            </a:xfrm>
            <a:custGeom>
              <a:avLst/>
              <a:gdLst>
                <a:gd name="connsiteX0" fmla="*/ 185651 w 1133301"/>
                <a:gd name="connsiteY0" fmla="*/ 665018 h 750916"/>
                <a:gd name="connsiteX1" fmla="*/ 268778 w 1133301"/>
                <a:gd name="connsiteY1" fmla="*/ 432261 h 750916"/>
                <a:gd name="connsiteX2" fmla="*/ 501534 w 1133301"/>
                <a:gd name="connsiteY2" fmla="*/ 332508 h 750916"/>
                <a:gd name="connsiteX3" fmla="*/ 767542 w 1133301"/>
                <a:gd name="connsiteY3" fmla="*/ 182879 h 750916"/>
                <a:gd name="connsiteX4" fmla="*/ 1083425 w 1133301"/>
                <a:gd name="connsiteY4" fmla="*/ 116378 h 750916"/>
                <a:gd name="connsiteX5" fmla="*/ 1066800 w 1133301"/>
                <a:gd name="connsiteY5" fmla="*/ 16625 h 750916"/>
                <a:gd name="connsiteX6" fmla="*/ 767542 w 1133301"/>
                <a:gd name="connsiteY6" fmla="*/ 16625 h 750916"/>
                <a:gd name="connsiteX7" fmla="*/ 451658 w 1133301"/>
                <a:gd name="connsiteY7" fmla="*/ 66501 h 750916"/>
                <a:gd name="connsiteX8" fmla="*/ 285403 w 1133301"/>
                <a:gd name="connsiteY8" fmla="*/ 199505 h 750916"/>
                <a:gd name="connsiteX9" fmla="*/ 152400 w 1133301"/>
                <a:gd name="connsiteY9" fmla="*/ 332508 h 750916"/>
                <a:gd name="connsiteX10" fmla="*/ 36022 w 1133301"/>
                <a:gd name="connsiteY10" fmla="*/ 365759 h 750916"/>
                <a:gd name="connsiteX11" fmla="*/ 2771 w 1133301"/>
                <a:gd name="connsiteY11" fmla="*/ 448887 h 750916"/>
                <a:gd name="connsiteX12" fmla="*/ 52647 w 1133301"/>
                <a:gd name="connsiteY12" fmla="*/ 581890 h 750916"/>
                <a:gd name="connsiteX13" fmla="*/ 69273 w 1133301"/>
                <a:gd name="connsiteY13" fmla="*/ 648392 h 750916"/>
                <a:gd name="connsiteX14" fmla="*/ 218902 w 1133301"/>
                <a:gd name="connsiteY14" fmla="*/ 748145 h 750916"/>
                <a:gd name="connsiteX15" fmla="*/ 185651 w 1133301"/>
                <a:gd name="connsiteY15" fmla="*/ 665018 h 750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33301" h="750916">
                  <a:moveTo>
                    <a:pt x="185651" y="665018"/>
                  </a:moveTo>
                  <a:cubicBezTo>
                    <a:pt x="193964" y="612371"/>
                    <a:pt x="216131" y="487679"/>
                    <a:pt x="268778" y="432261"/>
                  </a:cubicBezTo>
                  <a:cubicBezTo>
                    <a:pt x="321425" y="376843"/>
                    <a:pt x="418407" y="374072"/>
                    <a:pt x="501534" y="332508"/>
                  </a:cubicBezTo>
                  <a:cubicBezTo>
                    <a:pt x="584661" y="290944"/>
                    <a:pt x="670560" y="218901"/>
                    <a:pt x="767542" y="182879"/>
                  </a:cubicBezTo>
                  <a:cubicBezTo>
                    <a:pt x="864524" y="146857"/>
                    <a:pt x="1033549" y="144087"/>
                    <a:pt x="1083425" y="116378"/>
                  </a:cubicBezTo>
                  <a:cubicBezTo>
                    <a:pt x="1133301" y="88669"/>
                    <a:pt x="1119447" y="33251"/>
                    <a:pt x="1066800" y="16625"/>
                  </a:cubicBezTo>
                  <a:cubicBezTo>
                    <a:pt x="1014153" y="0"/>
                    <a:pt x="870066" y="8312"/>
                    <a:pt x="767542" y="16625"/>
                  </a:cubicBezTo>
                  <a:cubicBezTo>
                    <a:pt x="665018" y="24938"/>
                    <a:pt x="532015" y="36021"/>
                    <a:pt x="451658" y="66501"/>
                  </a:cubicBezTo>
                  <a:cubicBezTo>
                    <a:pt x="371302" y="96981"/>
                    <a:pt x="335279" y="155171"/>
                    <a:pt x="285403" y="199505"/>
                  </a:cubicBezTo>
                  <a:cubicBezTo>
                    <a:pt x="235527" y="243839"/>
                    <a:pt x="193964" y="304799"/>
                    <a:pt x="152400" y="332508"/>
                  </a:cubicBezTo>
                  <a:cubicBezTo>
                    <a:pt x="110837" y="360217"/>
                    <a:pt x="60960" y="346363"/>
                    <a:pt x="36022" y="365759"/>
                  </a:cubicBezTo>
                  <a:cubicBezTo>
                    <a:pt x="11084" y="385155"/>
                    <a:pt x="0" y="412865"/>
                    <a:pt x="2771" y="448887"/>
                  </a:cubicBezTo>
                  <a:cubicBezTo>
                    <a:pt x="5542" y="484909"/>
                    <a:pt x="41563" y="548639"/>
                    <a:pt x="52647" y="581890"/>
                  </a:cubicBezTo>
                  <a:cubicBezTo>
                    <a:pt x="63731" y="615141"/>
                    <a:pt x="41564" y="620683"/>
                    <a:pt x="69273" y="648392"/>
                  </a:cubicBezTo>
                  <a:cubicBezTo>
                    <a:pt x="96982" y="676101"/>
                    <a:pt x="196735" y="750916"/>
                    <a:pt x="218902" y="748145"/>
                  </a:cubicBezTo>
                  <a:cubicBezTo>
                    <a:pt x="241069" y="745374"/>
                    <a:pt x="177338" y="717665"/>
                    <a:pt x="185651" y="665018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200" kern="0" dirty="0" smtClean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2743200" y="3059084"/>
              <a:ext cx="595746" cy="529243"/>
            </a:xfrm>
            <a:custGeom>
              <a:avLst/>
              <a:gdLst>
                <a:gd name="connsiteX0" fmla="*/ 66502 w 595746"/>
                <a:gd name="connsiteY0" fmla="*/ 415636 h 529243"/>
                <a:gd name="connsiteX1" fmla="*/ 249382 w 595746"/>
                <a:gd name="connsiteY1" fmla="*/ 515389 h 529243"/>
                <a:gd name="connsiteX2" fmla="*/ 266007 w 595746"/>
                <a:gd name="connsiteY2" fmla="*/ 332509 h 529243"/>
                <a:gd name="connsiteX3" fmla="*/ 332509 w 595746"/>
                <a:gd name="connsiteY3" fmla="*/ 249381 h 529243"/>
                <a:gd name="connsiteX4" fmla="*/ 448887 w 595746"/>
                <a:gd name="connsiteY4" fmla="*/ 365760 h 529243"/>
                <a:gd name="connsiteX5" fmla="*/ 581891 w 595746"/>
                <a:gd name="connsiteY5" fmla="*/ 216131 h 529243"/>
                <a:gd name="connsiteX6" fmla="*/ 532015 w 595746"/>
                <a:gd name="connsiteY6" fmla="*/ 133003 h 529243"/>
                <a:gd name="connsiteX7" fmla="*/ 365760 w 595746"/>
                <a:gd name="connsiteY7" fmla="*/ 49876 h 529243"/>
                <a:gd name="connsiteX8" fmla="*/ 232756 w 595746"/>
                <a:gd name="connsiteY8" fmla="*/ 0 h 529243"/>
                <a:gd name="connsiteX9" fmla="*/ 199505 w 595746"/>
                <a:gd name="connsiteY9" fmla="*/ 49876 h 529243"/>
                <a:gd name="connsiteX10" fmla="*/ 199505 w 595746"/>
                <a:gd name="connsiteY10" fmla="*/ 182880 h 529243"/>
                <a:gd name="connsiteX11" fmla="*/ 133004 w 595746"/>
                <a:gd name="connsiteY11" fmla="*/ 282632 h 529243"/>
                <a:gd name="connsiteX12" fmla="*/ 0 w 595746"/>
                <a:gd name="connsiteY12" fmla="*/ 332509 h 529243"/>
                <a:gd name="connsiteX13" fmla="*/ 133004 w 595746"/>
                <a:gd name="connsiteY13" fmla="*/ 415636 h 529243"/>
                <a:gd name="connsiteX14" fmla="*/ 199505 w 595746"/>
                <a:gd name="connsiteY14" fmla="*/ 432261 h 529243"/>
                <a:gd name="connsiteX15" fmla="*/ 282633 w 595746"/>
                <a:gd name="connsiteY15" fmla="*/ 498763 h 529243"/>
                <a:gd name="connsiteX16" fmla="*/ 282633 w 595746"/>
                <a:gd name="connsiteY16" fmla="*/ 498763 h 529243"/>
                <a:gd name="connsiteX17" fmla="*/ 299258 w 595746"/>
                <a:gd name="connsiteY17" fmla="*/ 399011 h 529243"/>
                <a:gd name="connsiteX18" fmla="*/ 299258 w 595746"/>
                <a:gd name="connsiteY18" fmla="*/ 399011 h 529243"/>
                <a:gd name="connsiteX19" fmla="*/ 282633 w 595746"/>
                <a:gd name="connsiteY19" fmla="*/ 415636 h 52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5746" h="529243">
                  <a:moveTo>
                    <a:pt x="66502" y="415636"/>
                  </a:moveTo>
                  <a:cubicBezTo>
                    <a:pt x="141316" y="472439"/>
                    <a:pt x="216131" y="529243"/>
                    <a:pt x="249382" y="515389"/>
                  </a:cubicBezTo>
                  <a:cubicBezTo>
                    <a:pt x="282633" y="501535"/>
                    <a:pt x="252152" y="376844"/>
                    <a:pt x="266007" y="332509"/>
                  </a:cubicBezTo>
                  <a:cubicBezTo>
                    <a:pt x="279862" y="288174"/>
                    <a:pt x="302029" y="243839"/>
                    <a:pt x="332509" y="249381"/>
                  </a:cubicBezTo>
                  <a:cubicBezTo>
                    <a:pt x="362989" y="254923"/>
                    <a:pt x="407323" y="371302"/>
                    <a:pt x="448887" y="365760"/>
                  </a:cubicBezTo>
                  <a:cubicBezTo>
                    <a:pt x="490451" y="360218"/>
                    <a:pt x="568036" y="254924"/>
                    <a:pt x="581891" y="216131"/>
                  </a:cubicBezTo>
                  <a:cubicBezTo>
                    <a:pt x="595746" y="177338"/>
                    <a:pt x="568037" y="160712"/>
                    <a:pt x="532015" y="133003"/>
                  </a:cubicBezTo>
                  <a:cubicBezTo>
                    <a:pt x="495993" y="105294"/>
                    <a:pt x="415637" y="72043"/>
                    <a:pt x="365760" y="49876"/>
                  </a:cubicBezTo>
                  <a:cubicBezTo>
                    <a:pt x="315884" y="27709"/>
                    <a:pt x="260465" y="0"/>
                    <a:pt x="232756" y="0"/>
                  </a:cubicBezTo>
                  <a:cubicBezTo>
                    <a:pt x="205047" y="0"/>
                    <a:pt x="205047" y="19396"/>
                    <a:pt x="199505" y="49876"/>
                  </a:cubicBezTo>
                  <a:cubicBezTo>
                    <a:pt x="193963" y="80356"/>
                    <a:pt x="210588" y="144087"/>
                    <a:pt x="199505" y="182880"/>
                  </a:cubicBezTo>
                  <a:cubicBezTo>
                    <a:pt x="188422" y="221673"/>
                    <a:pt x="166255" y="257694"/>
                    <a:pt x="133004" y="282632"/>
                  </a:cubicBezTo>
                  <a:cubicBezTo>
                    <a:pt x="99753" y="307570"/>
                    <a:pt x="0" y="310342"/>
                    <a:pt x="0" y="332509"/>
                  </a:cubicBezTo>
                  <a:cubicBezTo>
                    <a:pt x="0" y="354676"/>
                    <a:pt x="99753" y="399011"/>
                    <a:pt x="133004" y="415636"/>
                  </a:cubicBezTo>
                  <a:cubicBezTo>
                    <a:pt x="166255" y="432261"/>
                    <a:pt x="174567" y="418406"/>
                    <a:pt x="199505" y="432261"/>
                  </a:cubicBezTo>
                  <a:cubicBezTo>
                    <a:pt x="224443" y="446116"/>
                    <a:pt x="282633" y="498763"/>
                    <a:pt x="282633" y="498763"/>
                  </a:cubicBezTo>
                  <a:lnTo>
                    <a:pt x="282633" y="498763"/>
                  </a:lnTo>
                  <a:lnTo>
                    <a:pt x="299258" y="399011"/>
                  </a:lnTo>
                  <a:lnTo>
                    <a:pt x="299258" y="399011"/>
                  </a:lnTo>
                  <a:lnTo>
                    <a:pt x="282633" y="415636"/>
                  </a:lnTo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/>
                <a:t>6</a:t>
              </a:r>
              <a:endParaRPr lang="ru-RU" sz="3200" dirty="0"/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0" y="2786058"/>
            <a:ext cx="2143108" cy="1493704"/>
            <a:chOff x="0" y="2786058"/>
            <a:chExt cx="2143108" cy="1493704"/>
          </a:xfrm>
        </p:grpSpPr>
        <p:sp>
          <p:nvSpPr>
            <p:cNvPr id="44" name="TextBox 43">
              <a:hlinkHover r:id="" action="ppaction://noaction" highlightClick="1"/>
            </p:cNvPr>
            <p:cNvSpPr txBox="1"/>
            <p:nvPr/>
          </p:nvSpPr>
          <p:spPr>
            <a:xfrm>
              <a:off x="785786" y="3143248"/>
              <a:ext cx="642942" cy="70788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</a:t>
              </a:r>
              <a:endPara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0" y="2786058"/>
              <a:ext cx="5000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</a:t>
              </a:r>
              <a:endPara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43042" y="3571876"/>
              <a:ext cx="500066" cy="70788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</a:t>
              </a:r>
              <a:endPara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2071670" y="3214686"/>
            <a:ext cx="5929354" cy="2565274"/>
            <a:chOff x="2000232" y="3214686"/>
            <a:chExt cx="5929354" cy="2565274"/>
          </a:xfrm>
        </p:grpSpPr>
        <p:sp>
          <p:nvSpPr>
            <p:cNvPr id="47" name="TextBox 46"/>
            <p:cNvSpPr txBox="1"/>
            <p:nvPr/>
          </p:nvSpPr>
          <p:spPr>
            <a:xfrm>
              <a:off x="2000232" y="5072074"/>
              <a:ext cx="500066" cy="707886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4000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</a:t>
              </a:r>
              <a:endParaRPr lang="ru-RU" sz="400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429520" y="3214686"/>
              <a:ext cx="500066" cy="707886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</a:t>
              </a:r>
              <a:endPara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715140" y="3714752"/>
              <a:ext cx="571504" cy="707886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solidFill>
                    <a:srgbClr val="00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</a:t>
              </a:r>
              <a:endParaRPr lang="ru-RU" sz="4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714612" y="642918"/>
            <a:ext cx="4000560" cy="5893779"/>
            <a:chOff x="2714612" y="642918"/>
            <a:chExt cx="4000560" cy="5893779"/>
          </a:xfrm>
        </p:grpSpPr>
        <p:sp>
          <p:nvSpPr>
            <p:cNvPr id="43" name="TextBox 42"/>
            <p:cNvSpPr txBox="1"/>
            <p:nvPr/>
          </p:nvSpPr>
          <p:spPr>
            <a:xfrm>
              <a:off x="2714612" y="1643050"/>
              <a:ext cx="4000560" cy="4893647"/>
            </a:xfrm>
            <a:prstGeom prst="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Береговая линия сильно изрезана. </a:t>
              </a:r>
            </a:p>
            <a:p>
              <a:r>
                <a:rPr lang="ru-RU" sz="2400" u="sng" dirty="0" smtClean="0"/>
                <a:t>Факторы формирования берегов:</a:t>
              </a:r>
            </a:p>
            <a:p>
              <a:pPr marL="457200" indent="-457200">
                <a:buAutoNum type="arabicPeriod"/>
              </a:pPr>
              <a:r>
                <a:rPr lang="ru-RU" sz="2400" dirty="0" smtClean="0"/>
                <a:t>Тектонические преобразования земной коры</a:t>
              </a:r>
            </a:p>
            <a:p>
              <a:pPr marL="457200" indent="-457200">
                <a:buAutoNum type="arabicPeriod"/>
              </a:pPr>
              <a:r>
                <a:rPr lang="ru-RU" sz="2400" dirty="0" smtClean="0"/>
                <a:t>Взаимодействие океана и суши</a:t>
              </a:r>
            </a:p>
            <a:p>
              <a:pPr marL="457200" indent="-457200"/>
              <a:r>
                <a:rPr lang="ru-RU" sz="2400" u="sng" dirty="0" smtClean="0"/>
                <a:t>Виды берего</a:t>
              </a:r>
              <a:r>
                <a:rPr lang="ru-RU" sz="2400" dirty="0" smtClean="0"/>
                <a:t>в:</a:t>
              </a:r>
            </a:p>
            <a:p>
              <a:pPr marL="457200" indent="-457200"/>
              <a:r>
                <a:rPr lang="ru-RU" sz="2400" dirty="0" smtClean="0"/>
                <a:t>  Ф - </a:t>
              </a:r>
              <a:r>
                <a:rPr lang="ru-RU" sz="2400" dirty="0" err="1" smtClean="0"/>
                <a:t>Фьордовые</a:t>
              </a:r>
              <a:endParaRPr lang="ru-RU" sz="2400" dirty="0" smtClean="0"/>
            </a:p>
            <a:p>
              <a:pPr marL="457200" indent="-457200"/>
              <a:r>
                <a:rPr lang="ru-RU" sz="2400" dirty="0" smtClean="0">
                  <a:solidFill>
                    <a:srgbClr val="003300"/>
                  </a:solidFill>
                </a:rPr>
                <a:t>  Д - Дельтовые</a:t>
              </a:r>
            </a:p>
            <a:p>
              <a:pPr marL="457200" indent="-457200"/>
              <a:r>
                <a:rPr lang="ru-RU" sz="2400" dirty="0" smtClean="0"/>
                <a:t>  </a:t>
              </a:r>
              <a:r>
                <a:rPr lang="ru-RU" sz="2400" dirty="0" smtClean="0">
                  <a:solidFill>
                    <a:srgbClr val="002060"/>
                  </a:solidFill>
                </a:rPr>
                <a:t>Л - Выровненные льдами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929190" y="642918"/>
              <a:ext cx="545342" cy="707886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 w="3175"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</a:t>
              </a:r>
              <a:endParaRPr lang="ru-RU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0" y="0"/>
            <a:ext cx="9503037" cy="6858000"/>
            <a:chOff x="26409" y="0"/>
            <a:chExt cx="9503037" cy="6858000"/>
          </a:xfrm>
        </p:grpSpPr>
        <p:grpSp>
          <p:nvGrpSpPr>
            <p:cNvPr id="76" name="Группа 75"/>
            <p:cNvGrpSpPr/>
            <p:nvPr/>
          </p:nvGrpSpPr>
          <p:grpSpPr>
            <a:xfrm>
              <a:off x="4812723" y="1714487"/>
              <a:ext cx="3545491" cy="5143513"/>
              <a:chOff x="4812723" y="1714488"/>
              <a:chExt cx="3545491" cy="5036790"/>
            </a:xfrm>
          </p:grpSpPr>
          <p:sp>
            <p:nvSpPr>
              <p:cNvPr id="88" name="TextBox 87">
                <a:hlinkHover r:id="" action="ppaction://noaction" highlightClick="1"/>
              </p:cNvPr>
              <p:cNvSpPr txBox="1"/>
              <p:nvPr/>
            </p:nvSpPr>
            <p:spPr>
              <a:xfrm>
                <a:off x="4812723" y="5181618"/>
                <a:ext cx="2000264" cy="1569660"/>
              </a:xfrm>
              <a:prstGeom prst="rect">
                <a:avLst/>
              </a:prstGeom>
              <a:solidFill>
                <a:schemeClr val="bg1">
                  <a:alpha val="67000"/>
                </a:schemeClr>
              </a:solidFill>
              <a:ln w="19050">
                <a:solidFill>
                  <a:schemeClr val="bg1"/>
                </a:solidFill>
              </a:ln>
              <a:effectLst>
                <a:outerShdw blurRad="149987" dist="250190" dir="846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88900" h="88900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/>
                  <a:t>Моря</a:t>
                </a:r>
              </a:p>
              <a:p>
                <a:pPr algn="ctr"/>
                <a:r>
                  <a:rPr lang="ru-RU" sz="2400" dirty="0" smtClean="0"/>
                  <a:t>в основном шельфовые окраинные.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7643834" y="1714488"/>
                <a:ext cx="7143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ru-RU" sz="3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7" name="Овал 76"/>
            <p:cNvSpPr/>
            <p:nvPr/>
          </p:nvSpPr>
          <p:spPr bwMode="auto">
            <a:xfrm>
              <a:off x="6215074" y="1868544"/>
              <a:ext cx="2571768" cy="802468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Чукотское</a:t>
              </a:r>
            </a:p>
          </p:txBody>
        </p:sp>
        <p:sp>
          <p:nvSpPr>
            <p:cNvPr id="78" name="Овал 77"/>
            <p:cNvSpPr/>
            <p:nvPr/>
          </p:nvSpPr>
          <p:spPr bwMode="auto">
            <a:xfrm rot="20311807">
              <a:off x="5894162" y="2952976"/>
              <a:ext cx="2451545" cy="802468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err="1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Восточно-Сибирское</a:t>
              </a:r>
              <a:endPara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Овал 78"/>
            <p:cNvSpPr/>
            <p:nvPr/>
          </p:nvSpPr>
          <p:spPr bwMode="auto">
            <a:xfrm rot="20337404">
              <a:off x="4993637" y="4188143"/>
              <a:ext cx="2387881" cy="802468"/>
            </a:xfrm>
            <a:prstGeom prst="ellipse">
              <a:avLst/>
            </a:prstGeom>
            <a:solidFill>
              <a:schemeClr val="lt1">
                <a:alpha val="36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Лаптевых</a:t>
              </a:r>
            </a:p>
          </p:txBody>
        </p:sp>
        <p:sp>
          <p:nvSpPr>
            <p:cNvPr id="80" name="Овал 79"/>
            <p:cNvSpPr/>
            <p:nvPr/>
          </p:nvSpPr>
          <p:spPr bwMode="auto">
            <a:xfrm rot="20504443">
              <a:off x="2596259" y="4836062"/>
              <a:ext cx="2224147" cy="513973"/>
            </a:xfrm>
            <a:prstGeom prst="ellipse">
              <a:avLst/>
            </a:prstGeom>
            <a:solidFill>
              <a:schemeClr val="lt1">
                <a:alpha val="36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Карское</a:t>
              </a:r>
            </a:p>
          </p:txBody>
        </p:sp>
        <p:sp>
          <p:nvSpPr>
            <p:cNvPr id="81" name="Овал 80"/>
            <p:cNvSpPr/>
            <p:nvPr/>
          </p:nvSpPr>
          <p:spPr bwMode="auto">
            <a:xfrm rot="2617593">
              <a:off x="1355479" y="3664116"/>
              <a:ext cx="2452281" cy="802468"/>
            </a:xfrm>
            <a:prstGeom prst="ellipse">
              <a:avLst/>
            </a:prstGeom>
            <a:solidFill>
              <a:schemeClr val="lt1">
                <a:alpha val="38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Баренцево</a:t>
              </a:r>
            </a:p>
          </p:txBody>
        </p:sp>
        <p:sp>
          <p:nvSpPr>
            <p:cNvPr id="82" name="Овал 81"/>
            <p:cNvSpPr/>
            <p:nvPr/>
          </p:nvSpPr>
          <p:spPr bwMode="auto">
            <a:xfrm rot="20908968">
              <a:off x="1094858" y="4982470"/>
              <a:ext cx="1285852" cy="363286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Белое</a:t>
              </a:r>
            </a:p>
          </p:txBody>
        </p:sp>
        <p:sp>
          <p:nvSpPr>
            <p:cNvPr id="83" name="Овал 82"/>
            <p:cNvSpPr/>
            <p:nvPr/>
          </p:nvSpPr>
          <p:spPr bwMode="auto">
            <a:xfrm rot="1205203">
              <a:off x="351117" y="1823897"/>
              <a:ext cx="3232497" cy="560575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Гренландское</a:t>
              </a:r>
            </a:p>
          </p:txBody>
        </p:sp>
        <p:sp>
          <p:nvSpPr>
            <p:cNvPr id="84" name="Овал 83"/>
            <p:cNvSpPr/>
            <p:nvPr/>
          </p:nvSpPr>
          <p:spPr bwMode="auto">
            <a:xfrm rot="711842">
              <a:off x="26409" y="2350762"/>
              <a:ext cx="2774048" cy="568752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Норвежское</a:t>
              </a:r>
            </a:p>
          </p:txBody>
        </p:sp>
        <p:sp>
          <p:nvSpPr>
            <p:cNvPr id="85" name="Овал 84"/>
            <p:cNvSpPr/>
            <p:nvPr/>
          </p:nvSpPr>
          <p:spPr bwMode="auto">
            <a:xfrm>
              <a:off x="5572132" y="500042"/>
              <a:ext cx="2214578" cy="802468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Баффина</a:t>
              </a:r>
            </a:p>
          </p:txBody>
        </p:sp>
        <p:sp>
          <p:nvSpPr>
            <p:cNvPr id="86" name="Овал 85"/>
            <p:cNvSpPr/>
            <p:nvPr/>
          </p:nvSpPr>
          <p:spPr bwMode="auto">
            <a:xfrm>
              <a:off x="2571736" y="0"/>
              <a:ext cx="2214578" cy="802468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Бофорта</a:t>
              </a:r>
            </a:p>
          </p:txBody>
        </p:sp>
        <p:sp>
          <p:nvSpPr>
            <p:cNvPr id="87" name="Овал 86"/>
            <p:cNvSpPr/>
            <p:nvPr/>
          </p:nvSpPr>
          <p:spPr bwMode="auto">
            <a:xfrm>
              <a:off x="6500826" y="1714487"/>
              <a:ext cx="3028620" cy="435447"/>
            </a:xfrm>
            <a:prstGeom prst="ellipse">
              <a:avLst/>
            </a:prstGeom>
            <a:solidFill>
              <a:schemeClr val="lt1">
                <a:alpha val="6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76194" tIns="38097" rIns="76194" bIns="38097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761719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kern="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Берингов пр-в</a:t>
              </a:r>
            </a:p>
          </p:txBody>
        </p:sp>
      </p:grpSp>
      <p:pic>
        <p:nvPicPr>
          <p:cNvPr id="1030" name="Picture 6" descr="C:\Users\Марина\Pictures\сев ледовитый\10 - коп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37" y="18239"/>
            <a:ext cx="4405349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Прямоугольник 28"/>
          <p:cNvSpPr/>
          <p:nvPr/>
        </p:nvSpPr>
        <p:spPr bwMode="auto">
          <a:xfrm>
            <a:off x="7286612" y="4214818"/>
            <a:ext cx="185738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800" kern="0" dirty="0" smtClean="0">
                <a:solidFill>
                  <a:schemeClr val="tx1"/>
                </a:solidFill>
              </a:rPr>
              <a:t>Берега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7286612" y="5000636"/>
            <a:ext cx="185738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800" kern="0" dirty="0" smtClean="0">
                <a:solidFill>
                  <a:schemeClr val="tx1"/>
                </a:solidFill>
              </a:rPr>
              <a:t>Моря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7286612" y="5786454"/>
            <a:ext cx="1857388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800" kern="0" dirty="0" smtClean="0">
                <a:solidFill>
                  <a:schemeClr val="tx1"/>
                </a:solidFill>
              </a:rPr>
              <a:t>Острова</a:t>
            </a:r>
            <a:r>
              <a:rPr lang="ru-RU" sz="2800" kern="0" dirty="0" smtClean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031" name="Picture 7" descr="C:\Users\Марина\Pictures\сев ледовитый\101 - копи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46" y="28974"/>
            <a:ext cx="4429124" cy="2876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1" name="Группа 50"/>
          <p:cNvGrpSpPr/>
          <p:nvPr/>
        </p:nvGrpSpPr>
        <p:grpSpPr>
          <a:xfrm>
            <a:off x="35946" y="28974"/>
            <a:ext cx="4429124" cy="2857496"/>
            <a:chOff x="8358214" y="2071678"/>
            <a:chExt cx="4429124" cy="2857496"/>
          </a:xfrm>
        </p:grpSpPr>
        <p:pic>
          <p:nvPicPr>
            <p:cNvPr id="1027" name="Picture 3" descr="C:\Users\Марина\Pictures\сев ледовитый\55 - копия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358214" y="2071678"/>
              <a:ext cx="4429124" cy="28574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8643966" y="2214554"/>
              <a:ext cx="3786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Узкие скалистые заливы</a:t>
              </a:r>
              <a:endParaRPr lang="ru-RU" sz="2400" dirty="0"/>
            </a:p>
          </p:txBody>
        </p:sp>
      </p:grpSp>
      <p:sp>
        <p:nvSpPr>
          <p:cNvPr id="53" name="Нашивка 52">
            <a:hlinkClick r:id="rId6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91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изображ\сев ледовитый\190px-Chilingarov_Ar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3857628"/>
            <a:ext cx="1366813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357826"/>
            <a:ext cx="533400" cy="546100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6858016" y="5786454"/>
            <a:ext cx="2285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  А.Н. Чилингаров </a:t>
            </a:r>
            <a:endParaRPr lang="ru-RU" sz="20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0" y="8572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eaLnBrk="0" hangingPunct="0">
              <a:lnSpc>
                <a:spcPct val="90000"/>
              </a:lnSpc>
              <a:defRPr/>
            </a:pPr>
            <a:r>
              <a:rPr lang="ru-RU" sz="2000" spc="-150" dirty="0" smtClean="0">
                <a:ln w="3175">
                  <a:noFill/>
                </a:ln>
                <a:latin typeface="Trebuchet MS" pitchFamily="34" charset="0"/>
                <a:cs typeface="Arial" charset="0"/>
              </a:rPr>
              <a:t>это история подвигов многих поколений мореплавателей, путешественников и ученых</a:t>
            </a:r>
          </a:p>
          <a:p>
            <a:pPr lvl="0" algn="ctr" defTabSz="912813" eaLnBrk="0" hangingPunct="0">
              <a:lnSpc>
                <a:spcPct val="90000"/>
              </a:lnSpc>
              <a:defRPr/>
            </a:pPr>
            <a:endParaRPr lang="ru-RU" sz="2000" spc="-150" dirty="0">
              <a:ln w="3175">
                <a:noFill/>
              </a:ln>
              <a:gradFill>
                <a:gsLst>
                  <a:gs pos="0">
                    <a:srgbClr val="2E59B0"/>
                  </a:gs>
                  <a:gs pos="49000">
                    <a:srgbClr val="253055"/>
                  </a:gs>
                  <a:gs pos="100000">
                    <a:srgbClr val="5100A2"/>
                  </a:gs>
                </a:gsLst>
                <a:lin ang="5400000" scaled="0"/>
              </a:gradFill>
              <a:latin typeface="Trebuchet MS" pitchFamily="34" charset="0"/>
              <a:cs typeface="Arial" charset="0"/>
            </a:endParaRPr>
          </a:p>
        </p:txBody>
      </p:sp>
      <p:pic>
        <p:nvPicPr>
          <p:cNvPr id="1026" name="Picture 2" descr="C:\Users\Марина\Pictures\сев ледовитый\ott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857628"/>
            <a:ext cx="1362085" cy="185738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sz="2300" kern="0" dirty="0" smtClean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82000" cy="665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Покорение Арктики</a:t>
            </a:r>
            <a:endParaRPr lang="ru-RU" dirty="0"/>
          </a:p>
        </p:txBody>
      </p:sp>
      <p:pic>
        <p:nvPicPr>
          <p:cNvPr id="3" name="Picture 3" descr="C:\Users\Марина\Pictures\сев ледовитый\Vitus_Bering_1681-1741   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1428736"/>
            <a:ext cx="1500198" cy="1969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Марина\Pictures\сев ледовитый\25      413px-Fridtjof_Nansen_LOC_03377u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1428736"/>
            <a:ext cx="1446109" cy="200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Марина\Pictures\сев ледовитый\4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1428736"/>
            <a:ext cx="2595580" cy="1946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6" descr="C:\Users\Марина\Pictures\сев ледовитый\4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857628"/>
            <a:ext cx="1424702" cy="1857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7" descr="C:\Users\Марина\Pictures\сев ледовитый\46  Sedow_georgy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3108" y="3857628"/>
            <a:ext cx="137806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8" descr="C:\Users\Марина\Pictures\сев ледовитый\47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5008" y="3929066"/>
            <a:ext cx="1285884" cy="1853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714348" y="3429000"/>
            <a:ext cx="1500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Поморы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500430" y="3429000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В. Беринг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7429520" y="3429000"/>
            <a:ext cx="171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Ф. Нансен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928794" y="5786454"/>
            <a:ext cx="171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Г.Я. Седов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5786454"/>
            <a:ext cx="113165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000" dirty="0" smtClean="0"/>
              <a:t>Р. </a:t>
            </a:r>
            <a:r>
              <a:rPr lang="ru-RU" sz="2000" dirty="0" err="1" smtClean="0"/>
              <a:t>Пири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286380" y="5786454"/>
            <a:ext cx="1714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И.Д.Папанин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714744" y="5786454"/>
            <a:ext cx="1714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О.Ю. Шмидт</a:t>
            </a:r>
            <a:endParaRPr lang="ru-RU" sz="2000" dirty="0"/>
          </a:p>
        </p:txBody>
      </p:sp>
      <p:pic>
        <p:nvPicPr>
          <p:cNvPr id="4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496"/>
            <a:ext cx="533400" cy="546100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5214942" y="3429000"/>
            <a:ext cx="2250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Н. </a:t>
            </a:r>
            <a:r>
              <a:rPr lang="ru-RU" sz="2000" dirty="0" err="1" smtClean="0"/>
              <a:t>Норденшельд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22" name="Picture 2" descr="C:\Users\Марина\Pictures\сев ледовитый\48   A_E_Nordenskiold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429256" y="1428736"/>
            <a:ext cx="1500198" cy="1951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928934"/>
            <a:ext cx="533400" cy="546100"/>
          </a:xfrm>
          <a:prstGeom prst="rect">
            <a:avLst/>
          </a:prstGeom>
          <a:noFill/>
        </p:spPr>
      </p:pic>
      <p:pic>
        <p:nvPicPr>
          <p:cNvPr id="49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928934"/>
            <a:ext cx="533400" cy="546100"/>
          </a:xfrm>
          <a:prstGeom prst="rect">
            <a:avLst/>
          </a:prstGeom>
          <a:noFill/>
        </p:spPr>
      </p:pic>
      <p:pic>
        <p:nvPicPr>
          <p:cNvPr id="50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2928934"/>
            <a:ext cx="533400" cy="546100"/>
          </a:xfrm>
          <a:prstGeom prst="rect">
            <a:avLst/>
          </a:prstGeom>
          <a:noFill/>
        </p:spPr>
      </p:pic>
      <p:pic>
        <p:nvPicPr>
          <p:cNvPr id="51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214950"/>
            <a:ext cx="533400" cy="546100"/>
          </a:xfrm>
          <a:prstGeom prst="rect">
            <a:avLst/>
          </a:prstGeom>
          <a:noFill/>
        </p:spPr>
      </p:pic>
      <p:pic>
        <p:nvPicPr>
          <p:cNvPr id="52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5286388"/>
            <a:ext cx="533400" cy="546100"/>
          </a:xfrm>
          <a:prstGeom prst="rect">
            <a:avLst/>
          </a:prstGeom>
          <a:noFill/>
        </p:spPr>
      </p:pic>
      <p:pic>
        <p:nvPicPr>
          <p:cNvPr id="53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5286388"/>
            <a:ext cx="533400" cy="546100"/>
          </a:xfrm>
          <a:prstGeom prst="rect">
            <a:avLst/>
          </a:prstGeom>
          <a:noFill/>
        </p:spPr>
      </p:pic>
      <p:pic>
        <p:nvPicPr>
          <p:cNvPr id="60" name="Picture 2" descr="C:\Documents and Settings\User\Мои документы\Мои рисунки\иконки\ico_t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5286388"/>
            <a:ext cx="533400" cy="546100"/>
          </a:xfrm>
          <a:prstGeom prst="rect">
            <a:avLst/>
          </a:prstGeom>
          <a:noFill/>
        </p:spPr>
      </p:pic>
      <p:sp>
        <p:nvSpPr>
          <p:cNvPr id="55" name="Прямоугольник 54"/>
          <p:cNvSpPr/>
          <p:nvPr/>
        </p:nvSpPr>
        <p:spPr bwMode="auto">
          <a:xfrm>
            <a:off x="1000100" y="4071942"/>
            <a:ext cx="7501022" cy="2071702"/>
          </a:xfrm>
          <a:prstGeom prst="rect">
            <a:avLst/>
          </a:prstGeom>
          <a:solidFill>
            <a:schemeClr val="bg1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/>
            <a:r>
              <a:rPr lang="ru-RU" sz="2400" kern="0" dirty="0" smtClean="0">
                <a:solidFill>
                  <a:schemeClr val="tx1"/>
                </a:solidFill>
              </a:rPr>
              <a:t>Н. </a:t>
            </a:r>
            <a:r>
              <a:rPr lang="ru-RU" sz="2400" kern="0" dirty="0" err="1" smtClean="0">
                <a:solidFill>
                  <a:schemeClr val="tx1"/>
                </a:solidFill>
              </a:rPr>
              <a:t>Норденшельд</a:t>
            </a:r>
            <a:r>
              <a:rPr lang="ru-RU" sz="2400" kern="0" dirty="0" smtClean="0">
                <a:solidFill>
                  <a:schemeClr val="tx1"/>
                </a:solidFill>
              </a:rPr>
              <a:t> - </a:t>
            </a:r>
            <a:r>
              <a:rPr lang="ru-RU" sz="2400" dirty="0" smtClean="0">
                <a:solidFill>
                  <a:schemeClr val="tx1"/>
                </a:solidFill>
              </a:rPr>
              <a:t>шведский  геолог и географ, исследователь Арктики, мореплаватель, </a:t>
            </a:r>
            <a:r>
              <a:rPr lang="ru-RU" sz="2400" dirty="0" err="1" smtClean="0">
                <a:solidFill>
                  <a:schemeClr val="tx1"/>
                </a:solidFill>
              </a:rPr>
              <a:t>историко-картограф</a:t>
            </a:r>
            <a:r>
              <a:rPr lang="ru-RU" sz="2400" dirty="0" smtClean="0">
                <a:solidFill>
                  <a:schemeClr val="tx1"/>
                </a:solidFill>
              </a:rPr>
              <a:t>. Известен тем, что первым прошёл в 1877—1878 годах по Северному морскому пути из Атлантики в Тихий океан.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357158" y="2571744"/>
            <a:ext cx="6362159" cy="3724918"/>
            <a:chOff x="9827877" y="4733550"/>
            <a:chExt cx="4714908" cy="3724918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pic>
          <p:nvPicPr>
            <p:cNvPr id="37" name="Picture 5" descr="C:\Users\Марина\Pictures\сев ледовитый\Amundsen-Fram 44.jp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9880819" y="4733550"/>
              <a:ext cx="2071734" cy="1645650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</p:pic>
        <p:sp>
          <p:nvSpPr>
            <p:cNvPr id="38" name="TextBox 37"/>
            <p:cNvSpPr txBox="1"/>
            <p:nvPr/>
          </p:nvSpPr>
          <p:spPr>
            <a:xfrm>
              <a:off x="9827877" y="6519476"/>
              <a:ext cx="4714908" cy="1938992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Фритьоф Нансен – начальник </a:t>
              </a:r>
              <a:r>
                <a:rPr lang="ru-RU" sz="2400" dirty="0" err="1" smtClean="0"/>
                <a:t>норве́жской</a:t>
              </a:r>
              <a:r>
                <a:rPr lang="ru-RU" sz="2400" dirty="0" smtClean="0"/>
                <a:t> </a:t>
              </a:r>
              <a:r>
                <a:rPr lang="ru-RU" sz="2400" dirty="0" err="1" smtClean="0"/>
                <a:t>поля́рной</a:t>
              </a:r>
              <a:r>
                <a:rPr lang="ru-RU" sz="2400" dirty="0" smtClean="0"/>
                <a:t> </a:t>
              </a:r>
              <a:r>
                <a:rPr lang="ru-RU" sz="2400" dirty="0" err="1" smtClean="0"/>
                <a:t>экспеди́ции</a:t>
              </a:r>
              <a:r>
                <a:rPr lang="ru-RU" sz="2400" dirty="0" smtClean="0"/>
                <a:t> 1893—1896 гг. на корабле «</a:t>
              </a:r>
              <a:r>
                <a:rPr lang="ru-RU" sz="2400" dirty="0" err="1" smtClean="0"/>
                <a:t>Фрам</a:t>
              </a:r>
              <a:r>
                <a:rPr lang="ru-RU" sz="2400" dirty="0" smtClean="0"/>
                <a:t>», Исследовала высокие широты Арктики и пыталась достичь Северный полюс. </a:t>
              </a:r>
              <a:endParaRPr lang="ru-RU" sz="2400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00100" y="2071678"/>
            <a:ext cx="7108049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Р. </a:t>
            </a:r>
            <a:r>
              <a:rPr lang="ru-RU" sz="2400" dirty="0" err="1" smtClean="0"/>
              <a:t>Пири</a:t>
            </a:r>
            <a:r>
              <a:rPr lang="ru-RU" sz="2400" dirty="0" smtClean="0"/>
              <a:t> - американский исследователь Арктики. </a:t>
            </a:r>
          </a:p>
          <a:p>
            <a:pPr algn="ctr"/>
            <a:r>
              <a:rPr lang="ru-RU" sz="2400" dirty="0" smtClean="0"/>
              <a:t>В 1909 году объявил о покорении Северного полюса.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85786" y="1714488"/>
            <a:ext cx="7643866" cy="1569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Седов Г.Я. – полярник, организатор экспедиции к Северному полюсу, во время которой умер, пройдя с двумя спутниками на собачьих упряжках чуть более ста километров.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1000100" y="1285860"/>
            <a:ext cx="7858180" cy="1938992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Папанин И.Д. исследователь Арктики, доктор географических наук (1938 г.), контр-адмирал. Организатор полярной станции «Северный полюс» (СП-1) на дрейфующей льдине, которая прошла от Северного полюса до Гренландского моря 2500 км.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714348" y="500042"/>
            <a:ext cx="8001056" cy="1643074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1"/>
                </a:solidFill>
              </a:rPr>
              <a:t>О.Ю. Шмидт начальник экспедиции ледокола «Сибиряков» (1932 г). Экспедиция прошла Северо-Восточным проходом (Северным морским путем) без зимовки за одну навигацию.</a:t>
            </a: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785786" y="3929066"/>
            <a:ext cx="7643866" cy="2214578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 1725—1730 и 1733—1741г.г. руководил Первой и Второй Камчатскими экспедициями. Прошёл по проливу между Чукоткой и Аляской (впоследствии Берингов пролив), достиг Северной Америки и открыл ряд островов Алеутской гряды.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07359" y="363518"/>
            <a:ext cx="8786842" cy="3416320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Арту́р</a:t>
            </a:r>
            <a:r>
              <a:rPr lang="ru-RU" sz="2400" dirty="0" smtClean="0"/>
              <a:t> </a:t>
            </a:r>
            <a:r>
              <a:rPr lang="ru-RU" sz="2400" dirty="0" err="1" smtClean="0"/>
              <a:t>Никола́евич</a:t>
            </a:r>
            <a:r>
              <a:rPr lang="ru-RU" sz="2400" dirty="0" smtClean="0"/>
              <a:t> </a:t>
            </a:r>
            <a:r>
              <a:rPr lang="ru-RU" sz="2400" dirty="0" err="1" smtClean="0"/>
              <a:t>Чилинга́ров</a:t>
            </a:r>
            <a:r>
              <a:rPr lang="ru-RU" sz="2400" dirty="0" smtClean="0"/>
              <a:t>— известный исследователь Арктики и Антарктики, крупный российский учёный-океанолог, государственный и политический деятель. </a:t>
            </a:r>
          </a:p>
          <a:p>
            <a:pPr algn="ctr"/>
            <a:r>
              <a:rPr lang="ru-RU" sz="2400" dirty="0" smtClean="0"/>
              <a:t>Герой Советского Союза и Герой Российской Федерации. Доктор географических наук, член-корреспондент РАН. Начальник спасательной экспедиции на ледоколе «Владивосток»; руководитель Высокоширотной арктической глубоководной экспедиции «Арктика-2007». Президент Государственной полярной академии.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379204" y="3852545"/>
            <a:ext cx="8443152" cy="1938992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Поморы - потомки древних новгородцев и карел, селившихся начиная с XII века на побережье Белого моря. Издавна занимались мореплаванием. На парусных судах (</a:t>
            </a:r>
            <a:r>
              <a:rPr lang="ru-RU" sz="2400" dirty="0" err="1" smtClean="0"/>
              <a:t>кочах</a:t>
            </a:r>
            <a:r>
              <a:rPr lang="ru-RU" sz="2400" dirty="0" smtClean="0"/>
              <a:t>) они посещали полярные земли и острова, впервые достигли архипелага </a:t>
            </a:r>
            <a:r>
              <a:rPr lang="ru-RU" sz="2400" dirty="0" err="1" smtClean="0"/>
              <a:t>Грумант</a:t>
            </a:r>
            <a:r>
              <a:rPr lang="ru-RU" sz="2400" dirty="0" smtClean="0"/>
              <a:t> (Шпицберген).</a:t>
            </a:r>
            <a:endParaRPr lang="ru-RU" sz="2400" dirty="0"/>
          </a:p>
        </p:txBody>
      </p:sp>
      <p:sp>
        <p:nvSpPr>
          <p:cNvPr id="54" name="Нашивка 53">
            <a:hlinkClick r:id="rId13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63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5" grpId="0" animBg="1"/>
      <p:bldP spid="55" grpId="1" animBg="1"/>
      <p:bldP spid="34" grpId="0" animBg="1"/>
      <p:bldP spid="34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56" grpId="0" animBg="1"/>
      <p:bldP spid="56" grpId="1" animBg="1"/>
      <p:bldP spid="46" grpId="0" animBg="1"/>
      <p:bldP spid="46" grpId="1" animBg="1"/>
      <p:bldP spid="31" grpId="0" animBg="1"/>
      <p:bldP spid="3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192070"/>
            <a:ext cx="8382000" cy="665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Рельеф дна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759864" y="5118804"/>
            <a:ext cx="2273453" cy="43582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>
                    <a:lumMod val="75000"/>
                  </a:schemeClr>
                </a:solidFill>
              </a:rPr>
              <a:t>Котловины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759864" y="4621908"/>
            <a:ext cx="2273453" cy="38134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>
                    <a:lumMod val="75000"/>
                  </a:schemeClr>
                </a:solidFill>
              </a:rPr>
              <a:t>СОХ</a:t>
            </a:r>
          </a:p>
        </p:txBody>
      </p:sp>
      <p:pic>
        <p:nvPicPr>
          <p:cNvPr id="12" name="Picture 2" descr="D:\изображ\сев ледовитый\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5740462" cy="5786478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</p:pic>
      <p:grpSp>
        <p:nvGrpSpPr>
          <p:cNvPr id="13" name="Группа 12"/>
          <p:cNvGrpSpPr/>
          <p:nvPr/>
        </p:nvGrpSpPr>
        <p:grpSpPr>
          <a:xfrm>
            <a:off x="1714480" y="1632161"/>
            <a:ext cx="3220005" cy="4311626"/>
            <a:chOff x="1488199" y="1298130"/>
            <a:chExt cx="3220005" cy="4311626"/>
          </a:xfrm>
        </p:grpSpPr>
        <p:sp>
          <p:nvSpPr>
            <p:cNvPr id="14" name="TextBox 13"/>
            <p:cNvSpPr txBox="1"/>
            <p:nvPr/>
          </p:nvSpPr>
          <p:spPr>
            <a:xfrm rot="19195417">
              <a:off x="2665547" y="2841455"/>
              <a:ext cx="20214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bg1"/>
                  </a:solidFill>
                </a:rPr>
                <a:t>Амундсена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9878636">
              <a:off x="1488199" y="1666209"/>
              <a:ext cx="2000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Канадская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8858971">
              <a:off x="2391211" y="2174586"/>
              <a:ext cx="2214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Макарова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9459341">
              <a:off x="3026505" y="3363552"/>
              <a:ext cx="16816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Нансена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9561965">
              <a:off x="2436399" y="5148091"/>
              <a:ext cx="2120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</a:rPr>
                <a:t>Норвежская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830430" y="2592750"/>
            <a:ext cx="2977642" cy="1257416"/>
            <a:chOff x="1688862" y="1967743"/>
            <a:chExt cx="2977642" cy="1257416"/>
          </a:xfrm>
        </p:grpSpPr>
        <p:sp>
          <p:nvSpPr>
            <p:cNvPr id="20" name="TextBox 19"/>
            <p:cNvSpPr txBox="1"/>
            <p:nvPr/>
          </p:nvSpPr>
          <p:spPr>
            <a:xfrm rot="19161136">
              <a:off x="3141477" y="2763494"/>
              <a:ext cx="1500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FF00"/>
                  </a:solidFill>
                </a:rPr>
                <a:t>Гаккеля</a:t>
              </a:r>
              <a:endParaRPr lang="ru-RU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9068720">
              <a:off x="2217161" y="2375000"/>
              <a:ext cx="24493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FF00"/>
                  </a:solidFill>
                </a:rPr>
                <a:t>Ломоносова</a:t>
              </a:r>
              <a:endParaRPr lang="ru-RU" sz="2400" b="1" dirty="0">
                <a:solidFill>
                  <a:srgbClr val="FFFF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9154609">
              <a:off x="1688862" y="1967743"/>
              <a:ext cx="2643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FF00"/>
                  </a:solidFill>
                </a:rPr>
                <a:t>Менделеева</a:t>
              </a:r>
              <a:endParaRPr lang="ru-RU" sz="2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 bwMode="auto">
          <a:xfrm>
            <a:off x="6738733" y="4114946"/>
            <a:ext cx="2282114" cy="43582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chemeClr val="tx2">
                    <a:lumMod val="75000"/>
                  </a:schemeClr>
                </a:solidFill>
              </a:rPr>
              <a:t>Происхождение</a:t>
            </a:r>
          </a:p>
        </p:txBody>
      </p:sp>
      <p:pic>
        <p:nvPicPr>
          <p:cNvPr id="24" name="Picture 2" descr="C:\Users\Марина\Pictures\сев ледовитый\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8750" y="285728"/>
            <a:ext cx="4075250" cy="3929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TextBox 24"/>
          <p:cNvSpPr txBox="1"/>
          <p:nvPr/>
        </p:nvSpPr>
        <p:spPr>
          <a:xfrm rot="1108304">
            <a:off x="4679769" y="4357834"/>
            <a:ext cx="14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шельф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 rot="1108304">
            <a:off x="3581392" y="1509698"/>
            <a:ext cx="14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шельф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448946" y="135297"/>
            <a:ext cx="3571900" cy="341632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Арктический океан образовался путем раздвижения </a:t>
            </a:r>
            <a:r>
              <a:rPr lang="ru-RU" sz="2400" dirty="0" err="1" smtClean="0"/>
              <a:t>литосферных</a:t>
            </a:r>
            <a:r>
              <a:rPr lang="ru-RU" sz="2400" dirty="0" smtClean="0"/>
              <a:t> плит Евразии и Северной Америки, </a:t>
            </a:r>
          </a:p>
          <a:p>
            <a:pPr algn="ctr"/>
            <a:r>
              <a:rPr lang="ru-RU" sz="2400" dirty="0" smtClean="0"/>
              <a:t>поэтому имеет более молодую земную кору, чем материки.</a:t>
            </a:r>
            <a:endParaRPr lang="ru-RU" sz="2400" dirty="0"/>
          </a:p>
        </p:txBody>
      </p:sp>
      <p:sp>
        <p:nvSpPr>
          <p:cNvPr id="31" name="Нашивка 30">
            <a:hlinkClick r:id="rId4" action="ppaction://hlinksldjump" highlightClick="1"/>
          </p:cNvPr>
          <p:cNvSpPr/>
          <p:nvPr/>
        </p:nvSpPr>
        <p:spPr bwMode="auto">
          <a:xfrm rot="10800000">
            <a:off x="8388423" y="6381327"/>
            <a:ext cx="617269" cy="382503"/>
          </a:xfrm>
          <a:prstGeom prst="chevron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6194" tIns="38097" rIns="76194" bIns="38097" numCol="1" rtlCol="0" anchor="ctr" anchorCtr="0" compatLnSpc="1">
            <a:prstTxWarp prst="textNoShape">
              <a:avLst/>
            </a:prstTxWarp>
          </a:bodyPr>
          <a:lstStyle/>
          <a:p>
            <a:pPr algn="ctr" defTabSz="761719" fontAlgn="base">
              <a:spcBef>
                <a:spcPct val="0"/>
              </a:spcBef>
              <a:spcAft>
                <a:spcPct val="0"/>
              </a:spcAft>
            </a:pPr>
            <a:endParaRPr lang="ru-RU" kern="0" dirty="0" smtClean="0">
              <a:solidFill>
                <a:schemeClr val="tx2"/>
              </a:solidFill>
            </a:endParaRPr>
          </a:p>
        </p:txBody>
      </p:sp>
      <p:sp>
        <p:nvSpPr>
          <p:cNvPr id="32" name="TextBox 31">
            <a:hlinkHover r:id="" action="ppaction://noaction" highlightClick="1"/>
          </p:cNvPr>
          <p:cNvSpPr txBox="1"/>
          <p:nvPr/>
        </p:nvSpPr>
        <p:spPr>
          <a:xfrm>
            <a:off x="4093635" y="6265878"/>
            <a:ext cx="424265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Характер материкового склона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485444" y="1981957"/>
            <a:ext cx="3544275" cy="156966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Обширный, составляет более трети </a:t>
            </a:r>
            <a:r>
              <a:rPr lang="en-US" sz="2400" dirty="0" smtClean="0"/>
              <a:t>S</a:t>
            </a:r>
            <a:r>
              <a:rPr lang="ru-RU" sz="2400" dirty="0" smtClean="0"/>
              <a:t> океана, ширина до 1500 км, глубина 200 м</a:t>
            </a:r>
            <a:endParaRPr lang="ru-RU" sz="2400" dirty="0"/>
          </a:p>
        </p:txBody>
      </p:sp>
      <p:sp>
        <p:nvSpPr>
          <p:cNvPr id="34" name="Прямоугольник 33">
            <a:hlinkClick r:id="" action="ppaction://noaction" highlightClick="1"/>
            <a:hlinkHover r:id="" action="ppaction://noaction" highlightClick="1"/>
          </p:cNvPr>
          <p:cNvSpPr/>
          <p:nvPr/>
        </p:nvSpPr>
        <p:spPr>
          <a:xfrm>
            <a:off x="6761861" y="5681280"/>
            <a:ext cx="2258985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Шельф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22431" y="5770551"/>
            <a:ext cx="1848167" cy="461665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ступенчатый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457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3" grpId="0" animBg="1"/>
      <p:bldP spid="33" grpId="1" animBg="1"/>
      <p:bldP spid="35" grpId="0" animBg="1"/>
      <p:bldP spid="35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eme20">
  <a:themeElements>
    <a:clrScheme name="CP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D965"/>
      </a:accent1>
      <a:accent2>
        <a:srgbClr val="3AA9C2"/>
      </a:accent2>
      <a:accent3>
        <a:srgbClr val="EBB28F"/>
      </a:accent3>
      <a:accent4>
        <a:srgbClr val="B0E27F"/>
      </a:accent4>
      <a:accent5>
        <a:srgbClr val="FFC17E"/>
      </a:accent5>
      <a:accent6>
        <a:srgbClr val="C6A0DB"/>
      </a:accent6>
      <a:hlink>
        <a:srgbClr val="1D4775"/>
      </a:hlink>
      <a:folHlink>
        <a:srgbClr val="1D4775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76194" tIns="38097" rIns="76194" bIns="38097" numCol="1" rtlCol="0" anchor="ctr" anchorCtr="0" compatLnSpc="1">
        <a:prstTxWarp prst="textNoShape">
          <a:avLst/>
        </a:prstTxWarp>
      </a:bodyPr>
      <a:lstStyle>
        <a:defPPr algn="ctr" defTabSz="761719" fontAlgn="base">
          <a:spcBef>
            <a:spcPct val="0"/>
          </a:spcBef>
          <a:spcAft>
            <a:spcPct val="0"/>
          </a:spcAft>
          <a:defRPr sz="2300" kern="0" dirty="0" smtClean="0">
            <a:solidFill>
              <a:schemeClr val="tx2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1759</Words>
  <Application>Microsoft Office PowerPoint</Application>
  <PresentationFormat>Экран (4:3)</PresentationFormat>
  <Paragraphs>369</Paragraphs>
  <Slides>20</Slides>
  <Notes>3</Notes>
  <HiddenSlides>3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1_Theme20</vt:lpstr>
      <vt:lpstr>Презентация PowerPoint</vt:lpstr>
      <vt:lpstr>Презентация PowerPoint</vt:lpstr>
      <vt:lpstr>Презентация PowerPoint</vt:lpstr>
      <vt:lpstr>Лоция</vt:lpstr>
      <vt:lpstr>Презентация PowerPoint</vt:lpstr>
      <vt:lpstr>Арктика</vt:lpstr>
      <vt:lpstr>Презентация PowerPoint</vt:lpstr>
      <vt:lpstr>Покорение Арктики</vt:lpstr>
      <vt:lpstr>Презентация PowerPoint</vt:lpstr>
      <vt:lpstr>Климат и воды</vt:lpstr>
      <vt:lpstr>Презентация PowerPoint</vt:lpstr>
      <vt:lpstr>Презентация PowerPoint</vt:lpstr>
      <vt:lpstr>Хозяйственное использование</vt:lpstr>
      <vt:lpstr>Экологические проблемы</vt:lpstr>
      <vt:lpstr>Презентация PowerPoint</vt:lpstr>
      <vt:lpstr>Презентация PowerPoint</vt:lpstr>
      <vt:lpstr>Домашнее задание</vt:lpstr>
      <vt:lpstr>Ресурсы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DNS</cp:lastModifiedBy>
  <cp:revision>76</cp:revision>
  <dcterms:created xsi:type="dcterms:W3CDTF">2012-03-29T17:29:44Z</dcterms:created>
  <dcterms:modified xsi:type="dcterms:W3CDTF">2016-02-08T17:15:44Z</dcterms:modified>
</cp:coreProperties>
</file>