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9" r:id="rId3"/>
    <p:sldId id="293" r:id="rId4"/>
    <p:sldId id="258" r:id="rId5"/>
    <p:sldId id="280" r:id="rId6"/>
    <p:sldId id="259" r:id="rId7"/>
    <p:sldId id="260" r:id="rId8"/>
    <p:sldId id="261" r:id="rId9"/>
    <p:sldId id="262" r:id="rId10"/>
    <p:sldId id="281" r:id="rId11"/>
    <p:sldId id="263" r:id="rId12"/>
    <p:sldId id="264" r:id="rId13"/>
    <p:sldId id="265" r:id="rId14"/>
    <p:sldId id="266" r:id="rId15"/>
    <p:sldId id="268" r:id="rId16"/>
    <p:sldId id="270" r:id="rId17"/>
    <p:sldId id="257" r:id="rId18"/>
    <p:sldId id="271" r:id="rId19"/>
    <p:sldId id="272" r:id="rId20"/>
    <p:sldId id="277" r:id="rId21"/>
    <p:sldId id="278" r:id="rId22"/>
    <p:sldId id="273" r:id="rId23"/>
    <p:sldId id="282" r:id="rId24"/>
    <p:sldId id="283" r:id="rId25"/>
    <p:sldId id="267" r:id="rId26"/>
    <p:sldId id="294" r:id="rId27"/>
    <p:sldId id="275" r:id="rId28"/>
    <p:sldId id="27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62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B3CCF-7F15-45ED-B3E1-5847C2CA419D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4CFC1-C053-457D-8DCA-1FA39C84E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09302B-B75B-4029-8977-52CD05DF571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Приложения </a:t>
            </a:r>
            <a:r>
              <a:rPr lang="ru-RU" smtClean="0"/>
              <a:t>на телефон,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ED3DC-25E4-4F33-B6C6-6F0C8D1ECDD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ru/search?newwindow=1&amp;safe=strict&amp;sca_esv=582168257&amp;sxsrf=AM9HkKlXV2JbprfYALDe1CHe_bgg4MwEKA:1699941345995&amp;q=%D1%84%D1%8D%D0%BC%D0%B8%D0%BB%D0%B8+%D0%BB%D0%B8%D0%BD%D0%BA&amp;spell=1&amp;sa=X&amp;ved=2ahUKEwjHosSA58KCAxXGLBAIHeusCaIQkeECKAB6BAgJEAE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-roditel.ru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hk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8913"/>
            <a:ext cx="10715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Прямоугольник 5"/>
          <p:cNvSpPr>
            <a:spLocks noChangeArrowheads="1"/>
          </p:cNvSpPr>
          <p:nvPr/>
        </p:nvSpPr>
        <p:spPr bwMode="auto">
          <a:xfrm>
            <a:off x="1071563" y="142852"/>
            <a:ext cx="8072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учреждение г. Абакана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«Средняя общеобразовательная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школа №7»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52" name="Прямоугольник 6"/>
          <p:cNvSpPr>
            <a:spLocks noChangeArrowheads="1"/>
          </p:cNvSpPr>
          <p:nvPr/>
        </p:nvSpPr>
        <p:spPr bwMode="auto">
          <a:xfrm>
            <a:off x="6929454" y="5320271"/>
            <a:ext cx="2143108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Педагог-психолог</a:t>
            </a:r>
          </a:p>
          <a:p>
            <a:pPr algn="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«МБОУ СОШ№7» г.Абакан</a:t>
            </a:r>
          </a:p>
          <a:p>
            <a:pPr algn="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Старкова Ирина Анатольевна</a:t>
            </a:r>
          </a:p>
        </p:txBody>
      </p:sp>
      <p:pic>
        <p:nvPicPr>
          <p:cNvPr id="8" name="Picture 6" descr="chk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0"/>
            <a:ext cx="10715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611188" y="1341437"/>
            <a:ext cx="8064500" cy="2016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3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1483230"/>
            <a:ext cx="73581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Занятие с элементами тренинга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родителей/ законных представителей </a:t>
            </a: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«ЦИФРОВАЯ ГИГИЕНА»</a:t>
            </a:r>
            <a:endParaRPr lang="ru-RU" sz="4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9" name="Picture 3" descr="C:\Users\ПсихологПК\Desktop\фото СОШ 7\ХАКИРОиПК\20231117_0948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58000"/>
            <a:ext cx="8000000" cy="3600000"/>
          </a:xfrm>
          <a:prstGeom prst="rect">
            <a:avLst/>
          </a:prstGeom>
          <a:noFill/>
        </p:spPr>
      </p:pic>
      <p:pic>
        <p:nvPicPr>
          <p:cNvPr id="39940" name="Picture 4" descr="C:\Users\ПсихологПК\Desktop\фото СОШ 7\ХАКИРОиПК\20231117_111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4000" y="0"/>
            <a:ext cx="800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  <a:tab pos="2286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МИНУСЫ ИНТЕРНЕТА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Интернет-зависимость.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Вред для здоровья.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Чем больше времени человек проводит в социальных сетях, тем выше риск развития у него депрессии.</a:t>
            </a:r>
            <a:endParaRPr kumimoji="0" lang="ru-RU" sz="2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Опасность.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Рeлигиoзныe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ceкты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acoциaльныe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caйты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opгaнизaции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нeoнaциcтoв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cкинxeдoв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экcтpeмиcтoв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фaнaтoв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caмoубийц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кoнтeнтe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нepeдкo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coдepжaтcя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cцeны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нacилия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aгpeccии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т. д.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Bcё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oтклaдывaeт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cвoй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oтпeчaтoк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пcиxикe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peбёнкa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Пoлный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дocтуп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peбёнкa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мaтepиaлaм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шoкиpующeго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coдepжaния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Жecтoкиe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онлaйн-игpы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пpoвoциpуют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нeaдeквaтнoe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пoвeдeниe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Bpeдoнocныe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пpoгpaммы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пpичиняют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ущepб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вaжным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фaйлaм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cиcтeмы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Избaвитьcя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виpуcoв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кpaйнe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cлoжнo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  <a:tab pos="22860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МИНУСЫ ИНТЕРНЕТА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Kpaжa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пepcoнaльныx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дaнныx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B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peзультaтe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пpoпaдaют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дeньги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cчётoв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бeз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вaшeгo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учacтия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oфopмляeтcя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кpeдит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Oтcутcтвиe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увaжeния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Coциaльнaя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изoляция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Пpoиcxoдит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дeгpaдaция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paзвивaeтcя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дeпpeccия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oжиpeниe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дpугиe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cepьёзныe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пpoблeмы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здopoвьeм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Oтcутcтвиe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 замена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живoгo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oбщeния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Бeз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Bceмиpнoй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ceти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люди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бoльшe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oбщaлиcь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вживую,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чaщe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гуляли,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дeлилиcь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эмoциями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иcтopиями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пepeживaниями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Cпaм-cooбщeния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перебор с рекламой.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Этo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тoлькo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зaгpязняeт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пoчтoвый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ящик и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cильнo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paздpaжaeт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Пустая трата времени.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Неверная и негативная информация.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Искажение языка (сокращения, специальные слова и термины).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  <a:tab pos="228600" algn="l"/>
              </a:tabLst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Отслеживание действий пользователей.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" algn="l"/>
                <a:tab pos="26670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ПЛЮСЫ ИНТЕРНЕТА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Пoиcк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людeй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Интернет - неограниченное общение, включающее в себя переписки, голосовое общение, видеосвязь. В социальных сетях можно найти своих одноклассников, однокурсников, сослуживцев, коллег.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Иcчepпывaющaя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инфopмaция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Быcтpый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дocтуп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инфopмaции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экoнoмит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pecуpcы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coвpeмeннoгo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чeлoвeкa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дeлaeт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eгo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пpocвeщённым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Пoлнaя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cвoбoдa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Интернет - место, где можно проконсультироваться, поделиться с людьми опытом. 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Создавать сайты в интернете,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нaйти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eдинoмышлeнникoв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paзpeклaмиpoвaть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ceбя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или </a:t>
            </a:r>
            <a:r>
              <a:rPr kumimoji="0" lang="ru-RU" sz="3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фиpму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 корпорацию, заниматься бизнесом, участвовать в торгах, аукционах, играть на биржах.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657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2400" algn="l"/>
                <a:tab pos="26670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ПЛЮСЫ ИНТЕРНЕТА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2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Обучитьcя</a:t>
            </a: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чeму-тo</a:t>
            </a: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нoвoму</a:t>
            </a: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творческого потенциала. Самореализация.</a:t>
            </a:r>
            <a:endParaRPr kumimoji="0" lang="ru-RU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2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Экономие</a:t>
            </a: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времени. </a:t>
            </a:r>
            <a:r>
              <a:rPr kumimoji="0" lang="ru-RU" sz="2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Пoкупки</a:t>
            </a: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oнлaйн</a:t>
            </a: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Скачивать игры, фотографии, мелодии, песни, видео, документы. Не исключена возможность их там размещать.</a:t>
            </a:r>
            <a:endParaRPr kumimoji="0" lang="ru-RU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Заработок.  Писатель, дизайнер, программист и многие другие смогут найти в интернете хороший стабильный заработок.</a:t>
            </a:r>
            <a:endParaRPr kumimoji="0" lang="ru-RU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«Эффект попутчика» Можно чувствовать себя свободнее, чем в реальном мире.</a:t>
            </a:r>
            <a:endParaRPr kumimoji="0" lang="ru-RU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52400" algn="l"/>
                <a:tab pos="266700" algn="l"/>
              </a:tabLst>
            </a:pPr>
            <a:r>
              <a:rPr kumimoji="0" lang="ru-RU" sz="2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интернете можно следить за последними новостями в мире и в своей стране.</a:t>
            </a:r>
            <a:endParaRPr kumimoji="0" lang="ru-RU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142876"/>
          <a:ext cx="8501122" cy="6643710"/>
        </p:xfrm>
        <a:graphic>
          <a:graphicData uri="http://schemas.openxmlformats.org/drawingml/2006/table">
            <a:tbl>
              <a:tblPr/>
              <a:tblGrid>
                <a:gridCol w="8501122"/>
              </a:tblGrid>
              <a:tr h="66437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ОПАСНЫЕ группы</a:t>
                      </a:r>
                      <a:r>
                        <a:rPr lang="ru-RU" sz="4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 сообщества в соц.сети «ВК»</a:t>
                      </a:r>
                      <a:endParaRPr lang="ru-RU" sz="32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- сообщество «Мои кости»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- «Сладость моих грёз»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- «хрусталь»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- «Причина, по которой я живу»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«Отбросы 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Абакана» и им подобные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- Профиль Агата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/ Диана Кит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САЙТЫ ПОМОЩНИКИ ДЛЯ РОДИТЕЛЕЙ: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ГЕРДА БОТ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приложения на телефон, помогающие ограничивать доступ ребенка на «вредные» сайты, например </a:t>
            </a:r>
            <a:r>
              <a:rPr lang="ru-RU" sz="4000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фэмили</a:t>
            </a:r>
            <a:r>
              <a:rPr lang="ru-RU" sz="4000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4000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линк</a:t>
            </a:r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помощь </a:t>
            </a:r>
            <a:r>
              <a:rPr lang="ru-RU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рядом.рф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распутье.ру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телефоны доверия: 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РХ 8-800-200-3902,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РФ 8-800-200-122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Горячая линия «Ребенок в опасности» Следственного комитета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РФ  8-800-200-19-10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11285" r="1773" b="4130"/>
          <a:stretch>
            <a:fillRect/>
          </a:stretch>
        </p:blipFill>
        <p:spPr bwMode="auto">
          <a:xfrm>
            <a:off x="0" y="0"/>
            <a:ext cx="91440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9392" t="10928" r="30889" b="12492"/>
          <a:stretch>
            <a:fillRect/>
          </a:stretch>
        </p:blipFill>
        <p:spPr bwMode="auto">
          <a:xfrm>
            <a:off x="1500166" y="-25"/>
            <a:ext cx="6286544" cy="681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сихологПК\Desktop\22-23 уч.год\ВЫСТУПЛЕНИЯ 22-23\Форум ЗА БЛАГОПОЛУЧИЕ СЕМЬИ-ЗА ПРОЦВЕТАНИЕ РОССИИ\Screenshot_20221117-151833_Family Link.jpg"/>
          <p:cNvPicPr>
            <a:picLocks noChangeAspect="1" noChangeArrowheads="1"/>
          </p:cNvPicPr>
          <p:nvPr/>
        </p:nvPicPr>
        <p:blipFill>
          <a:blip r:embed="rId3" cstate="print"/>
          <a:srcRect t="3461" b="4230"/>
          <a:stretch>
            <a:fillRect/>
          </a:stretch>
        </p:blipFill>
        <p:spPr bwMode="auto">
          <a:xfrm>
            <a:off x="2500330" y="-1"/>
            <a:ext cx="3357554" cy="6887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ПсихологПК\Desktop\22-23 уч.год\ВЫСТУПЛЕНИЯ 22-23\Форум ЗА БЛАГОПОЛУЧИЕ СЕМЬИ-ЗА ПРОЦВЕТАНИЕ РОССИИ\Screenshot_20221117-151839_Family Link.jpg"/>
          <p:cNvPicPr>
            <a:picLocks noChangeAspect="1" noChangeArrowheads="1"/>
          </p:cNvPicPr>
          <p:nvPr/>
        </p:nvPicPr>
        <p:blipFill>
          <a:blip r:embed="rId4" cstate="print"/>
          <a:srcRect t="3461" b="4231"/>
          <a:stretch>
            <a:fillRect/>
          </a:stretch>
        </p:blipFill>
        <p:spPr bwMode="auto">
          <a:xfrm>
            <a:off x="5857884" y="-24"/>
            <a:ext cx="3352050" cy="687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 l="51346" t="25797" r="29678" b="36783"/>
          <a:stretch>
            <a:fillRect/>
          </a:stretch>
        </p:blipFill>
        <p:spPr bwMode="auto">
          <a:xfrm>
            <a:off x="0" y="1500174"/>
            <a:ext cx="257173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06" y="142852"/>
            <a:ext cx="8929718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Расширить представление родителей о безопасности в интернете; возможных интернет – угрозах. Способствовать формированию навыков безопасного поведения в информационном обществе.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Привлечь внимания родителей к проблеме информационной безопасности.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Ознакомить с перечнем опасностей, которые несет электронный мир.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Способствовать формированию навыков безопасного поведения в информационном обществе.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6000" r="-9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8581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РЕКОМЕНДУЕМАЯ ЛИТЕРАТУРА И ИНФОРМАЦИОННЫЕ РЕСУРСЫ ДЛЯ РОДИТЕЛЕЙ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928670"/>
            <a:ext cx="88582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Артамонова Е.Г. Психологический портрет цифрового поколения России в системе образовательных отношений // Электронный журнал «Профилактика зависимостей». 2017. №1. URL: http://профилактиказависимостей.рф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Вроно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Е.М. Поймите своего ребенка. — М.: Дрофа, 2002.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Гиппенрейтер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Ю.Б. Общаться с ребенком. Как? — М.: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Сфера, 2003.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Ефимова, О.И. Подросток в кризисной ситуации: что с этим делать. —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Ульяновск, 1997.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Камаровская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Е.В. Помогите, у ребенка стресс! СПб.: Питер, 2012 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Выход есть! / Авт.-сост.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Семеник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Д.Г. — Москва, 2010.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Что нужно знать родителям о подростковых суицидах? / Под ред.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Вихристюк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О.В. — М.: МГППУ, 2013.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-4000" r="-9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1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РЕКОМЕНДУЕМЫЕ ИНФОРМАЦИОННЫЕ РЕСУРСЫ ДЛЯ РОДИТЕЛЕЙ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173326"/>
            <a:ext cx="89297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Сайт «Я – родитель» На сайте представлены полезные советы, указания и подсказки для родителей по воспитанию, обучению и развитию детей. Решение психологических проблем детей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http://www.ya-roditel.ru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Памятка для родителей «Куда обратиться, если есть подозрения о нахождении ребенка в «группах смерти»?» http://www.ya-roditel.ru/parents/ig/gruppy-smerti[1]chto-nuzhno-znat-o-nikh-roditelyam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76" y="-24"/>
            <a:ext cx="908682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обеспечить информационную безопасность ребенка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14282" y="1351083"/>
            <a:ext cx="864399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Независимо от возраста ребенка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используйте программное обеспечение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помогающее фильтровать и контролировать информацию, но не полагайтесь полностью на него. Ваше внимание к ребенку – главный метод защиты.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ваш ребенок имеет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аккаунт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одном из социальных сервисов, внимательно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изучите,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какую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помещают его участники в своих профилях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блогах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включая фотографии и видео.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Проверьте,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какими другими сайтами связан соц.сервис вашего ребенка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Сами странички могут быть безопасными, но могут содержать и  ссылки на нежелательные и опасные сайты.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Поощряйте вашего ребенка сообщать обо всем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странном или отталкивающем и не слишком остро реагируйте, когда он рассказывает. Спокойно и дружелюбно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обсудите интересующие или пугающие ребенка вопросы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Будьте в курсе сетевой жизни вашего ребенка. Интересуйтесь его друзьями в интернете так же, как интересуетесь реальными друзьями.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ПсихологПК\Desktop\фото СОШ 7\ХАКИРОиПК\20231117_1122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58000"/>
            <a:ext cx="8000000" cy="3600000"/>
          </a:xfrm>
          <a:prstGeom prst="rect">
            <a:avLst/>
          </a:prstGeom>
          <a:noFill/>
        </p:spPr>
      </p:pic>
      <p:pic>
        <p:nvPicPr>
          <p:cNvPr id="40963" name="Picture 3" descr="C:\Users\ПсихологПК\Desktop\фото СОШ 7\ХАКИРОиПК\20231117_1126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4000" y="0"/>
            <a:ext cx="8000000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ПсихологПК\Desktop\фото СОШ 7\педагоги\20220427_1209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38000"/>
            <a:ext cx="5600000" cy="2520000"/>
          </a:xfrm>
          <a:prstGeom prst="rect">
            <a:avLst/>
          </a:prstGeom>
          <a:noFill/>
        </p:spPr>
      </p:pic>
      <p:pic>
        <p:nvPicPr>
          <p:cNvPr id="41987" name="Picture 3" descr="C:\Users\ПсихологПК\Desktop\фото СОШ 7\педагоги\20220427_120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600000" cy="2520000"/>
          </a:xfrm>
          <a:prstGeom prst="rect">
            <a:avLst/>
          </a:prstGeom>
          <a:noFill/>
        </p:spPr>
      </p:pic>
      <p:pic>
        <p:nvPicPr>
          <p:cNvPr id="41988" name="Picture 4" descr="C:\Users\ПсихологПК\Desktop\фото СОШ 7\педагоги\20220427_120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4000" y="2143116"/>
            <a:ext cx="5600000" cy="2520000"/>
          </a:xfrm>
          <a:prstGeom prst="rect">
            <a:avLst/>
          </a:prstGeom>
          <a:noFill/>
        </p:spPr>
      </p:pic>
      <p:pic>
        <p:nvPicPr>
          <p:cNvPr id="41989" name="Picture 5" descr="C:\Users\ПсихологПК\Desktop\фото СОШ 7\педагоги\20220427_120842.jpg"/>
          <p:cNvPicPr>
            <a:picLocks noChangeAspect="1" noChangeArrowheads="1"/>
          </p:cNvPicPr>
          <p:nvPr/>
        </p:nvPicPr>
        <p:blipFill>
          <a:blip r:embed="rId5" cstate="print"/>
          <a:srcRect l="22396" t="14650" r="36782" b="17314"/>
          <a:stretch>
            <a:fillRect/>
          </a:stretch>
        </p:blipFill>
        <p:spPr bwMode="auto">
          <a:xfrm rot="5400000">
            <a:off x="6643702" y="285752"/>
            <a:ext cx="2286016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ПРАВИЛА ПОВЕДЕНИЯ В СЕТИ ИНТЕРНЕТ: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Помни о ______________________________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Позаботься о __________________________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Никогда не ____________________________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Всегда ________________________________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Думай о _______________________________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Обрати внимание на 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Постарайся _____________________________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Посоветуйся с __________________________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Узнай о ________________________________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10. Не забудь ______________________________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11. Ни в коем случае не ______________________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12. Сделай _________________________________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endParaRPr lang="ru-RU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6" y="857232"/>
            <a:ext cx="8858280" cy="60016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- Когда придете домой, </a:t>
            </a:r>
            <a:r>
              <a:rPr lang="ru-RU" sz="3200" i="1" u="sng" dirty="0" smtClean="0">
                <a:latin typeface="Times New Roman" pitchFamily="18" charset="0"/>
                <a:cs typeface="Times New Roman" pitchFamily="18" charset="0"/>
              </a:rPr>
              <a:t>сядьте рядом с ребенком и посидите молча.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 ответ на его удивление и вопросы «почему? зачем? что это значит? и т.д.», говорите, что соскучились, хотите просто быть рядом, </a:t>
            </a:r>
            <a:r>
              <a:rPr lang="ru-RU" sz="3200" i="1" u="sng" dirty="0" smtClean="0">
                <a:latin typeface="Times New Roman" pitchFamily="18" charset="0"/>
                <a:cs typeface="Times New Roman" pitchFamily="18" charset="0"/>
              </a:rPr>
              <a:t>что для Вас это важно.  </a:t>
            </a:r>
          </a:p>
          <a:p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Предложите ребенку </a:t>
            </a:r>
            <a:r>
              <a:rPr lang="ru-RU" sz="3200" i="1" u="sng" dirty="0" smtClean="0">
                <a:latin typeface="Times New Roman" pitchFamily="18" charset="0"/>
                <a:cs typeface="Times New Roman" pitchFamily="18" charset="0"/>
              </a:rPr>
              <a:t>составить список совместных занятий.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Составьте план реализации этого списка.</a:t>
            </a:r>
          </a:p>
          <a:p>
            <a:pPr>
              <a:buFontTx/>
              <a:buChar char="-"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u="sng" dirty="0" smtClean="0">
                <a:latin typeface="Times New Roman" pitchFamily="18" charset="0"/>
                <a:cs typeface="Times New Roman" pitchFamily="18" charset="0"/>
              </a:rPr>
              <a:t>Используйте все возможности выразить ребенку благодарность и поддержку.</a:t>
            </a:r>
            <a:endParaRPr lang="ru-RU" sz="3200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Реальная жизнь интереснее и богаче виртуальной!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5842" name="Picture 2" descr="C:\Users\ПсихологПК\Desktop\Для презентаций\89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463673">
            <a:off x="-57332" y="2006124"/>
            <a:ext cx="935655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Arial Black" pitchFamily="34" charset="0"/>
                <a:cs typeface="Times New Roman" pitchFamily="18" charset="0"/>
              </a:rPr>
              <a:t>СПАСИБО ЗА ВНИМАНИЕ!!!</a:t>
            </a:r>
            <a:endParaRPr lang="ru-RU" sz="5400" dirty="0"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Интернет - абсолютная коммуникация,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абсолютная изоляция….</a:t>
            </a:r>
            <a:endParaRPr kumimoji="0" lang="ru-RU" sz="6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42188" t="25694" r="32421" b="40972"/>
          <a:stretch>
            <a:fillRect/>
          </a:stretch>
        </p:blipFill>
        <p:spPr bwMode="auto">
          <a:xfrm>
            <a:off x="1500166" y="2143116"/>
            <a:ext cx="6143668" cy="4536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c.pics.livejournal.com/alina_tigrik/87793891/1264/1264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142908" y="642918"/>
            <a:ext cx="542928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s://sueveriya.com/wp-content/uploads/2020/01/ispolnenie-zhelanij-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9195" y="3357562"/>
            <a:ext cx="5034805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00166" y="71414"/>
            <a:ext cx="68654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Упражнение «Разное восприятие информации»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ПсихологПК\Desktop\фото СОШ 7\ХАКИРОиПК\20221101_115055.jpg"/>
          <p:cNvPicPr>
            <a:picLocks noChangeAspect="1" noChangeArrowheads="1"/>
          </p:cNvPicPr>
          <p:nvPr/>
        </p:nvPicPr>
        <p:blipFill>
          <a:blip r:embed="rId2" cstate="print"/>
          <a:srcRect l="16073" r="14275"/>
          <a:stretch>
            <a:fillRect/>
          </a:stretch>
        </p:blipFill>
        <p:spPr bwMode="auto">
          <a:xfrm rot="5400000">
            <a:off x="-645717" y="3854860"/>
            <a:ext cx="3648857" cy="2357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5" name="Picture 3" descr="C:\Users\ПсихологПК\Desktop\фото СОШ 7\ХАКИРОиПК\20231117_0931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214818"/>
            <a:ext cx="5873738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C:\Users\ПсихологПК\Desktop\фото СОШ 7\ХАКИРОиПК\20231117_0931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357818" cy="2411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7" name="Picture 5" descr="C:\Users\ПсихологПК\Desktop\фото СОШ 7\педагоги\20231127_152245.jpg"/>
          <p:cNvPicPr>
            <a:picLocks noChangeAspect="1" noChangeArrowheads="1"/>
          </p:cNvPicPr>
          <p:nvPr/>
        </p:nvPicPr>
        <p:blipFill>
          <a:blip r:embed="rId5" cstate="print"/>
          <a:srcRect l="8580" r="14879"/>
          <a:stretch>
            <a:fillRect/>
          </a:stretch>
        </p:blipFill>
        <p:spPr bwMode="auto">
          <a:xfrm rot="5400000">
            <a:off x="5740860" y="883140"/>
            <a:ext cx="4286280" cy="2520000"/>
          </a:xfrm>
          <a:prstGeom prst="rect">
            <a:avLst/>
          </a:prstGeom>
          <a:noFill/>
        </p:spPr>
      </p:pic>
      <p:pic>
        <p:nvPicPr>
          <p:cNvPr id="38918" name="Picture 6" descr="C:\Users\ПсихологПК\Desktop\фото СОШ 7\педагоги\20231127_152151.jpg"/>
          <p:cNvPicPr>
            <a:picLocks noChangeAspect="1" noChangeArrowheads="1"/>
          </p:cNvPicPr>
          <p:nvPr/>
        </p:nvPicPr>
        <p:blipFill>
          <a:blip r:embed="rId6" cstate="print"/>
          <a:srcRect l="21259" r="25163"/>
          <a:stretch>
            <a:fillRect/>
          </a:stretch>
        </p:blipFill>
        <p:spPr bwMode="auto">
          <a:xfrm rot="5400000">
            <a:off x="3903174" y="1526058"/>
            <a:ext cx="3000396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0" name="Picture 8" descr="C:\Users\ПсихологПК\Desktop\фото СОШ 7\педагоги\20231127_152546.jpg"/>
          <p:cNvPicPr>
            <a:picLocks noChangeAspect="1" noChangeArrowheads="1"/>
          </p:cNvPicPr>
          <p:nvPr/>
        </p:nvPicPr>
        <p:blipFill>
          <a:blip r:embed="rId7" cstate="print"/>
          <a:srcRect l="3399" r="31541"/>
          <a:stretch>
            <a:fillRect/>
          </a:stretch>
        </p:blipFill>
        <p:spPr bwMode="auto">
          <a:xfrm rot="5400000">
            <a:off x="2373202" y="2413089"/>
            <a:ext cx="2214602" cy="153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АДМИНИСТРАТИВНАЯ ОТВЕТСТВЕННОСТЬ: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13.15.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Злоупотребление свободой массовой информации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20.3.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Пропаганда либо публичное демонстрирование нацистской атрибутики или символики, либо атрибутики или символики экстремистских организаций, либо иных атрибутики или символики, пропаганда либо публичное демонстрирование которых запрещены федеральными законами.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20.29.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Производство и распространение экстремистских материалов.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20.3.1.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Возбуждение ненависти либо вражды, а равно унижение человеческого достоинства.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74219" t="19444" r="10936" b="40278"/>
          <a:stretch>
            <a:fillRect/>
          </a:stretch>
        </p:blipFill>
        <p:spPr bwMode="auto">
          <a:xfrm>
            <a:off x="7786710" y="2233341"/>
            <a:ext cx="1345029" cy="2052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142900"/>
            <a:ext cx="9144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УГОЛОВНАЯ ОТВЕТСТВЕННОСТЬ:</a:t>
            </a:r>
            <a:endParaRPr kumimoji="0" lang="ru-RU" sz="105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205.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Террористический акт.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205.1.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Содействие террористической деятельности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205.2.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Публичные призывы к осуществлению террористической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деятельности, публичное оправдание терроризма или пропаганда терроризма.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205.3.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Прохождение обучения в целях осуществления террористической деятельности.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205.4.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террористического сообщества и участие в нем.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205.5.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деятельности террористической организации и участие в деятельности такой организации.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207.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Заведомо ложное сообщение об акте терроризма.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208.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незаконного вооруженного формирования или участие в нем.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211.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Угон судна воздушного или водного транспорта либо железнодорожного подвижного состава.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220.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Незаконное обращение с ядерными материалами или радиоактивными веществами.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71462"/>
            <a:ext cx="9144000" cy="700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УГОЛОВНАЯ ОТВЕТСТВЕННОСТЬ: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221.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Хищение либо вымогательство ядерных материалов или радиоактивных веществ.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277.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Посягательство на жизнь государственного или общественного деятеля.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278.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Насильственный захват власти или насильственное удержание власти.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279.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Вооруженный мятеж.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360.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Нападение на лиц или учреждения, которые пользуются международной защитой.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361.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 международного терроризма.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280.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Публичные призывы к осуществлению экстремистской деятельности.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280.1.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Публичные призывы к осуществлению действий, направленных на нарушение территориальной целостности Российской Федерации.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280.2.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Нарушение территориальной целостности Российской Федерации.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282.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Возбуждение ненависти либо вражды, а равно унижение человеческого достоинства.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282.1.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экстремистского сообщества.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282.2.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деятельности экстремистской организации.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282.3.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Финансирование экстремистской деятельности</a:t>
            </a:r>
            <a:r>
              <a:rPr lang="ru-RU" sz="2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74219" t="19444" r="10936" b="40278"/>
          <a:stretch>
            <a:fillRect/>
          </a:stretch>
        </p:blipFill>
        <p:spPr bwMode="auto">
          <a:xfrm>
            <a:off x="7786710" y="2233341"/>
            <a:ext cx="1345029" cy="2052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Упражнение-дебаты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«Интернет: плюсы и минусы»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lifeha.ru/wp-content/uploads/2016/01/45I58PICVhr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8" y="1571462"/>
            <a:ext cx="8286776" cy="5286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998</Words>
  <PresentationFormat>Экран (4:3)</PresentationFormat>
  <Paragraphs>110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Упражнение-дебаты  «Интернет: плюсы и минусы»</vt:lpstr>
      <vt:lpstr>Слайд 10</vt:lpstr>
      <vt:lpstr>Слайд 11</vt:lpstr>
      <vt:lpstr>Слайд 12</vt:lpstr>
      <vt:lpstr>Слайд 13</vt:lpstr>
      <vt:lpstr>Слайд 14</vt:lpstr>
      <vt:lpstr>Слайд 15</vt:lpstr>
      <vt:lpstr>САЙТЫ ПОМОЩНИКИ ДЛЯ РОДИТЕЛЕЙ: - ГЕРДА БОТ  - приложения на телефон, помогающие ограничивать доступ ребенка на «вредные» сайты, например фэмили линк. - помощь рядом.рф - на распутье.ру - телефоны доверия:  РХ 8-800-200-3902, РФ 8-800-200-122 - Горячая линия «Ребенок в опасности» Следственного комитета РФ  8-800-200-19-10</vt:lpstr>
      <vt:lpstr>Слайд 17</vt:lpstr>
      <vt:lpstr>Слайд 18</vt:lpstr>
      <vt:lpstr>Слайд 19</vt:lpstr>
      <vt:lpstr>РЕКОМЕНДУЕМАЯ ЛИТЕРАТУРА И ИНФОРМАЦИОННЫЕ РЕСУРСЫ ДЛЯ РОДИТЕЛЕЙ.</vt:lpstr>
      <vt:lpstr>РЕКОМЕНДУЕМЫЕ ИНФОРМАЦИОННЫЕ РЕСУРСЫ ДЛЯ РОДИТЕЛЕЙ</vt:lpstr>
      <vt:lpstr>Как обеспечить информационную безопасность ребенка</vt:lpstr>
      <vt:lpstr>Слайд 23</vt:lpstr>
      <vt:lpstr>Слайд 24</vt:lpstr>
      <vt:lpstr>ПРАВИЛА ПОВЕДЕНИЯ В СЕТИ ИНТЕРНЕТ: 1. Помни о ______________________________ 2. Позаботься о __________________________  3. Никогда не ____________________________ 4. Всегда ________________________________  5. Думай о _______________________________ 6. Обрати внимание на _____________________ 7. Постарайся _____________________________ 8. Посоветуйся с __________________________  9. Узнай о ________________________________ 10. Не забудь ______________________________ 11. Ни в коем случае не ______________________ 12. Сделай _________________________________</vt:lpstr>
      <vt:lpstr>Домашнее задание </vt:lpstr>
      <vt:lpstr>Реальная жизнь интереснее и богаче виртуальной!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ПсихологПК</dc:creator>
  <cp:lastModifiedBy>ПсихологПК</cp:lastModifiedBy>
  <cp:revision>108</cp:revision>
  <dcterms:created xsi:type="dcterms:W3CDTF">2023-11-14T03:27:19Z</dcterms:created>
  <dcterms:modified xsi:type="dcterms:W3CDTF">2024-04-23T06:06:30Z</dcterms:modified>
</cp:coreProperties>
</file>