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59" r:id="rId5"/>
    <p:sldId id="262" r:id="rId6"/>
    <p:sldId id="268" r:id="rId7"/>
    <p:sldId id="276" r:id="rId8"/>
    <p:sldId id="269" r:id="rId9"/>
    <p:sldId id="272" r:id="rId10"/>
    <p:sldId id="270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79" d="100"/>
          <a:sy n="79" d="100"/>
        </p:scale>
        <p:origin x="-16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914250" y="2686350"/>
            <a:ext cx="103635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Охрана водных объектов от загрязнений
</a:t>
            </a:r>
            <a:r>
              <a:rPr lang="en-US" sz="32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65484" y="360948"/>
            <a:ext cx="10359189" cy="5269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40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Заключение</a:t>
            </a: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2400" i="1" dirty="0" smtClean="0">
                <a:solidFill>
                  <a:schemeClr val="bg1"/>
                </a:solidFill>
              </a:rPr>
              <a:t>Мы не гости на планете,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И земля – наш дом.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Будет в нём светло и чисто,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Если мы спасём: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И прозрачные озёра,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И кедровый бор,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И цветных полей узоры,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И речной простор.</a:t>
            </a:r>
            <a:br>
              <a:rPr lang="ru-RU" sz="2400" i="1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</a:rPr>
              <a:t>(И. Михайлова)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859" y="2258"/>
            <a:ext cx="6976200" cy="686038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77465" y="4033381"/>
            <a:ext cx="5835600" cy="179122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Водные объекты играют ключевую роль в экосистемах, обеспечивая жизнь множествам организмов.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Если загрязнять водоемы, неэкономно расходовать воду, то рано или поздно произойдет экологическая катастрофа. Люди должны предотвратить загрязнение водоемов, чтобы жить</a:t>
            </a:r>
            <a:r>
              <a:rPr lang="ru-RU" sz="160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endParaRPr lang="en-US" sz="1600" dirty="0"/>
          </a:p>
        </p:txBody>
      </p:sp>
      <p:sp>
        <p:nvSpPr>
          <p:cNvPr id="6" name="Text 1"/>
          <p:cNvSpPr txBox="1"/>
          <p:nvPr/>
        </p:nvSpPr>
        <p:spPr>
          <a:xfrm>
            <a:off x="277465" y="1261000"/>
            <a:ext cx="58356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Водные объекты: значимость и угрозы</a:t>
            </a:r>
            <a:endParaRPr lang="en-US" sz="3200" dirty="0"/>
          </a:p>
        </p:txBody>
      </p:sp>
      <p:sp>
        <p:nvSpPr>
          <p:cNvPr id="7" name="Text 2"/>
          <p:cNvSpPr txBox="1"/>
          <p:nvPr/>
        </p:nvSpPr>
        <p:spPr>
          <a:xfrm>
            <a:off x="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175" y="2123519"/>
            <a:ext cx="6488400" cy="3992862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300" dirty="0"/>
          </a:p>
        </p:txBody>
      </p:sp>
      <p:sp>
        <p:nvSpPr>
          <p:cNvPr id="5" name="Text 1"/>
          <p:cNvSpPr txBox="1"/>
          <p:nvPr/>
        </p:nvSpPr>
        <p:spPr>
          <a:xfrm>
            <a:off x="461400" y="3035750"/>
            <a:ext cx="4634100" cy="2168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Ученые подчеркивают, что меры по снижению загрязнений должны охватывать все сектора.Промышленность остается крупнейшим фактором загрязнения, требующим внимания и инноваций.</a:t>
            </a:r>
            <a:endParaRPr lang="en-US" sz="1600" dirty="0"/>
          </a:p>
        </p:txBody>
      </p:sp>
      <p:sp>
        <p:nvSpPr>
          <p:cNvPr id="6" name="Text 2"/>
          <p:cNvSpPr txBox="1"/>
          <p:nvPr/>
        </p:nvSpPr>
        <p:spPr>
          <a:xfrm>
            <a:off x="5541167" y="6420933"/>
            <a:ext cx="6488400" cy="1848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buNone/>
            </a:pPr>
            <a:r>
              <a:rPr lang="en-US" sz="1200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предоставлены Агентством водных ресурсов, исследование 2023 года.</a:t>
            </a:r>
            <a:endParaRPr lang="en-US" sz="1200" dirty="0"/>
          </a:p>
        </p:txBody>
      </p:sp>
      <p:sp>
        <p:nvSpPr>
          <p:cNvPr id="7" name="Text 3"/>
          <p:cNvSpPr txBox="1"/>
          <p:nvPr/>
        </p:nvSpPr>
        <p:spPr>
          <a:xfrm>
            <a:off x="367592" y="444575"/>
            <a:ext cx="11456700" cy="62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Источники загрязнения вод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9477" y="150218"/>
            <a:ext cx="6537890" cy="65571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1155920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300" dirty="0"/>
          </a:p>
        </p:txBody>
      </p:sp>
      <p:sp>
        <p:nvSpPr>
          <p:cNvPr id="6" name="Text 1"/>
          <p:cNvSpPr txBox="1"/>
          <p:nvPr/>
        </p:nvSpPr>
        <p:spPr>
          <a:xfrm>
            <a:off x="5682475" y="715915"/>
            <a:ext cx="6140100" cy="1730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Нефтяной разлив в Керченском проливе</a:t>
            </a:r>
            <a:endParaRPr lang="en-US" sz="3200" dirty="0"/>
          </a:p>
        </p:txBody>
      </p:sp>
      <p:sp>
        <p:nvSpPr>
          <p:cNvPr id="7" name="Text 2"/>
          <p:cNvSpPr txBox="1"/>
          <p:nvPr/>
        </p:nvSpPr>
        <p:spPr>
          <a:xfrm>
            <a:off x="5682475" y="1813195"/>
            <a:ext cx="6140100" cy="3445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Фотоматериалы события
</a:t>
            </a:r>
            <a:r>
              <a:rPr lang="en-US" sz="13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декабря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</a:t>
            </a:r>
            <a:r>
              <a:rPr lang="ru-RU" sz="160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r>
              <a:rPr lang="en-US" sz="160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года в Керченском проливе произошел крупный разлив нефти, повлиявший на морскую экосистему региона.
</a:t>
            </a:r>
            <a:r>
              <a:rPr lang="en-US" sz="27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0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Экологические последствия
</a:t>
            </a:r>
            <a:r>
              <a:rPr lang="en-US" sz="13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Нефть покрыла поверхность вод, приводя к гибели морских видов и нарушению экологического баланса в проливе.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1775" y="179550"/>
            <a:ext cx="6747900" cy="6490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5567331" y="1278567"/>
            <a:ext cx="6432000" cy="627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Влияние на морские организмы</a:t>
            </a:r>
            <a:endParaRPr lang="en-US" sz="3200" dirty="0"/>
          </a:p>
        </p:txBody>
      </p:sp>
      <p:sp>
        <p:nvSpPr>
          <p:cNvPr id="6" name="Text 1"/>
          <p:cNvSpPr txBox="1"/>
          <p:nvPr/>
        </p:nvSpPr>
        <p:spPr>
          <a:xfrm>
            <a:off x="5570836" y="2185509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Загрязнение приводит к гибели морских растений, таких как водоросли, что снижает производство кислорода в океанах.</a:t>
            </a:r>
            <a:endParaRPr lang="en-US" sz="1600" dirty="0"/>
          </a:p>
        </p:txBody>
      </p:sp>
      <p:sp>
        <p:nvSpPr>
          <p:cNvPr id="7" name="Text 2"/>
          <p:cNvSpPr txBox="1"/>
          <p:nvPr/>
        </p:nvSpPr>
        <p:spPr>
          <a:xfrm>
            <a:off x="5570836" y="3859655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Морская фауна, включая рыбу и кораллы, страдает от токсичной среды, что способствует уменьшению популяций.</a:t>
            </a:r>
            <a:endParaRPr lang="en-US" sz="1600" dirty="0"/>
          </a:p>
        </p:txBody>
      </p:sp>
      <p:sp>
        <p:nvSpPr>
          <p:cNvPr id="8" name="Text 3"/>
          <p:cNvSpPr txBox="1"/>
          <p:nvPr/>
        </p:nvSpPr>
        <p:spPr>
          <a:xfrm>
            <a:off x="1155920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322401" y="2606225"/>
            <a:ext cx="4730400" cy="23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Снижение потребления
</a:t>
            </a:r>
            <a:r>
              <a:rPr lang="en-US" sz="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Начните с сокращения использования воды в быту: своевременное отключение кранов и установка экономных устройств помогут уменьшить потребление пресной воды и снизить экологическую нагрузку.</a:t>
            </a:r>
            <a:endParaRPr lang="en-US" sz="1900" dirty="0"/>
          </a:p>
        </p:txBody>
      </p:sp>
      <p:sp>
        <p:nvSpPr>
          <p:cNvPr id="4" name="Text 1"/>
          <p:cNvSpPr txBox="1"/>
          <p:nvPr/>
        </p:nvSpPr>
        <p:spPr>
          <a:xfrm>
            <a:off x="4191598" y="4872249"/>
            <a:ext cx="5270400" cy="23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Изменение привычек
</a:t>
            </a:r>
            <a:r>
              <a:rPr lang="en-US" sz="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Измените потребительские привычки: выбирайте товары с минимальной упаковкой, используйте многоразовые бутылки, чтобы уменьшить количество пластика, попадающего в водные экосистемы.</a:t>
            </a:r>
            <a:endParaRPr lang="en-US" sz="1900" dirty="0"/>
          </a:p>
        </p:txBody>
      </p:sp>
      <p:sp>
        <p:nvSpPr>
          <p:cNvPr id="5" name="Text 2"/>
          <p:cNvSpPr txBox="1"/>
          <p:nvPr/>
        </p:nvSpPr>
        <p:spPr>
          <a:xfrm>
            <a:off x="7040476" y="2606225"/>
            <a:ext cx="4730400" cy="23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Активное участие
</a:t>
            </a:r>
            <a:r>
              <a:rPr lang="en-US" sz="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Участвуйте в местных экологических инициативах: организуйте или присоединяйтесь к акциям по уборке берегов, станьте активным участником движений по охране водных объектов.</a:t>
            </a:r>
            <a:endParaRPr lang="en-US" sz="1900" dirty="0"/>
          </a:p>
        </p:txBody>
      </p:sp>
      <p:sp>
        <p:nvSpPr>
          <p:cNvPr id="6" name="Text 3"/>
          <p:cNvSpPr txBox="1"/>
          <p:nvPr/>
        </p:nvSpPr>
        <p:spPr>
          <a:xfrm>
            <a:off x="1386799" y="526300"/>
            <a:ext cx="9418500" cy="627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9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 каждый может внести свой вклад</a:t>
            </a:r>
            <a:endParaRPr lang="en-US" sz="2900" dirty="0"/>
          </a:p>
        </p:txBody>
      </p:sp>
      <p:sp>
        <p:nvSpPr>
          <p:cNvPr id="7" name="Text 4"/>
          <p:cNvSpPr txBox="1"/>
          <p:nvPr/>
        </p:nvSpPr>
        <p:spPr>
          <a:xfrm>
            <a:off x="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2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1775" y="179550"/>
            <a:ext cx="6747900" cy="6490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5567331" y="1278567"/>
            <a:ext cx="6432000" cy="627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Успехи и инновации в очистке вод</a:t>
            </a:r>
            <a:endParaRPr lang="en-US" sz="3200" dirty="0"/>
          </a:p>
        </p:txBody>
      </p:sp>
      <p:sp>
        <p:nvSpPr>
          <p:cNvPr id="6" name="Text 1"/>
          <p:cNvSpPr txBox="1"/>
          <p:nvPr/>
        </p:nvSpPr>
        <p:spPr>
          <a:xfrm>
            <a:off x="5570836" y="2185509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ряде регионов внедрены эффективные системы очистки, такие как плавающие острова фильтрации. Они позволяют природным образом восстанавливать экосистему и улучшают качество воды без использования химикатов.</a:t>
            </a:r>
            <a:endParaRPr lang="en-US" sz="1600" dirty="0"/>
          </a:p>
        </p:txBody>
      </p:sp>
      <p:sp>
        <p:nvSpPr>
          <p:cNvPr id="7" name="Text 2"/>
          <p:cNvSpPr txBox="1"/>
          <p:nvPr/>
        </p:nvSpPr>
        <p:spPr>
          <a:xfrm>
            <a:off x="5570836" y="3859655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Новые технологии, например, нанофильтрация и электроплагин, активно разрабатываются и внедряются. Эти инновации обеспечивают более точную и интенсивную очистку, снижая расходы и улучшая эффективность процессов.</a:t>
            </a:r>
            <a:endParaRPr lang="en-US" sz="1600" dirty="0"/>
          </a:p>
        </p:txBody>
      </p:sp>
      <p:sp>
        <p:nvSpPr>
          <p:cNvPr id="8" name="Text 3"/>
          <p:cNvSpPr txBox="1"/>
          <p:nvPr/>
        </p:nvSpPr>
        <p:spPr>
          <a:xfrm>
            <a:off x="1155920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069433" y="372979"/>
            <a:ext cx="8193504" cy="926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Научись чистить зубы так, чтобы не расходовать напрасно воду. Для этого не оставляй кран открытым, пока чистишь зубы и полощешь рот. Сразу наливай воду в стаканчик и закрывай кран.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5570836" y="2185509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1600" dirty="0"/>
          </a:p>
        </p:txBody>
      </p:sp>
      <p:sp>
        <p:nvSpPr>
          <p:cNvPr id="7" name="Text 2"/>
          <p:cNvSpPr txBox="1"/>
          <p:nvPr/>
        </p:nvSpPr>
        <p:spPr>
          <a:xfrm>
            <a:off x="5570836" y="3859655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1600" dirty="0"/>
          </a:p>
        </p:txBody>
      </p:sp>
      <p:sp>
        <p:nvSpPr>
          <p:cNvPr id="8" name="Text 3"/>
          <p:cNvSpPr txBox="1"/>
          <p:nvPr/>
        </p:nvSpPr>
        <p:spPr>
          <a:xfrm>
            <a:off x="1155920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300" dirty="0"/>
          </a:p>
        </p:txBody>
      </p:sp>
      <p:pic>
        <p:nvPicPr>
          <p:cNvPr id="9" name="Picture 2" descr="C:\Users\Асер-пк\Desktop\IMG-20250201-WA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139" y="1455821"/>
            <a:ext cx="4434214" cy="5043228"/>
          </a:xfrm>
          <a:prstGeom prst="rect">
            <a:avLst/>
          </a:prstGeom>
          <a:noFill/>
        </p:spPr>
      </p:pic>
      <p:pic>
        <p:nvPicPr>
          <p:cNvPr id="10" name="Picture 3" descr="C:\Users\Асер-пк\Desktop\IMG-20250201-WA0001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762" y="1455821"/>
            <a:ext cx="4884863" cy="5043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8762" y="-342900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6206762" y="-313950"/>
            <a:ext cx="6432000" cy="627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3200" dirty="0"/>
          </a:p>
        </p:txBody>
      </p:sp>
      <p:sp>
        <p:nvSpPr>
          <p:cNvPr id="6" name="Text 1"/>
          <p:cNvSpPr txBox="1"/>
          <p:nvPr/>
        </p:nvSpPr>
        <p:spPr>
          <a:xfrm>
            <a:off x="5570836" y="2185509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1600" dirty="0"/>
          </a:p>
        </p:txBody>
      </p:sp>
      <p:sp>
        <p:nvSpPr>
          <p:cNvPr id="7" name="Text 2"/>
          <p:cNvSpPr txBox="1"/>
          <p:nvPr/>
        </p:nvSpPr>
        <p:spPr>
          <a:xfrm>
            <a:off x="5570836" y="3859655"/>
            <a:ext cx="6107047" cy="19031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1600" dirty="0"/>
          </a:p>
        </p:txBody>
      </p:sp>
      <p:sp>
        <p:nvSpPr>
          <p:cNvPr id="8" name="Text 3"/>
          <p:cNvSpPr txBox="1"/>
          <p:nvPr/>
        </p:nvSpPr>
        <p:spPr>
          <a:xfrm>
            <a:off x="11559200" y="6358500"/>
            <a:ext cx="632100" cy="1485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300" dirty="0"/>
          </a:p>
        </p:txBody>
      </p:sp>
      <p:pic>
        <p:nvPicPr>
          <p:cNvPr id="2050" name="Picture 2" descr="C:\Users\Асер-пк\Desktop\IMG-20250201-WA0003.jpg"/>
          <p:cNvPicPr>
            <a:picLocks noChangeAspect="1" noChangeArrowheads="1"/>
          </p:cNvPicPr>
          <p:nvPr/>
        </p:nvPicPr>
        <p:blipFill>
          <a:blip r:embed="rId4"/>
          <a:srcRect r="-9046"/>
          <a:stretch>
            <a:fillRect/>
          </a:stretch>
        </p:blipFill>
        <p:spPr bwMode="auto">
          <a:xfrm>
            <a:off x="1528175" y="406725"/>
            <a:ext cx="9717875" cy="6044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260</Words>
  <Application>Microsoft Office PowerPoint</Application>
  <PresentationFormat>Произвольный</PresentationFormat>
  <Paragraphs>38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Асер-пк</cp:lastModifiedBy>
  <cp:revision>20</cp:revision>
  <dcterms:created xsi:type="dcterms:W3CDTF">2025-01-26T11:07:50Z</dcterms:created>
  <dcterms:modified xsi:type="dcterms:W3CDTF">2025-06-04T14:07:34Z</dcterms:modified>
</cp:coreProperties>
</file>