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76" r:id="rId2"/>
    <p:sldId id="256" r:id="rId3"/>
    <p:sldId id="257" r:id="rId4"/>
    <p:sldId id="258" r:id="rId5"/>
    <p:sldId id="268" r:id="rId6"/>
    <p:sldId id="267" r:id="rId7"/>
    <p:sldId id="266" r:id="rId8"/>
    <p:sldId id="265" r:id="rId9"/>
    <p:sldId id="264" r:id="rId10"/>
    <p:sldId id="263" r:id="rId11"/>
    <p:sldId id="262" r:id="rId12"/>
    <p:sldId id="261" r:id="rId13"/>
    <p:sldId id="260" r:id="rId14"/>
    <p:sldId id="259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9FB5E5-2BE3-4D3E-8B73-78FCE9BBB389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F85521-3CD0-4D28-AACF-B5072E3ECE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9FB5E5-2BE3-4D3E-8B73-78FCE9BBB389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F85521-3CD0-4D28-AACF-B5072E3ECE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9FB5E5-2BE3-4D3E-8B73-78FCE9BBB389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F85521-3CD0-4D28-AACF-B5072E3ECE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9FB5E5-2BE3-4D3E-8B73-78FCE9BBB389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F85521-3CD0-4D28-AACF-B5072E3ECE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9FB5E5-2BE3-4D3E-8B73-78FCE9BBB389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F85521-3CD0-4D28-AACF-B5072E3ECE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9FB5E5-2BE3-4D3E-8B73-78FCE9BBB389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F85521-3CD0-4D28-AACF-B5072E3ECE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9FB5E5-2BE3-4D3E-8B73-78FCE9BBB389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F85521-3CD0-4D28-AACF-B5072E3ECE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9FB5E5-2BE3-4D3E-8B73-78FCE9BBB389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F85521-3CD0-4D28-AACF-B5072E3ECE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9FB5E5-2BE3-4D3E-8B73-78FCE9BBB389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F85521-3CD0-4D28-AACF-B5072E3ECE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9FB5E5-2BE3-4D3E-8B73-78FCE9BBB389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F85521-3CD0-4D28-AACF-B5072E3ECE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9FB5E5-2BE3-4D3E-8B73-78FCE9BBB389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F85521-3CD0-4D28-AACF-B5072E3ECE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39FB5E5-2BE3-4D3E-8B73-78FCE9BBB389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2F85521-3CD0-4D28-AACF-B5072E3ECE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92696"/>
            <a:ext cx="7772400" cy="280831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Презентация на </a:t>
            </a:r>
            <a:r>
              <a:rPr lang="ru-RU" sz="3600" dirty="0" smtClean="0"/>
              <a:t>тему</a:t>
            </a:r>
            <a:br>
              <a:rPr lang="ru-RU" sz="3600" dirty="0" smtClean="0"/>
            </a:br>
            <a:r>
              <a:rPr lang="ru-RU" sz="3600" dirty="0" smtClean="0"/>
              <a:t> </a:t>
            </a:r>
            <a:r>
              <a:rPr lang="ru-RU" sz="3600" dirty="0" smtClean="0"/>
              <a:t>«</a:t>
            </a:r>
            <a:r>
              <a:rPr lang="en-US" sz="3600" dirty="0" smtClean="0"/>
              <a:t> </a:t>
            </a:r>
            <a:r>
              <a:rPr lang="ru-RU" sz="3600" dirty="0" smtClean="0"/>
              <a:t>Правила написания личного письма в формате ОГЭ»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5301208"/>
            <a:ext cx="7772400" cy="93610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Выполнила учитель английского языка </a:t>
            </a:r>
          </a:p>
          <a:p>
            <a:r>
              <a:rPr lang="ru-RU" dirty="0" smtClean="0"/>
              <a:t>МОУ </a:t>
            </a:r>
            <a:r>
              <a:rPr lang="ru-RU" dirty="0" err="1" smtClean="0"/>
              <a:t>Салмановской</a:t>
            </a:r>
            <a:r>
              <a:rPr lang="ru-RU" dirty="0" smtClean="0"/>
              <a:t> средней школы </a:t>
            </a:r>
            <a:br>
              <a:rPr lang="ru-RU" dirty="0" smtClean="0"/>
            </a:br>
            <a:r>
              <a:rPr lang="ru-RU" dirty="0" err="1" smtClean="0"/>
              <a:t>Сайгушева</a:t>
            </a:r>
            <a:r>
              <a:rPr lang="ru-RU" dirty="0" smtClean="0"/>
              <a:t> Т.Н.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340768"/>
            <a:ext cx="8183880" cy="5256584"/>
          </a:xfrm>
        </p:spPr>
        <p:txBody>
          <a:bodyPr>
            <a:noAutofit/>
          </a:bodyPr>
          <a:lstStyle/>
          <a:p>
            <a:pPr fontAlgn="base">
              <a:lnSpc>
                <a:spcPct val="150000"/>
              </a:lnSpc>
            </a:pPr>
            <a:r>
              <a:rPr lang="ru-RU" sz="1600" b="0" dirty="0">
                <a:solidFill>
                  <a:schemeClr val="tx1"/>
                </a:solidFill>
                <a:effectLst/>
              </a:rPr>
              <a:t>Здесь необходимо запомнить три момента</a:t>
            </a:r>
            <a:r>
              <a:rPr lang="ru-RU" sz="1600" b="0" dirty="0" smtClean="0">
                <a:solidFill>
                  <a:schemeClr val="tx1"/>
                </a:solidFill>
                <a:effectLst/>
              </a:rPr>
              <a:t>:</a:t>
            </a:r>
            <a:r>
              <a:rPr lang="en-US" sz="1600" b="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1600" b="0" dirty="0" smtClean="0">
                <a:solidFill>
                  <a:schemeClr val="tx1"/>
                </a:solidFill>
                <a:effectLst/>
              </a:rPr>
            </a:br>
            <a:r>
              <a:rPr lang="ru-RU" sz="1600" b="0" dirty="0">
                <a:solidFill>
                  <a:schemeClr val="tx1"/>
                </a:solidFill>
                <a:effectLst/>
              </a:rPr>
              <a:t/>
            </a:r>
            <a:br>
              <a:rPr lang="ru-RU" sz="1600" b="0" dirty="0">
                <a:solidFill>
                  <a:schemeClr val="tx1"/>
                </a:solidFill>
                <a:effectLst/>
              </a:rPr>
            </a:br>
            <a:r>
              <a:rPr lang="en-US" sz="1600" b="0" dirty="0">
                <a:solidFill>
                  <a:schemeClr val="tx1"/>
                </a:solidFill>
                <a:effectLst/>
              </a:rPr>
              <a:t>1) </a:t>
            </a:r>
            <a:r>
              <a:rPr lang="ru-RU" sz="1600" dirty="0">
                <a:solidFill>
                  <a:schemeClr val="tx1"/>
                </a:solidFill>
                <a:effectLst/>
              </a:rPr>
              <a:t>сколько вопросов</a:t>
            </a:r>
            <a:r>
              <a:rPr lang="en-US" sz="1600" dirty="0">
                <a:solidFill>
                  <a:schemeClr val="tx1"/>
                </a:solidFill>
                <a:effectLst/>
              </a:rPr>
              <a:t>, </a:t>
            </a:r>
            <a:r>
              <a:rPr lang="ru-RU" sz="1600" dirty="0">
                <a:solidFill>
                  <a:schemeClr val="tx1"/>
                </a:solidFill>
                <a:effectLst/>
              </a:rPr>
              <a:t>столько ответов</a:t>
            </a:r>
            <a:r>
              <a:rPr lang="en-US" sz="1600" b="0" dirty="0">
                <a:solidFill>
                  <a:schemeClr val="tx1"/>
                </a:solidFill>
                <a:effectLst/>
              </a:rPr>
              <a:t>. 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Например</a:t>
            </a:r>
            <a:r>
              <a:rPr lang="en-US" sz="1600" b="0" dirty="0">
                <a:solidFill>
                  <a:schemeClr val="tx1"/>
                </a:solidFill>
                <a:effectLst/>
              </a:rPr>
              <a:t>, 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друг спросил</a:t>
            </a:r>
            <a:r>
              <a:rPr lang="en-US" sz="1600" b="0" dirty="0">
                <a:solidFill>
                  <a:schemeClr val="tx1"/>
                </a:solidFill>
                <a:effectLst/>
              </a:rPr>
              <a:t>: </a:t>
            </a:r>
            <a:r>
              <a:rPr lang="en-US" sz="1600" b="0" i="1" dirty="0">
                <a:solidFill>
                  <a:schemeClr val="tx1"/>
                </a:solidFill>
                <a:effectLst/>
              </a:rPr>
              <a:t>What extreme sports would you like to try, if any, and why?</a:t>
            </a:r>
            <a:r>
              <a:rPr lang="en-US" sz="1600" b="0" dirty="0">
                <a:solidFill>
                  <a:schemeClr val="tx1"/>
                </a:solidFill>
                <a:effectLst/>
              </a:rPr>
              <a:t> 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Значит</a:t>
            </a:r>
            <a:r>
              <a:rPr lang="en-US" sz="1600" b="0" dirty="0">
                <a:solidFill>
                  <a:schemeClr val="tx1"/>
                </a:solidFill>
                <a:effectLst/>
              </a:rPr>
              <a:t>, 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нужно не просто написать</a:t>
            </a:r>
            <a:r>
              <a:rPr lang="en-US" sz="1600" b="0" dirty="0">
                <a:solidFill>
                  <a:schemeClr val="tx1"/>
                </a:solidFill>
                <a:effectLst/>
              </a:rPr>
              <a:t> </a:t>
            </a:r>
            <a:r>
              <a:rPr lang="en-US" sz="1600" b="0" i="1" dirty="0">
                <a:solidFill>
                  <a:schemeClr val="tx1"/>
                </a:solidFill>
                <a:effectLst/>
              </a:rPr>
              <a:t>I’d like to try rafting</a:t>
            </a:r>
            <a:r>
              <a:rPr lang="en-US" sz="1600" b="0" dirty="0">
                <a:solidFill>
                  <a:schemeClr val="tx1"/>
                </a:solidFill>
                <a:effectLst/>
              </a:rPr>
              <a:t>, 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но и аргументировать</a:t>
            </a:r>
            <a:r>
              <a:rPr lang="en-US" sz="1600" b="0" dirty="0">
                <a:solidFill>
                  <a:schemeClr val="tx1"/>
                </a:solidFill>
                <a:effectLst/>
              </a:rPr>
              <a:t>: </a:t>
            </a:r>
            <a:r>
              <a:rPr lang="en-US" sz="1600" b="0" i="1" dirty="0">
                <a:solidFill>
                  <a:schemeClr val="tx1"/>
                </a:solidFill>
                <a:effectLst/>
              </a:rPr>
              <a:t>because it implies a well coordinated team work, good reaction and nerves of steel</a:t>
            </a:r>
            <a:r>
              <a:rPr lang="en-US" sz="1600" b="0" i="1" dirty="0" smtClean="0">
                <a:solidFill>
                  <a:schemeClr val="tx1"/>
                </a:solidFill>
                <a:effectLst/>
              </a:rPr>
              <a:t>;</a:t>
            </a:r>
            <a:br>
              <a:rPr lang="en-US" sz="1600" b="0" i="1" dirty="0" smtClean="0">
                <a:solidFill>
                  <a:schemeClr val="tx1"/>
                </a:solidFill>
                <a:effectLst/>
              </a:rPr>
            </a:br>
            <a:r>
              <a:rPr lang="ru-RU" sz="1600" b="0" dirty="0">
                <a:solidFill>
                  <a:schemeClr val="tx1"/>
                </a:solidFill>
                <a:effectLst/>
              </a:rPr>
              <a:t/>
            </a:r>
            <a:br>
              <a:rPr lang="ru-RU" sz="1600" b="0" dirty="0">
                <a:solidFill>
                  <a:schemeClr val="tx1"/>
                </a:solidFill>
                <a:effectLst/>
              </a:rPr>
            </a:br>
            <a:r>
              <a:rPr lang="ru-RU" sz="1600" b="0" dirty="0">
                <a:solidFill>
                  <a:schemeClr val="tx1"/>
                </a:solidFill>
                <a:effectLst/>
              </a:rPr>
              <a:t>2) </a:t>
            </a:r>
            <a:r>
              <a:rPr lang="ru-RU" sz="1600" dirty="0">
                <a:solidFill>
                  <a:schemeClr val="tx1"/>
                </a:solidFill>
                <a:effectLst/>
              </a:rPr>
              <a:t>соблюдаем грамматическую структуру вопросов и ответов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. Если друг спрашивает </a:t>
            </a:r>
            <a:r>
              <a:rPr lang="ru-RU" sz="1600" b="0" i="1" dirty="0" err="1">
                <a:solidFill>
                  <a:schemeClr val="tx1"/>
                </a:solidFill>
                <a:effectLst/>
              </a:rPr>
              <a:t>What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 </a:t>
            </a:r>
            <a:r>
              <a:rPr lang="ru-RU" sz="1600" b="0" i="1" dirty="0" err="1">
                <a:solidFill>
                  <a:schemeClr val="tx1"/>
                </a:solidFill>
                <a:effectLst/>
              </a:rPr>
              <a:t>would</a:t>
            </a:r>
            <a:r>
              <a:rPr lang="ru-RU" sz="1600" b="0" i="1" dirty="0">
                <a:solidFill>
                  <a:schemeClr val="tx1"/>
                </a:solidFill>
                <a:effectLst/>
              </a:rPr>
              <a:t> </a:t>
            </a:r>
            <a:r>
              <a:rPr lang="ru-RU" sz="1600" b="0" i="1" dirty="0" err="1">
                <a:solidFill>
                  <a:schemeClr val="tx1"/>
                </a:solidFill>
                <a:effectLst/>
              </a:rPr>
              <a:t>you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 </a:t>
            </a:r>
            <a:r>
              <a:rPr lang="ru-RU" sz="1600" b="0" i="1" dirty="0" err="1">
                <a:solidFill>
                  <a:schemeClr val="tx1"/>
                </a:solidFill>
                <a:effectLst/>
              </a:rPr>
              <a:t>do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 </a:t>
            </a:r>
            <a:r>
              <a:rPr lang="ru-RU" sz="1600" b="0" i="1" dirty="0" err="1">
                <a:solidFill>
                  <a:schemeClr val="tx1"/>
                </a:solidFill>
                <a:effectLst/>
              </a:rPr>
              <a:t>if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 </a:t>
            </a:r>
            <a:r>
              <a:rPr lang="ru-RU" sz="1600" b="0" i="1" dirty="0" err="1">
                <a:solidFill>
                  <a:schemeClr val="tx1"/>
                </a:solidFill>
                <a:effectLst/>
              </a:rPr>
              <a:t>you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 </a:t>
            </a:r>
            <a:r>
              <a:rPr lang="ru-RU" sz="1600" b="0" i="1" dirty="0" err="1">
                <a:solidFill>
                  <a:schemeClr val="tx1"/>
                </a:solidFill>
                <a:effectLst/>
              </a:rPr>
              <a:t>were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 </a:t>
            </a:r>
            <a:r>
              <a:rPr lang="ru-RU" sz="1600" b="0" i="1" dirty="0" err="1">
                <a:solidFill>
                  <a:schemeClr val="tx1"/>
                </a:solidFill>
                <a:effectLst/>
              </a:rPr>
              <a:t>me</a:t>
            </a:r>
            <a:r>
              <a:rPr lang="ru-RU" sz="1600" b="0" i="1" dirty="0">
                <a:solidFill>
                  <a:schemeClr val="tx1"/>
                </a:solidFill>
                <a:effectLst/>
              </a:rPr>
              <a:t>?, 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надо, чтобы в ответе была конструкция </a:t>
            </a:r>
            <a:r>
              <a:rPr lang="ru-RU" sz="1600" b="0" i="1" dirty="0" err="1">
                <a:solidFill>
                  <a:schemeClr val="tx1"/>
                </a:solidFill>
                <a:effectLst/>
              </a:rPr>
              <a:t>If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 </a:t>
            </a:r>
            <a:r>
              <a:rPr lang="ru-RU" sz="1600" b="0" i="1" dirty="0">
                <a:solidFill>
                  <a:schemeClr val="tx1"/>
                </a:solidFill>
                <a:effectLst/>
              </a:rPr>
              <a:t>I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 </a:t>
            </a:r>
            <a:r>
              <a:rPr lang="ru-RU" sz="1600" b="0" i="1" dirty="0" err="1">
                <a:solidFill>
                  <a:schemeClr val="tx1"/>
                </a:solidFill>
                <a:effectLst/>
              </a:rPr>
              <a:t>were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 </a:t>
            </a:r>
            <a:r>
              <a:rPr lang="ru-RU" sz="1600" b="0" i="1" dirty="0" err="1">
                <a:solidFill>
                  <a:schemeClr val="tx1"/>
                </a:solidFill>
                <a:effectLst/>
              </a:rPr>
              <a:t>you</a:t>
            </a:r>
            <a:r>
              <a:rPr lang="ru-RU" sz="1600" b="0" i="1" dirty="0">
                <a:solidFill>
                  <a:schemeClr val="tx1"/>
                </a:solidFill>
                <a:effectLst/>
              </a:rPr>
              <a:t>, I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 </a:t>
            </a:r>
            <a:r>
              <a:rPr lang="ru-RU" sz="1600" b="0" i="1" dirty="0" err="1">
                <a:solidFill>
                  <a:schemeClr val="tx1"/>
                </a:solidFill>
                <a:effectLst/>
              </a:rPr>
              <a:t>would</a:t>
            </a:r>
            <a:r>
              <a:rPr lang="ru-RU" sz="1600" b="0" i="1" dirty="0">
                <a:solidFill>
                  <a:schemeClr val="tx1"/>
                </a:solidFill>
                <a:effectLst/>
              </a:rPr>
              <a:t>… 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 </a:t>
            </a:r>
            <a:r>
              <a:rPr lang="ru-RU" sz="1600" b="0" i="1" dirty="0" smtClean="0">
                <a:solidFill>
                  <a:schemeClr val="tx1"/>
                </a:solidFill>
                <a:effectLst/>
              </a:rPr>
              <a:t>);</a:t>
            </a:r>
            <a:r>
              <a:rPr lang="en-US" sz="1600" b="0" i="1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1600" b="0" i="1" dirty="0" smtClean="0">
                <a:solidFill>
                  <a:schemeClr val="tx1"/>
                </a:solidFill>
                <a:effectLst/>
              </a:rPr>
            </a:br>
            <a:r>
              <a:rPr lang="ru-RU" sz="1600" b="0" dirty="0">
                <a:solidFill>
                  <a:schemeClr val="tx1"/>
                </a:solidFill>
                <a:effectLst/>
              </a:rPr>
              <a:t/>
            </a:r>
            <a:br>
              <a:rPr lang="ru-RU" sz="1600" b="0" dirty="0">
                <a:solidFill>
                  <a:schemeClr val="tx1"/>
                </a:solidFill>
                <a:effectLst/>
              </a:rPr>
            </a:br>
            <a:r>
              <a:rPr lang="ru-RU" sz="1600" b="0" dirty="0">
                <a:solidFill>
                  <a:schemeClr val="tx1"/>
                </a:solidFill>
                <a:effectLst/>
              </a:rPr>
              <a:t>3) необязательно отвечать на вопросы в том порядке, в котором они задаются. Главное, чтобы они были логически связаны.</a:t>
            </a: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endParaRPr lang="ru-RU" sz="1600" b="0" dirty="0">
              <a:effectLst/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8104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b="1" i="1" cap="all" dirty="0" smtClean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ОТВЕТЫ </a:t>
            </a:r>
            <a:r>
              <a:rPr lang="ru-RU" sz="3000" b="1" i="1" cap="all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НА ВОПРОСЫ В ПИСЬМЕ </a:t>
            </a:r>
            <a:endParaRPr lang="ru-RU" sz="3000" b="1" i="1" dirty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004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340768"/>
            <a:ext cx="8183880" cy="4248472"/>
          </a:xfrm>
        </p:spPr>
        <p:txBody>
          <a:bodyPr>
            <a:normAutofit/>
          </a:bodyPr>
          <a:lstStyle/>
          <a:p>
            <a:pPr fontAlgn="base">
              <a:lnSpc>
                <a:spcPct val="150000"/>
              </a:lnSpc>
            </a:pP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Объясняем, почему мы заканчиваем письмо</a:t>
            </a:r>
            <a:r>
              <a:rPr lang="ru-RU" sz="1600" b="0" dirty="0" smtClean="0">
                <a:solidFill>
                  <a:schemeClr val="tx1"/>
                </a:solidFill>
                <a:effectLst/>
                <a:latin typeface="+mn-lt"/>
              </a:rPr>
              <a:t>:</a:t>
            </a:r>
            <a:r>
              <a:rPr lang="en-US" sz="1600" b="0" dirty="0" smtClean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en-US" sz="16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6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600" i="1" dirty="0">
                <a:solidFill>
                  <a:schemeClr val="tx1"/>
                </a:solidFill>
                <a:effectLst/>
                <a:latin typeface="+mn-lt"/>
              </a:rPr>
              <a:t>Well, I’d better go now as I have to do my </a:t>
            </a:r>
            <a:r>
              <a:rPr lang="en-US" sz="1600" i="1" dirty="0" smtClean="0">
                <a:solidFill>
                  <a:schemeClr val="tx1"/>
                </a:solidFill>
                <a:effectLst/>
                <a:latin typeface="+mn-lt"/>
              </a:rPr>
              <a:t>homework.</a:t>
            </a:r>
            <a:br>
              <a:rPr lang="en-US" sz="1600" i="1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600" i="1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600" i="1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600" i="1" dirty="0">
                <a:solidFill>
                  <a:schemeClr val="tx1"/>
                </a:solidFill>
                <a:effectLst/>
                <a:latin typeface="+mn-lt"/>
              </a:rPr>
              <a:t>Anyway, I have to go now as my Mum asked me to help her with our </a:t>
            </a:r>
            <a:r>
              <a:rPr lang="en-US" sz="1600" i="1" dirty="0" smtClean="0">
                <a:solidFill>
                  <a:schemeClr val="tx1"/>
                </a:solidFill>
                <a:effectLst/>
                <a:latin typeface="+mn-lt"/>
              </a:rPr>
              <a:t>dinner.</a:t>
            </a:r>
            <a:br>
              <a:rPr lang="en-US" sz="1600" i="1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800" b="0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8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800" b="0" dirty="0">
                <a:solidFill>
                  <a:schemeClr val="tx1"/>
                </a:solidFill>
                <a:effectLst/>
                <a:latin typeface="+mn-lt"/>
              </a:rPr>
              <a:t> 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8104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b="1" i="1" cap="all" dirty="0" smtClean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ВЕЖЛИВОЕ </a:t>
            </a:r>
            <a:r>
              <a:rPr lang="ru-RU" sz="3000" b="1" i="1" cap="all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ЗАВЕРШЕНИЕ ПИСЬМА 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934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412776"/>
            <a:ext cx="8183880" cy="2448272"/>
          </a:xfrm>
        </p:spPr>
        <p:txBody>
          <a:bodyPr>
            <a:normAutofit fontScale="90000"/>
          </a:bodyPr>
          <a:lstStyle/>
          <a:p>
            <a:pPr fontAlgn="base">
              <a:lnSpc>
                <a:spcPct val="150000"/>
              </a:lnSpc>
            </a:pPr>
            <a:r>
              <a:rPr lang="ru-RU" sz="1800" b="0" dirty="0">
                <a:solidFill>
                  <a:schemeClr val="tx1"/>
                </a:solidFill>
                <a:effectLst/>
                <a:latin typeface="+mn-lt"/>
              </a:rPr>
              <a:t>Пишем, что будем рады вновь получить письмо от этого друга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+mn-lt"/>
              </a:rPr>
              <a:t>:</a:t>
            </a:r>
            <a:r>
              <a:rPr lang="en-US" sz="1800" b="0" dirty="0" smtClean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en-US" sz="18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800" b="0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8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800" b="0" i="1" dirty="0" smtClean="0">
                <a:solidFill>
                  <a:schemeClr val="tx1"/>
                </a:solidFill>
                <a:effectLst/>
                <a:latin typeface="+mn-lt"/>
              </a:rPr>
              <a:t>1. </a:t>
            </a:r>
            <a:r>
              <a:rPr lang="ru-RU" sz="1800" i="1" dirty="0" err="1" smtClean="0">
                <a:solidFill>
                  <a:schemeClr val="tx1"/>
                </a:solidFill>
                <a:effectLst/>
                <a:latin typeface="+mn-lt"/>
              </a:rPr>
              <a:t>Write</a:t>
            </a:r>
            <a:r>
              <a:rPr lang="ru-RU" sz="1800" i="1" dirty="0" smtClean="0"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(</a:t>
            </a:r>
            <a:r>
              <a:rPr lang="ru-RU" sz="1800" i="1" dirty="0" err="1">
                <a:solidFill>
                  <a:schemeClr val="tx1"/>
                </a:solidFill>
                <a:effectLst/>
                <a:latin typeface="+mn-lt"/>
              </a:rPr>
              <a:t>back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) </a:t>
            </a:r>
            <a:r>
              <a:rPr lang="ru-RU" sz="1800" i="1" dirty="0" err="1">
                <a:solidFill>
                  <a:schemeClr val="tx1"/>
                </a:solidFill>
                <a:effectLst/>
                <a:latin typeface="+mn-lt"/>
              </a:rPr>
              <a:t>soon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!</a:t>
            </a:r>
            <a:br>
              <a:rPr lang="ru-RU" sz="1800" i="1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800" b="0" i="1" dirty="0" smtClean="0">
                <a:solidFill>
                  <a:schemeClr val="tx1"/>
                </a:solidFill>
                <a:effectLst/>
                <a:latin typeface="+mn-lt"/>
              </a:rPr>
              <a:t>2. </a:t>
            </a:r>
            <a:r>
              <a:rPr lang="en-US" sz="1800" i="1" dirty="0" smtClean="0">
                <a:solidFill>
                  <a:schemeClr val="tx1"/>
                </a:solidFill>
                <a:effectLst/>
                <a:latin typeface="+mn-lt"/>
              </a:rPr>
              <a:t>Take </a:t>
            </a:r>
            <a:r>
              <a:rPr lang="en-US" sz="1800" i="1" dirty="0">
                <a:solidFill>
                  <a:schemeClr val="tx1"/>
                </a:solidFill>
                <a:effectLst/>
                <a:latin typeface="+mn-lt"/>
              </a:rPr>
              <a:t>care and keep in touch!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800" i="1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800" b="0" i="1" dirty="0" smtClean="0">
                <a:solidFill>
                  <a:schemeClr val="tx1"/>
                </a:solidFill>
                <a:effectLst/>
                <a:latin typeface="+mn-lt"/>
              </a:rPr>
              <a:t>3. </a:t>
            </a:r>
            <a:r>
              <a:rPr lang="ru-RU" sz="1800" i="1" dirty="0" smtClean="0">
                <a:solidFill>
                  <a:schemeClr val="tx1"/>
                </a:solidFill>
                <a:effectLst/>
                <a:latin typeface="+mn-lt"/>
              </a:rPr>
              <a:t>С</a:t>
            </a:r>
            <a:r>
              <a:rPr lang="en-US" sz="1800" i="1" dirty="0" err="1">
                <a:solidFill>
                  <a:schemeClr val="tx1"/>
                </a:solidFill>
                <a:effectLst/>
                <a:latin typeface="+mn-lt"/>
              </a:rPr>
              <a:t>an’t</a:t>
            </a:r>
            <a:r>
              <a:rPr lang="en-US" sz="1800" i="1" dirty="0">
                <a:solidFill>
                  <a:schemeClr val="tx1"/>
                </a:solidFill>
                <a:effectLst/>
                <a:latin typeface="+mn-lt"/>
              </a:rPr>
              <a:t> wait to hear from you!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8104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b="1" i="1" cap="all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ССЫЛКА НА БУДУЩИЕ </a:t>
            </a:r>
            <a:r>
              <a:rPr lang="ru-RU" sz="3000" b="1" i="1" cap="all" dirty="0" smtClean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КОНТАКТЫ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962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340768"/>
            <a:ext cx="8183880" cy="4694272"/>
          </a:xfrm>
        </p:spPr>
        <p:txBody>
          <a:bodyPr>
            <a:normAutofit fontScale="90000"/>
          </a:bodyPr>
          <a:lstStyle/>
          <a:p>
            <a:pPr fontAlgn="base">
              <a:lnSpc>
                <a:spcPct val="150000"/>
              </a:lnSpc>
            </a:pPr>
            <a:r>
              <a:rPr lang="ru-RU" sz="1800" b="0" dirty="0">
                <a:solidFill>
                  <a:schemeClr val="tx1"/>
                </a:solidFill>
                <a:effectLst/>
                <a:latin typeface="+mn-lt"/>
              </a:rPr>
              <a:t>В конце письма на отдельной строке указывается завершающая фраза:</a:t>
            </a:r>
            <a:br>
              <a:rPr lang="ru-RU" sz="18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800" i="1" dirty="0" err="1">
                <a:solidFill>
                  <a:schemeClr val="tx1"/>
                </a:solidFill>
                <a:effectLst/>
                <a:latin typeface="+mn-lt"/>
              </a:rPr>
              <a:t>Love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,</a:t>
            </a:r>
            <a:br>
              <a:rPr lang="ru-RU" sz="1800" i="1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800" i="1" dirty="0" err="1">
                <a:solidFill>
                  <a:schemeClr val="tx1"/>
                </a:solidFill>
                <a:effectLst/>
                <a:latin typeface="+mn-lt"/>
              </a:rPr>
              <a:t>Lots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lang="ru-RU" sz="1800" i="1" dirty="0" err="1">
                <a:solidFill>
                  <a:schemeClr val="tx1"/>
                </a:solidFill>
                <a:effectLst/>
                <a:latin typeface="+mn-lt"/>
              </a:rPr>
              <a:t>of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lang="ru-RU" sz="1800" i="1" dirty="0" err="1">
                <a:solidFill>
                  <a:schemeClr val="tx1"/>
                </a:solidFill>
                <a:effectLst/>
                <a:latin typeface="+mn-lt"/>
              </a:rPr>
              <a:t>love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,</a:t>
            </a:r>
            <a:br>
              <a:rPr lang="ru-RU" sz="1800" i="1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800" i="1" dirty="0" err="1">
                <a:solidFill>
                  <a:schemeClr val="tx1"/>
                </a:solidFill>
                <a:effectLst/>
                <a:latin typeface="+mn-lt"/>
              </a:rPr>
              <a:t>Best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 </a:t>
            </a:r>
            <a:r>
              <a:rPr lang="ru-RU" sz="1800" i="1" dirty="0" err="1">
                <a:solidFill>
                  <a:schemeClr val="tx1"/>
                </a:solidFill>
                <a:effectLst/>
                <a:latin typeface="+mn-lt"/>
              </a:rPr>
              <a:t>wishes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,</a:t>
            </a:r>
            <a:br>
              <a:rPr lang="ru-RU" sz="1800" i="1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800" b="0" dirty="0">
                <a:solidFill>
                  <a:schemeClr val="tx1"/>
                </a:solidFill>
                <a:effectLst/>
                <a:latin typeface="+mn-lt"/>
              </a:rPr>
              <a:t>После неё всегда ставится запятая! Не поставите – потеряете балл.</a:t>
            </a:r>
            <a:br>
              <a:rPr lang="ru-RU" sz="18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800" b="0" dirty="0">
                <a:solidFill>
                  <a:schemeClr val="tx1"/>
                </a:solidFill>
                <a:effectLst/>
                <a:latin typeface="+mn-lt"/>
              </a:rPr>
              <a:t> </a:t>
            </a:r>
            <a:br>
              <a:rPr lang="ru-RU" sz="18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3300" i="1" cap="all" dirty="0">
                <a:solidFill>
                  <a:schemeClr val="accent2">
                    <a:lumMod val="75000"/>
                  </a:schemeClr>
                </a:solidFill>
                <a:effectLst/>
                <a:latin typeface="Arial Narrow" panose="020B0606020202030204" pitchFamily="34" charset="0"/>
              </a:rPr>
              <a:t>ПОДПИСЬ В ПИСЬМЕ ОГЭ (ИМЯ</a:t>
            </a:r>
            <a:r>
              <a:rPr lang="ru-RU" sz="3300" i="1" cap="all" dirty="0" smtClean="0">
                <a:solidFill>
                  <a:schemeClr val="accent2">
                    <a:lumMod val="75000"/>
                  </a:schemeClr>
                </a:solidFill>
                <a:effectLst/>
                <a:latin typeface="Arial Narrow" panose="020B0606020202030204" pitchFamily="34" charset="0"/>
              </a:rPr>
              <a:t>)</a:t>
            </a:r>
            <a:r>
              <a:rPr lang="en-US" sz="3300" i="1" cap="all" dirty="0" smtClean="0">
                <a:solidFill>
                  <a:schemeClr val="accent2">
                    <a:lumMod val="75000"/>
                  </a:schemeClr>
                </a:solidFill>
                <a:effectLst/>
                <a:latin typeface="Arial Narrow" panose="020B0606020202030204" pitchFamily="34" charset="0"/>
              </a:rPr>
              <a:t/>
            </a:r>
            <a:br>
              <a:rPr lang="en-US" sz="3300" i="1" cap="all" dirty="0" smtClean="0">
                <a:solidFill>
                  <a:schemeClr val="accent2">
                    <a:lumMod val="75000"/>
                  </a:schemeClr>
                </a:solidFill>
                <a:effectLst/>
                <a:latin typeface="Arial Narrow" panose="020B0606020202030204" pitchFamily="34" charset="0"/>
              </a:rPr>
            </a:br>
            <a:r>
              <a:rPr lang="ru-RU" sz="1800" b="0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8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800" b="0" dirty="0">
                <a:solidFill>
                  <a:schemeClr val="tx1"/>
                </a:solidFill>
                <a:effectLst/>
                <a:latin typeface="+mn-lt"/>
              </a:rPr>
              <a:t>На последней строке под завершающей фразой указываем свое </a:t>
            </a:r>
            <a:r>
              <a:rPr lang="ru-RU" sz="1800" dirty="0">
                <a:solidFill>
                  <a:schemeClr val="tx1"/>
                </a:solidFill>
                <a:effectLst/>
                <a:latin typeface="+mn-lt"/>
              </a:rPr>
              <a:t>имя без фамилии и точек! 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en-US" dirty="0" smtClean="0">
                <a:effectLst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30352"/>
            <a:ext cx="8496944" cy="8104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000" b="1" i="1" cap="all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ОБРАЗЕЦ ЗАВЕРШАЮЩЕЙ </a:t>
            </a:r>
            <a:r>
              <a:rPr lang="ru-RU" sz="3000" b="1" i="1" cap="all" dirty="0" smtClean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ФРАЗЫ</a:t>
            </a:r>
            <a:r>
              <a:rPr lang="en-US" sz="3000" b="1" i="1" cap="all" dirty="0" smtClean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  </a:t>
            </a:r>
            <a:r>
              <a:rPr lang="ru-RU" sz="3000" b="1" i="1" cap="all" dirty="0" smtClean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В</a:t>
            </a:r>
            <a:r>
              <a:rPr lang="ru-RU" sz="3000" b="1" i="1" cap="all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 </a:t>
            </a:r>
            <a:r>
              <a:rPr lang="ru-RU" sz="3000" b="1" i="1" cap="all" dirty="0" smtClean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ПИСЬМЕ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370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8183880" cy="4824536"/>
          </a:xfrm>
        </p:spPr>
        <p:txBody>
          <a:bodyPr>
            <a:normAutofit/>
          </a:bodyPr>
          <a:lstStyle/>
          <a:p>
            <a:pPr fontAlgn="base">
              <a:lnSpc>
                <a:spcPct val="150000"/>
              </a:lnSpc>
            </a:pPr>
            <a:r>
              <a:rPr lang="ru-RU" sz="1600" b="0" dirty="0" err="1">
                <a:solidFill>
                  <a:schemeClr val="tx1"/>
                </a:solidFill>
                <a:effectLst/>
                <a:latin typeface="+mn-lt"/>
              </a:rPr>
              <a:t>Dear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lang="en-US" sz="1600" b="0" dirty="0">
                <a:solidFill>
                  <a:schemeClr val="tx1"/>
                </a:solidFill>
                <a:effectLst/>
                <a:latin typeface="+mn-lt"/>
              </a:rPr>
              <a:t>Ann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,</a:t>
            </a:r>
            <a:br>
              <a:rPr lang="ru-RU" sz="16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600" b="0" dirty="0" smtClean="0">
                <a:solidFill>
                  <a:schemeClr val="tx1"/>
                </a:solidFill>
                <a:effectLst/>
                <a:latin typeface="+mn-lt"/>
              </a:rPr>
              <a:t>  Thanks </a:t>
            </a:r>
            <a:r>
              <a:rPr lang="en-US" sz="1600" b="0" dirty="0">
                <a:solidFill>
                  <a:schemeClr val="tx1"/>
                </a:solidFill>
                <a:effectLst/>
                <a:latin typeface="+mn-lt"/>
              </a:rPr>
              <a:t>a lot for your letter. Sorry I haven’t answered earlier but I was really busy with my school. </a:t>
            </a:r>
            <a:r>
              <a:rPr lang="en-US" sz="1800" b="0" dirty="0">
                <a:solidFill>
                  <a:schemeClr val="tx1"/>
                </a:solidFill>
                <a:effectLst/>
                <a:latin typeface="+mn-lt"/>
              </a:rPr>
              <a:t>I’m glad you’re OK!/ I miss you greatly!</a:t>
            </a:r>
            <a:r>
              <a:rPr lang="ru-RU" sz="1800" b="0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8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800" b="0" dirty="0" smtClean="0">
                <a:solidFill>
                  <a:schemeClr val="tx1"/>
                </a:solidFill>
                <a:effectLst/>
                <a:latin typeface="+mn-lt"/>
              </a:rPr>
              <a:t>  In </a:t>
            </a:r>
            <a:r>
              <a:rPr lang="en-US" sz="1800" b="0" dirty="0">
                <a:solidFill>
                  <a:schemeClr val="tx1"/>
                </a:solidFill>
                <a:effectLst/>
                <a:latin typeface="+mn-lt"/>
              </a:rPr>
              <a:t>your letter you asked me about…. </a:t>
            </a:r>
            <a:r>
              <a:rPr lang="ru-RU" sz="1800" b="0" dirty="0" err="1">
                <a:solidFill>
                  <a:schemeClr val="tx1"/>
                </a:solidFill>
                <a:effectLst/>
                <a:latin typeface="+mn-lt"/>
              </a:rPr>
              <a:t>Well</a:t>
            </a:r>
            <a:r>
              <a:rPr lang="ru-RU" sz="1800" b="0" dirty="0">
                <a:solidFill>
                  <a:schemeClr val="tx1"/>
                </a:solidFill>
                <a:effectLst/>
                <a:latin typeface="+mn-lt"/>
              </a:rPr>
              <a:t>, …. (отвечаем на ВСЕ вопросы)</a:t>
            </a:r>
            <a:br>
              <a:rPr lang="ru-RU" sz="18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800" b="0" dirty="0" smtClean="0">
                <a:solidFill>
                  <a:schemeClr val="tx1"/>
                </a:solidFill>
                <a:effectLst/>
                <a:latin typeface="+mn-lt"/>
              </a:rPr>
              <a:t>  Actually</a:t>
            </a:r>
            <a:r>
              <a:rPr lang="en-US" sz="1800" b="0" dirty="0">
                <a:solidFill>
                  <a:schemeClr val="tx1"/>
                </a:solidFill>
                <a:effectLst/>
                <a:latin typeface="+mn-lt"/>
              </a:rPr>
              <a:t>, I’d better go now as I have to study for my exams / I’ve got my aerobic class. Take care and stay in touch!/Write back soon!</a:t>
            </a:r>
            <a:r>
              <a:rPr lang="ru-RU" sz="1800" b="0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8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800" b="0" dirty="0" smtClean="0">
                <a:solidFill>
                  <a:schemeClr val="tx1"/>
                </a:solidFill>
                <a:effectLst/>
                <a:latin typeface="+mn-lt"/>
              </a:rPr>
              <a:t>  Love</a:t>
            </a:r>
            <a:r>
              <a:rPr lang="en-US" sz="1800" b="0" dirty="0">
                <a:solidFill>
                  <a:schemeClr val="tx1"/>
                </a:solidFill>
                <a:effectLst/>
                <a:latin typeface="+mn-lt"/>
              </a:rPr>
              <a:t>,</a:t>
            </a:r>
            <a:br>
              <a:rPr lang="en-US" sz="18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800" b="0" dirty="0" smtClean="0">
                <a:solidFill>
                  <a:schemeClr val="tx1"/>
                </a:solidFill>
                <a:effectLst/>
                <a:latin typeface="+mn-lt"/>
              </a:rPr>
              <a:t>  Alina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30352"/>
            <a:ext cx="8496944" cy="954432"/>
          </a:xfrm>
        </p:spPr>
        <p:txBody>
          <a:bodyPr>
            <a:normAutofit fontScale="62500" lnSpcReduction="20000"/>
          </a:bodyPr>
          <a:lstStyle/>
          <a:p>
            <a:pPr marL="0" indent="0" fontAlgn="base">
              <a:buNone/>
            </a:pPr>
            <a:r>
              <a:rPr lang="ru-RU" dirty="0"/>
              <a:t> </a:t>
            </a:r>
            <a:endParaRPr lang="ru-RU" sz="3900" b="1" i="1" dirty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ru-RU" sz="4300" b="1" i="1" cap="all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ШАБЛОН ПИСЬМА В ОГЭ ПО АНГЛИЙСКОМУ ЯЗЫКУ</a:t>
            </a:r>
            <a:endParaRPr lang="ru-RU" sz="4300" b="1" i="1" dirty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578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700808"/>
            <a:ext cx="8183880" cy="4248472"/>
          </a:xfrm>
        </p:spPr>
        <p:txBody>
          <a:bodyPr>
            <a:normAutofit fontScale="90000"/>
          </a:bodyPr>
          <a:lstStyle/>
          <a:p>
            <a:pPr lvl="1" fontAlgn="base"/>
            <a:r>
              <a:rPr lang="en-US" dirty="0" smtClean="0"/>
              <a:t>1. </a:t>
            </a:r>
            <a:r>
              <a:rPr lang="ru-RU" dirty="0" smtClean="0"/>
              <a:t>Считайте слова.</a:t>
            </a:r>
            <a:r>
              <a:rPr lang="ru-RU" sz="1600" dirty="0" smtClean="0"/>
              <a:t> </a:t>
            </a:r>
            <a:r>
              <a:rPr lang="ru-RU" dirty="0" smtClean="0"/>
              <a:t>Обязательно </a:t>
            </a:r>
            <a:r>
              <a:rPr lang="ru-RU" dirty="0"/>
              <a:t>нужно уложиться в заданный объём: 100-120 </a:t>
            </a:r>
            <a:r>
              <a:rPr lang="ru-RU" dirty="0" smtClean="0"/>
              <a:t>слов, </a:t>
            </a:r>
            <a:r>
              <a:rPr lang="ru-RU" dirty="0"/>
              <a:t>но допускается отклонение на 10% в обе стороны, т.е. 90-132 слова. Если в письме ≤89 слов, то за задание ставится 0 баллов. Если ≥133 слов, то проверяются только первые 132 слова. </a:t>
            </a:r>
            <a:r>
              <a:rPr lang="ru-RU" dirty="0" smtClean="0"/>
              <a:t>1 </a:t>
            </a:r>
            <a:r>
              <a:rPr lang="ru-RU" dirty="0"/>
              <a:t>слово – это всё, что находится между двумя пробелами.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dirty="0"/>
              <a:t> Дефисы (-), апострофы (’) и </a:t>
            </a:r>
            <a:r>
              <a:rPr lang="ru-RU" dirty="0" err="1"/>
              <a:t>слэши</a:t>
            </a:r>
            <a:r>
              <a:rPr lang="ru-RU" dirty="0"/>
              <a:t> (/) не являются пробелами, поэтому слова из разряда </a:t>
            </a:r>
            <a:r>
              <a:rPr lang="ru-RU" dirty="0" err="1"/>
              <a:t>that’s</a:t>
            </a:r>
            <a:r>
              <a:rPr lang="ru-RU" dirty="0"/>
              <a:t>, </a:t>
            </a:r>
            <a:r>
              <a:rPr lang="en-US" dirty="0" smtClean="0"/>
              <a:t>sixty</a:t>
            </a:r>
            <a:r>
              <a:rPr lang="ru-RU" dirty="0" smtClean="0"/>
              <a:t>-</a:t>
            </a:r>
            <a:r>
              <a:rPr lang="ru-RU" dirty="0" err="1" smtClean="0"/>
              <a:t>two</a:t>
            </a:r>
            <a:r>
              <a:rPr lang="ru-RU" dirty="0"/>
              <a:t>, </a:t>
            </a:r>
            <a:r>
              <a:rPr lang="ru-RU" dirty="0" err="1"/>
              <a:t>open-minded</a:t>
            </a:r>
            <a:r>
              <a:rPr lang="ru-RU" dirty="0"/>
              <a:t>, UK, TV и дата в формате 05/05/17 считаются за одно </a:t>
            </a:r>
            <a:r>
              <a:rPr lang="ru-RU" dirty="0" smtClean="0"/>
              <a:t>слово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2. </a:t>
            </a:r>
            <a:r>
              <a:rPr lang="ru-RU" dirty="0" smtClean="0"/>
              <a:t>Пишите </a:t>
            </a:r>
            <a:r>
              <a:rPr lang="ru-RU" dirty="0"/>
              <a:t>в неофициальном стиле</a:t>
            </a:r>
            <a:r>
              <a:rPr lang="ru-RU" dirty="0" smtClean="0"/>
              <a:t>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en-US" dirty="0" smtClean="0"/>
              <a:t>«</a:t>
            </a:r>
            <a:r>
              <a:rPr lang="ru-RU" dirty="0"/>
              <a:t>Оживляйте</a:t>
            </a:r>
            <a:r>
              <a:rPr lang="en-US" dirty="0"/>
              <a:t>» </a:t>
            </a:r>
            <a:r>
              <a:rPr lang="ru-RU" dirty="0" smtClean="0"/>
              <a:t>письмо сокращениями</a:t>
            </a:r>
            <a:r>
              <a:rPr lang="en-US" dirty="0"/>
              <a:t> </a:t>
            </a:r>
            <a:r>
              <a:rPr lang="ru-RU" dirty="0"/>
              <a:t> (</a:t>
            </a:r>
            <a:r>
              <a:rPr lang="en-US" i="1" dirty="0"/>
              <a:t>I</a:t>
            </a:r>
            <a:r>
              <a:rPr lang="ru-RU" i="1" dirty="0"/>
              <a:t>’</a:t>
            </a:r>
            <a:r>
              <a:rPr lang="en-US" i="1" dirty="0"/>
              <a:t>m</a:t>
            </a:r>
            <a:r>
              <a:rPr lang="ru-RU" i="1" dirty="0"/>
              <a:t>,</a:t>
            </a:r>
            <a:r>
              <a:rPr lang="en-US" i="1" dirty="0"/>
              <a:t> can</a:t>
            </a:r>
            <a:r>
              <a:rPr lang="ru-RU" i="1" dirty="0"/>
              <a:t>’</a:t>
            </a:r>
            <a:r>
              <a:rPr lang="en-US" i="1" dirty="0"/>
              <a:t>t</a:t>
            </a:r>
            <a:r>
              <a:rPr lang="ru-RU" i="1" dirty="0"/>
              <a:t>,</a:t>
            </a:r>
            <a:r>
              <a:rPr lang="en-US" i="1" dirty="0"/>
              <a:t> I</a:t>
            </a:r>
            <a:r>
              <a:rPr lang="ru-RU" i="1" dirty="0"/>
              <a:t>’</a:t>
            </a:r>
            <a:r>
              <a:rPr lang="en-US" i="1" dirty="0"/>
              <a:t>d</a:t>
            </a:r>
            <a:r>
              <a:rPr lang="en-US" dirty="0"/>
              <a:t> </a:t>
            </a:r>
            <a:r>
              <a:rPr lang="en-US" i="1" dirty="0"/>
              <a:t>like</a:t>
            </a:r>
            <a:r>
              <a:rPr lang="ru-RU" dirty="0"/>
              <a:t>), неформальными словами-связками (</a:t>
            </a:r>
            <a:r>
              <a:rPr lang="en-US" i="1" dirty="0"/>
              <a:t>well</a:t>
            </a:r>
            <a:r>
              <a:rPr lang="ru-RU" i="1" dirty="0"/>
              <a:t>,</a:t>
            </a:r>
            <a:r>
              <a:rPr lang="en-US" i="1" dirty="0"/>
              <a:t> also</a:t>
            </a:r>
            <a:r>
              <a:rPr lang="ru-RU" i="1" dirty="0"/>
              <a:t>, </a:t>
            </a:r>
            <a:r>
              <a:rPr lang="en-US" i="1" dirty="0"/>
              <a:t>by the way</a:t>
            </a:r>
            <a:r>
              <a:rPr lang="ru-RU" i="1" dirty="0"/>
              <a:t>, </a:t>
            </a:r>
            <a:r>
              <a:rPr lang="en-US" i="1" dirty="0"/>
              <a:t>anyway</a:t>
            </a:r>
            <a:r>
              <a:rPr lang="ru-RU" i="1" dirty="0"/>
              <a:t>, </a:t>
            </a:r>
            <a:r>
              <a:rPr lang="en-US" i="1" dirty="0"/>
              <a:t>so</a:t>
            </a:r>
            <a:r>
              <a:rPr lang="ru-RU" i="1" dirty="0"/>
              <a:t>,</a:t>
            </a:r>
            <a:r>
              <a:rPr lang="en-US" i="1" dirty="0"/>
              <a:t> actually</a:t>
            </a:r>
            <a:r>
              <a:rPr lang="ru-RU" dirty="0"/>
              <a:t>), разговорными выражениями (</a:t>
            </a:r>
            <a:r>
              <a:rPr lang="en-US" i="1" dirty="0"/>
              <a:t>Guess what</a:t>
            </a:r>
            <a:r>
              <a:rPr lang="ru-RU" i="1" dirty="0"/>
              <a:t>?</a:t>
            </a:r>
            <a:r>
              <a:rPr lang="en-US" dirty="0"/>
              <a:t> </a:t>
            </a:r>
            <a:r>
              <a:rPr lang="ru-RU" i="1" dirty="0" err="1"/>
              <a:t>Wish</a:t>
            </a:r>
            <a:r>
              <a:rPr lang="ru-RU" i="1" dirty="0"/>
              <a:t> </a:t>
            </a:r>
            <a:r>
              <a:rPr lang="ru-RU" i="1" dirty="0" err="1"/>
              <a:t>me</a:t>
            </a:r>
            <a:r>
              <a:rPr lang="ru-RU" i="1" dirty="0"/>
              <a:t> </a:t>
            </a:r>
            <a:r>
              <a:rPr lang="ru-RU" i="1" dirty="0" err="1"/>
              <a:t>luck</a:t>
            </a:r>
            <a:r>
              <a:rPr lang="ru-RU" i="1" dirty="0"/>
              <a:t>!)</a:t>
            </a:r>
            <a:r>
              <a:rPr lang="ru-RU" dirty="0"/>
              <a:t> и междометиями (</a:t>
            </a:r>
            <a:r>
              <a:rPr lang="ru-RU" i="1" dirty="0" err="1"/>
              <a:t>Hurray</a:t>
            </a:r>
            <a:r>
              <a:rPr lang="ru-RU" i="1" dirty="0"/>
              <a:t>! </a:t>
            </a:r>
            <a:r>
              <a:rPr lang="ru-RU" i="1" dirty="0" err="1"/>
              <a:t>Yahoo</a:t>
            </a:r>
            <a:r>
              <a:rPr lang="ru-RU" i="1" dirty="0"/>
              <a:t>! </a:t>
            </a:r>
            <a:r>
              <a:rPr lang="ru-RU" i="1" dirty="0" err="1"/>
              <a:t>Ha</a:t>
            </a:r>
            <a:r>
              <a:rPr lang="ru-RU" i="1" dirty="0"/>
              <a:t>—</a:t>
            </a:r>
            <a:r>
              <a:rPr lang="ru-RU" i="1" dirty="0" err="1"/>
              <a:t>ha</a:t>
            </a:r>
            <a:r>
              <a:rPr lang="ru-RU" i="1" dirty="0" smtClean="0"/>
              <a:t>!</a:t>
            </a:r>
            <a:r>
              <a:rPr lang="ru-RU" dirty="0" smtClean="0"/>
              <a:t>).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dirty="0"/>
              <a:t>3.Правильно рассчитайте время.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dirty="0"/>
              <a:t>На выполнение этого задания выделите себе 30 минут: 15 минут на черновик, 10 минут на чистовик и 5 минут на подсчёт слов и проверку. Обязательно проверьте письмо перед сдачей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098448"/>
          </a:xfrm>
        </p:spPr>
        <p:txBody>
          <a:bodyPr/>
          <a:lstStyle/>
          <a:p>
            <a:pPr marL="0" indent="0">
              <a:buNone/>
            </a:pPr>
            <a:r>
              <a:rPr lang="ru-RU" sz="3000" b="1" i="1" cap="all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ПОЛЕЗНЫЕ СОВЕТЫ НАПИСАНИЯ ПИСЬМА</a:t>
            </a:r>
            <a:br>
              <a:rPr lang="ru-RU" sz="3000" b="1" i="1" cap="all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3000" b="1" i="1" cap="all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ОГЭ ПО АНГЛИЙСКОМУ ЯЗЫКУ 9 КЛАСС</a:t>
            </a:r>
            <a:endParaRPr lang="ru-RU" sz="3000" b="1" i="1" dirty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0904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183880" cy="259228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600" dirty="0">
                <a:solidFill>
                  <a:schemeClr val="tx1"/>
                </a:solidFill>
                <a:effectLst/>
                <a:latin typeface="+mn-lt"/>
              </a:rPr>
              <a:t>К 1 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– Решение коммуникативной задачи</a:t>
            </a:r>
            <a:br>
              <a:rPr lang="ru-RU" sz="16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600" dirty="0">
                <a:solidFill>
                  <a:schemeClr val="tx1"/>
                </a:solidFill>
                <a:effectLst/>
                <a:latin typeface="+mn-lt"/>
              </a:rPr>
              <a:t>К 2 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– Организация текста</a:t>
            </a:r>
            <a:br>
              <a:rPr lang="ru-RU" sz="16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600" dirty="0">
                <a:solidFill>
                  <a:schemeClr val="tx1"/>
                </a:solidFill>
                <a:effectLst/>
                <a:latin typeface="+mn-lt"/>
              </a:rPr>
              <a:t>К 3 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– Лексико-грамматическое оформление текста</a:t>
            </a:r>
            <a:br>
              <a:rPr lang="ru-RU" sz="16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600" dirty="0">
                <a:solidFill>
                  <a:schemeClr val="tx1"/>
                </a:solidFill>
                <a:effectLst/>
                <a:latin typeface="+mn-lt"/>
              </a:rPr>
              <a:t>К 4 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– Орфография и пунктуация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7384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b="1" i="1" dirty="0" smtClean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КРИТЕРИИ ОЦЕНИВАНИЯ ЛИЧНОГО ПИСЬМА</a:t>
            </a:r>
            <a:endParaRPr lang="ru-RU" sz="3000" i="1" dirty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314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96752"/>
            <a:ext cx="8064896" cy="482453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1700" i="1" dirty="0">
                <a:solidFill>
                  <a:schemeClr val="tx1"/>
                </a:solidFill>
                <a:effectLst/>
                <a:latin typeface="+mn-lt"/>
              </a:rPr>
              <a:t>3 балла </a:t>
            </a:r>
            <a:r>
              <a:rPr lang="ru-RU" sz="1700" b="0" dirty="0">
                <a:solidFill>
                  <a:schemeClr val="tx1"/>
                </a:solidFill>
                <a:effectLst/>
                <a:latin typeface="+mn-lt"/>
              </a:rPr>
              <a:t>(даны полные ответы на три заданных вопроса. Правильно выбраны обращение, завершающая фраза и подпись. Есть благодарность, упоминание о предыдущих контактах, выражена надежда на будущие контакты</a:t>
            </a:r>
            <a:r>
              <a:rPr lang="ru-RU" sz="1700" b="0" dirty="0" smtClean="0">
                <a:solidFill>
                  <a:schemeClr val="tx1"/>
                </a:solidFill>
                <a:effectLst/>
                <a:latin typeface="+mn-lt"/>
              </a:rPr>
              <a:t>)</a:t>
            </a:r>
            <a:br>
              <a:rPr lang="ru-RU" sz="17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700" b="0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7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700" i="1" dirty="0">
                <a:solidFill>
                  <a:schemeClr val="tx1"/>
                </a:solidFill>
                <a:effectLst/>
                <a:latin typeface="+mn-lt"/>
              </a:rPr>
              <a:t>2 балла </a:t>
            </a:r>
            <a:r>
              <a:rPr lang="ru-RU" sz="1700" b="0" dirty="0">
                <a:solidFill>
                  <a:schemeClr val="tx1"/>
                </a:solidFill>
                <a:effectLst/>
                <a:latin typeface="+mn-lt"/>
              </a:rPr>
              <a:t>(даны ответы на три заданных вопроса, НО на один вопрос дан неполный ответ. Есть 1–2 нарушения в стилевом оформлении письма И / ИЛИ отсутствует благодарность, упоминание о предыдущих / будущих контактах</a:t>
            </a:r>
            <a:r>
              <a:rPr lang="ru-RU" sz="1700" b="0" dirty="0" smtClean="0">
                <a:solidFill>
                  <a:schemeClr val="tx1"/>
                </a:solidFill>
                <a:effectLst/>
                <a:latin typeface="+mn-lt"/>
              </a:rPr>
              <a:t>)</a:t>
            </a:r>
            <a:br>
              <a:rPr lang="ru-RU" sz="17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700" b="0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7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700" i="1" dirty="0">
                <a:solidFill>
                  <a:schemeClr val="tx1"/>
                </a:solidFill>
                <a:effectLst/>
                <a:latin typeface="+mn-lt"/>
              </a:rPr>
              <a:t>1 балл </a:t>
            </a:r>
            <a:r>
              <a:rPr lang="ru-RU" sz="1700" b="0" dirty="0">
                <a:solidFill>
                  <a:schemeClr val="tx1"/>
                </a:solidFill>
                <a:effectLst/>
                <a:latin typeface="+mn-lt"/>
              </a:rPr>
              <a:t>(даны ответы на заданные вопросы, НО на два вопроса даны неполные ответы ИЛИ ответ на один вопрос отсутствует. Имеется более 2-х нарушений в стилевом оформлении письма и в соблюдении норм вежливости</a:t>
            </a:r>
            <a:r>
              <a:rPr lang="ru-RU" sz="1700" b="0" dirty="0" smtClean="0">
                <a:solidFill>
                  <a:schemeClr val="tx1"/>
                </a:solidFill>
                <a:effectLst/>
                <a:latin typeface="+mn-lt"/>
              </a:rPr>
              <a:t>)</a:t>
            </a:r>
            <a:br>
              <a:rPr lang="ru-RU" sz="17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700" b="0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7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700" i="1" dirty="0">
                <a:solidFill>
                  <a:schemeClr val="tx1"/>
                </a:solidFill>
                <a:effectLst/>
                <a:latin typeface="+mn-lt"/>
              </a:rPr>
              <a:t>0 баллов </a:t>
            </a:r>
            <a:r>
              <a:rPr lang="ru-RU" sz="1700" b="0" dirty="0">
                <a:solidFill>
                  <a:schemeClr val="tx1"/>
                </a:solidFill>
                <a:effectLst/>
                <a:latin typeface="+mn-lt"/>
              </a:rPr>
              <a:t>(отсутствуют ответы на два вопроса ИЛИ текст письма не соответствует требуемому объему</a:t>
            </a:r>
            <a:r>
              <a:rPr lang="ru-RU" sz="1700" b="0" dirty="0" smtClean="0">
                <a:solidFill>
                  <a:schemeClr val="tx1"/>
                </a:solidFill>
                <a:effectLst/>
                <a:latin typeface="+mn-lt"/>
              </a:rPr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81041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3900" b="1" i="1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К 1 – </a:t>
            </a:r>
            <a:r>
              <a:rPr lang="ru-RU" sz="3900" b="1" i="1" dirty="0" smtClean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РЕШЕНИЕ КОММУНИКАТИВНОЙ ЗАДАЧИ</a:t>
            </a: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8786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039864" cy="4608512"/>
          </a:xfrm>
        </p:spPr>
        <p:txBody>
          <a:bodyPr>
            <a:normAutofit fontScale="90000"/>
          </a:bodyPr>
          <a:lstStyle/>
          <a:p>
            <a:pPr lvl="0">
              <a:lnSpc>
                <a:spcPct val="150000"/>
              </a:lnSpc>
            </a:pPr>
            <a:r>
              <a:rPr lang="ru-RU" sz="1700" i="1" dirty="0">
                <a:solidFill>
                  <a:prstClr val="black"/>
                </a:solidFill>
                <a:effectLst/>
                <a:latin typeface="+mn-lt"/>
              </a:rPr>
              <a:t>2 балла </a:t>
            </a:r>
            <a:r>
              <a:rPr lang="ru-RU" sz="1700" b="0" dirty="0">
                <a:solidFill>
                  <a:prstClr val="black"/>
                </a:solidFill>
                <a:effectLst/>
                <a:latin typeface="+mn-lt"/>
              </a:rPr>
              <a:t>(Текст логично выстроен и разделен на абзацы; правильно использованы языковые средства для передачи логической связи; оформление текста соответствует нормам письменного этикета</a:t>
            </a:r>
            <a:r>
              <a:rPr lang="ru-RU" sz="1700" b="0" dirty="0" smtClean="0">
                <a:solidFill>
                  <a:prstClr val="black"/>
                </a:solidFill>
                <a:effectLst/>
                <a:latin typeface="+mn-lt"/>
              </a:rPr>
              <a:t>)</a:t>
            </a:r>
            <a:br>
              <a:rPr lang="ru-RU" sz="1700" b="0" dirty="0" smtClean="0">
                <a:solidFill>
                  <a:prstClr val="black"/>
                </a:solidFill>
                <a:effectLst/>
                <a:latin typeface="+mn-lt"/>
              </a:rPr>
            </a:br>
            <a:r>
              <a:rPr lang="ru-RU" sz="1700" b="0" dirty="0">
                <a:solidFill>
                  <a:prstClr val="black"/>
                </a:solidFill>
                <a:effectLst/>
                <a:latin typeface="+mn-lt"/>
              </a:rPr>
              <a:t/>
            </a:r>
            <a:br>
              <a:rPr lang="ru-RU" sz="1700" b="0" dirty="0">
                <a:solidFill>
                  <a:prstClr val="black"/>
                </a:solidFill>
                <a:effectLst/>
                <a:latin typeface="+mn-lt"/>
              </a:rPr>
            </a:br>
            <a:r>
              <a:rPr lang="ru-RU" sz="1700" i="1" dirty="0">
                <a:solidFill>
                  <a:prstClr val="black"/>
                </a:solidFill>
                <a:effectLst/>
                <a:latin typeface="+mn-lt"/>
              </a:rPr>
              <a:t>1 балл </a:t>
            </a:r>
            <a:r>
              <a:rPr lang="ru-RU" sz="1700" b="0" dirty="0">
                <a:solidFill>
                  <a:prstClr val="black"/>
                </a:solidFill>
                <a:effectLst/>
                <a:latin typeface="+mn-lt"/>
              </a:rPr>
              <a:t>(Текст в основном логично выстроен, НО имеются недостатки (1–2) при использовании средств логической связи И/ИЛИ делении на абзацы. ИЛИ имеются отдельные нарушения в структурном оформлении текста письма</a:t>
            </a:r>
            <a:r>
              <a:rPr lang="ru-RU" sz="1700" b="0" dirty="0" smtClean="0">
                <a:solidFill>
                  <a:prstClr val="black"/>
                </a:solidFill>
                <a:effectLst/>
                <a:latin typeface="+mn-lt"/>
              </a:rPr>
              <a:t>)</a:t>
            </a:r>
            <a:br>
              <a:rPr lang="ru-RU" sz="1700" b="0" dirty="0" smtClean="0">
                <a:solidFill>
                  <a:prstClr val="black"/>
                </a:solidFill>
                <a:effectLst/>
                <a:latin typeface="+mn-lt"/>
              </a:rPr>
            </a:br>
            <a:r>
              <a:rPr lang="ru-RU" sz="1700" b="0" dirty="0">
                <a:solidFill>
                  <a:prstClr val="black"/>
                </a:solidFill>
                <a:effectLst/>
                <a:latin typeface="+mn-lt"/>
              </a:rPr>
              <a:t/>
            </a:r>
            <a:br>
              <a:rPr lang="ru-RU" sz="1700" b="0" dirty="0">
                <a:solidFill>
                  <a:prstClr val="black"/>
                </a:solidFill>
                <a:effectLst/>
                <a:latin typeface="+mn-lt"/>
              </a:rPr>
            </a:br>
            <a:r>
              <a:rPr lang="ru-RU" sz="1700" i="1" dirty="0">
                <a:solidFill>
                  <a:prstClr val="black"/>
                </a:solidFill>
                <a:effectLst/>
                <a:latin typeface="+mn-lt"/>
              </a:rPr>
              <a:t>0 баллов </a:t>
            </a:r>
            <a:r>
              <a:rPr lang="ru-RU" sz="1700" b="0" dirty="0">
                <a:solidFill>
                  <a:prstClr val="black"/>
                </a:solidFill>
                <a:effectLst/>
                <a:latin typeface="+mn-lt"/>
              </a:rPr>
              <a:t>(Текст выстроен нелогично; допущены многочислен-</a:t>
            </a:r>
            <a:r>
              <a:rPr lang="ru-RU" sz="1700" b="0" dirty="0" err="1">
                <a:solidFill>
                  <a:prstClr val="black"/>
                </a:solidFill>
                <a:effectLst/>
                <a:latin typeface="+mn-lt"/>
              </a:rPr>
              <a:t>ные</a:t>
            </a:r>
            <a:r>
              <a:rPr lang="ru-RU" sz="1700" b="0" dirty="0">
                <a:solidFill>
                  <a:prstClr val="black"/>
                </a:solidFill>
                <a:effectLst/>
                <a:latin typeface="+mn-lt"/>
              </a:rPr>
              <a:t> ошибки в структурном оформлении текста письма ИЛИ оформление текста не соответствует нормам письменного этикета, принятого в стране изучаемого языка</a:t>
            </a:r>
            <a:r>
              <a:rPr lang="ru-RU" sz="1700" b="0" dirty="0" smtClean="0">
                <a:solidFill>
                  <a:prstClr val="black"/>
                </a:solidFill>
                <a:effectLst/>
                <a:latin typeface="+mn-lt"/>
              </a:rPr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88242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500" b="1" i="1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К 2 – </a:t>
            </a:r>
            <a:r>
              <a:rPr lang="ru-RU" sz="3500" b="1" i="1" dirty="0" smtClean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ОРГАНИЗАЦИЯ ТЕКСТА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3527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628800"/>
            <a:ext cx="8183880" cy="4248472"/>
          </a:xfrm>
        </p:spPr>
        <p:txBody>
          <a:bodyPr>
            <a:noAutofit/>
          </a:bodyPr>
          <a:lstStyle/>
          <a:p>
            <a:pPr lvl="0">
              <a:lnSpc>
                <a:spcPts val="2000"/>
              </a:lnSpc>
            </a:pPr>
            <a:r>
              <a:rPr lang="ru-RU" sz="1500" i="1" dirty="0">
                <a:solidFill>
                  <a:prstClr val="black"/>
                </a:solidFill>
                <a:effectLst/>
              </a:rPr>
              <a:t>3 балла </a:t>
            </a:r>
            <a:r>
              <a:rPr lang="ru-RU" sz="1500" b="0" dirty="0">
                <a:solidFill>
                  <a:prstClr val="black"/>
                </a:solidFill>
                <a:effectLst/>
              </a:rPr>
              <a:t>(Использованы разнообразная лексика и </a:t>
            </a:r>
            <a:r>
              <a:rPr lang="ru-RU" sz="1500" b="0" dirty="0" smtClean="0">
                <a:solidFill>
                  <a:prstClr val="black"/>
                </a:solidFill>
                <a:effectLst/>
              </a:rPr>
              <a:t>грамматические </a:t>
            </a:r>
            <a:r>
              <a:rPr lang="ru-RU" sz="1500" b="0" dirty="0">
                <a:solidFill>
                  <a:prstClr val="black"/>
                </a:solidFill>
                <a:effectLst/>
              </a:rPr>
              <a:t>структуры, соответствующие </a:t>
            </a:r>
            <a:r>
              <a:rPr lang="ru-RU" sz="1500" b="0" dirty="0" smtClean="0">
                <a:solidFill>
                  <a:prstClr val="black"/>
                </a:solidFill>
                <a:effectLst/>
              </a:rPr>
              <a:t>поставленной коммуникативной </a:t>
            </a:r>
            <a:r>
              <a:rPr lang="ru-RU" sz="1500" b="0" dirty="0">
                <a:solidFill>
                  <a:prstClr val="black"/>
                </a:solidFill>
                <a:effectLst/>
              </a:rPr>
              <a:t>задаче (допускается не более 2-х языковых ошибок, не затрудняющих понимание</a:t>
            </a:r>
            <a:r>
              <a:rPr lang="ru-RU" sz="1500" b="0" dirty="0" smtClean="0">
                <a:solidFill>
                  <a:prstClr val="black"/>
                </a:solidFill>
                <a:effectLst/>
              </a:rPr>
              <a:t>)</a:t>
            </a:r>
            <a:br>
              <a:rPr lang="ru-RU" sz="1500" b="0" dirty="0" smtClean="0">
                <a:solidFill>
                  <a:prstClr val="black"/>
                </a:solidFill>
                <a:effectLst/>
              </a:rPr>
            </a:br>
            <a:r>
              <a:rPr lang="ru-RU" sz="1500" b="0" dirty="0">
                <a:solidFill>
                  <a:prstClr val="black"/>
                </a:solidFill>
                <a:effectLst/>
              </a:rPr>
              <a:t/>
            </a:r>
            <a:br>
              <a:rPr lang="ru-RU" sz="1500" b="0" dirty="0">
                <a:solidFill>
                  <a:prstClr val="black"/>
                </a:solidFill>
                <a:effectLst/>
              </a:rPr>
            </a:br>
            <a:r>
              <a:rPr lang="ru-RU" sz="1500" i="1" dirty="0">
                <a:solidFill>
                  <a:prstClr val="black"/>
                </a:solidFill>
                <a:effectLst/>
              </a:rPr>
              <a:t>2 балла </a:t>
            </a:r>
            <a:r>
              <a:rPr lang="ru-RU" sz="1500" b="0" dirty="0">
                <a:solidFill>
                  <a:prstClr val="black"/>
                </a:solidFill>
                <a:effectLst/>
              </a:rPr>
              <a:t>(Имеются языковые ошибки, не затрудняющие понимание (допускается не более 4-х негрубых языковых ошибок) ИЛИ языковые ошибки отсутствуют, но используются лексические единицы и грамматические структуры только элементарного уровня</a:t>
            </a:r>
            <a:r>
              <a:rPr lang="ru-RU" sz="1500" b="0" dirty="0" smtClean="0">
                <a:solidFill>
                  <a:prstClr val="black"/>
                </a:solidFill>
                <a:effectLst/>
              </a:rPr>
              <a:t>)</a:t>
            </a:r>
            <a:br>
              <a:rPr lang="ru-RU" sz="1500" b="0" dirty="0" smtClean="0">
                <a:solidFill>
                  <a:prstClr val="black"/>
                </a:solidFill>
                <a:effectLst/>
              </a:rPr>
            </a:br>
            <a:r>
              <a:rPr lang="ru-RU" sz="1500" b="0" dirty="0">
                <a:solidFill>
                  <a:prstClr val="black"/>
                </a:solidFill>
                <a:effectLst/>
              </a:rPr>
              <a:t/>
            </a:r>
            <a:br>
              <a:rPr lang="ru-RU" sz="1500" b="0" dirty="0">
                <a:solidFill>
                  <a:prstClr val="black"/>
                </a:solidFill>
                <a:effectLst/>
              </a:rPr>
            </a:br>
            <a:r>
              <a:rPr lang="ru-RU" sz="1500" i="1" dirty="0">
                <a:solidFill>
                  <a:prstClr val="black"/>
                </a:solidFill>
                <a:effectLst/>
              </a:rPr>
              <a:t>1 балл </a:t>
            </a:r>
            <a:r>
              <a:rPr lang="ru-RU" sz="1500" b="0" dirty="0">
                <a:solidFill>
                  <a:prstClr val="black"/>
                </a:solidFill>
                <a:effectLst/>
              </a:rPr>
              <a:t>(Имеются языковые ошибки, не затрудняющие понимание (допускается не более 5 негрубых языковых ошибок) И/ИЛИ допущены языковые ошибки, которые затрудняют понимание (не </a:t>
            </a:r>
            <a:r>
              <a:rPr lang="ru-RU" sz="1500" b="0" dirty="0" smtClean="0">
                <a:solidFill>
                  <a:prstClr val="black"/>
                </a:solidFill>
                <a:effectLst/>
              </a:rPr>
              <a:t>более 2)</a:t>
            </a:r>
            <a:br>
              <a:rPr lang="ru-RU" sz="1500" b="0" dirty="0" smtClean="0">
                <a:solidFill>
                  <a:prstClr val="black"/>
                </a:solidFill>
                <a:effectLst/>
              </a:rPr>
            </a:br>
            <a:r>
              <a:rPr lang="ru-RU" sz="1500" b="0" dirty="0">
                <a:solidFill>
                  <a:prstClr val="black"/>
                </a:solidFill>
                <a:effectLst/>
              </a:rPr>
              <a:t/>
            </a:r>
            <a:br>
              <a:rPr lang="ru-RU" sz="1500" b="0" dirty="0">
                <a:solidFill>
                  <a:prstClr val="black"/>
                </a:solidFill>
                <a:effectLst/>
              </a:rPr>
            </a:br>
            <a:r>
              <a:rPr lang="ru-RU" sz="1500" i="1" dirty="0">
                <a:solidFill>
                  <a:prstClr val="black"/>
                </a:solidFill>
                <a:effectLst/>
              </a:rPr>
              <a:t>0 баллов </a:t>
            </a:r>
            <a:r>
              <a:rPr lang="ru-RU" sz="1500" b="0" dirty="0">
                <a:solidFill>
                  <a:prstClr val="black"/>
                </a:solidFill>
                <a:effectLst/>
              </a:rPr>
              <a:t>(Допущены </a:t>
            </a:r>
            <a:r>
              <a:rPr lang="ru-RU" sz="1500" b="0" dirty="0" smtClean="0">
                <a:solidFill>
                  <a:prstClr val="black"/>
                </a:solidFill>
                <a:effectLst/>
              </a:rPr>
              <a:t>многочисленные </a:t>
            </a:r>
            <a:r>
              <a:rPr lang="ru-RU" sz="1500" b="0" dirty="0">
                <a:solidFill>
                  <a:prstClr val="black"/>
                </a:solidFill>
                <a:effectLst/>
              </a:rPr>
              <a:t>языковые ошибки, которые затрудняют понимание текста.)</a:t>
            </a:r>
            <a:r>
              <a:rPr lang="ru-RU" sz="1500" dirty="0">
                <a:solidFill>
                  <a:prstClr val="black"/>
                </a:solidFill>
              </a:rPr>
              <a:t/>
            </a:r>
            <a:br>
              <a:rPr lang="ru-RU" sz="1500" dirty="0">
                <a:solidFill>
                  <a:prstClr val="black"/>
                </a:solidFill>
              </a:rPr>
            </a:br>
            <a:endParaRPr lang="ru-RU" sz="15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7384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000" b="1" i="1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К 3 – </a:t>
            </a:r>
            <a:r>
              <a:rPr lang="ru-RU" sz="3000" b="1" i="1" dirty="0" smtClean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ЛЕКСИКО-ГРАММАТИЧЕСКОЕ ОФОРМЛЕНИЕ ТЕКСТА</a:t>
            </a:r>
            <a:endParaRPr lang="ru-RU" sz="3000" i="1" dirty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519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1804" y="404664"/>
            <a:ext cx="7772400" cy="1224136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effectLst/>
                <a:latin typeface="Arial Narrow" panose="020B0606020202030204" pitchFamily="34" charset="0"/>
              </a:rPr>
              <a:t>Правила написания личного письма в формате ОГЭ</a:t>
            </a:r>
            <a:endParaRPr lang="ru-RU" sz="3600" b="1" i="1" dirty="0">
              <a:solidFill>
                <a:schemeClr val="accent2">
                  <a:lumMod val="75000"/>
                </a:schemeClr>
              </a:solidFill>
              <a:effectLst/>
              <a:latin typeface="Arial Narrow" panose="020B0606020202030204" pitchFamily="34" charset="0"/>
            </a:endParaRPr>
          </a:p>
        </p:txBody>
      </p:sp>
      <p:pic>
        <p:nvPicPr>
          <p:cNvPr id="4" name="Рисунок 3" descr="ОГЭ письмо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435" y="1340768"/>
            <a:ext cx="4824536" cy="365489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526360" y="3588579"/>
            <a:ext cx="32403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i="1" dirty="0"/>
              <a:t>Время написания </a:t>
            </a:r>
            <a:r>
              <a:rPr lang="ru-RU" dirty="0"/>
              <a:t>– 30 </a:t>
            </a:r>
            <a:r>
              <a:rPr lang="ru-RU" dirty="0" smtClean="0"/>
              <a:t>минут</a:t>
            </a:r>
          </a:p>
          <a:p>
            <a:pPr fontAlgn="base"/>
            <a:endParaRPr lang="ru-RU" dirty="0"/>
          </a:p>
          <a:p>
            <a:pPr fontAlgn="base"/>
            <a:r>
              <a:rPr lang="ru-RU" i="1" dirty="0"/>
              <a:t>Максимальное количество баллов </a:t>
            </a:r>
            <a:r>
              <a:rPr lang="ru-RU" dirty="0"/>
              <a:t>– </a:t>
            </a:r>
            <a:r>
              <a:rPr lang="ru-RU" dirty="0" smtClean="0"/>
              <a:t>10</a:t>
            </a:r>
          </a:p>
          <a:p>
            <a:pPr fontAlgn="base"/>
            <a:endParaRPr lang="ru-RU" dirty="0"/>
          </a:p>
          <a:p>
            <a:pPr fontAlgn="base"/>
            <a:r>
              <a:rPr lang="ru-RU" i="1" dirty="0"/>
              <a:t>Объем письма </a:t>
            </a:r>
            <a:r>
              <a:rPr lang="ru-RU" dirty="0"/>
              <a:t>– 100-120 слов (допустимо от 90-132)</a:t>
            </a:r>
          </a:p>
        </p:txBody>
      </p:sp>
    </p:spTree>
    <p:extLst>
      <p:ext uri="{BB962C8B-B14F-4D97-AF65-F5344CB8AC3E}">
        <p14:creationId xmlns:p14="http://schemas.microsoft.com/office/powerpoint/2010/main" xmlns="" val="266441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183880" cy="3744416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</a:pPr>
            <a:r>
              <a:rPr lang="ru-RU" sz="1600" i="1" dirty="0">
                <a:solidFill>
                  <a:prstClr val="black"/>
                </a:solidFill>
                <a:effectLst/>
                <a:latin typeface="+mn-lt"/>
              </a:rPr>
              <a:t>2 балла </a:t>
            </a:r>
            <a:r>
              <a:rPr lang="ru-RU" sz="1600" i="1" dirty="0" smtClean="0">
                <a:solidFill>
                  <a:prstClr val="black"/>
                </a:solidFill>
                <a:effectLst/>
                <a:latin typeface="+mn-lt"/>
              </a:rPr>
              <a:t> </a:t>
            </a:r>
            <a:r>
              <a:rPr lang="ru-RU" sz="1600" b="0" dirty="0" smtClean="0">
                <a:solidFill>
                  <a:prstClr val="black"/>
                </a:solidFill>
                <a:effectLst/>
                <a:latin typeface="+mn-lt"/>
              </a:rPr>
              <a:t>(</a:t>
            </a:r>
            <a:r>
              <a:rPr lang="ru-RU" sz="1600" b="0" dirty="0">
                <a:solidFill>
                  <a:prstClr val="black"/>
                </a:solidFill>
                <a:effectLst/>
                <a:latin typeface="+mn-lt"/>
              </a:rPr>
              <a:t>Орфографические и </a:t>
            </a:r>
            <a:r>
              <a:rPr lang="ru-RU" sz="1600" b="0" dirty="0" smtClean="0">
                <a:solidFill>
                  <a:prstClr val="black"/>
                </a:solidFill>
                <a:effectLst/>
                <a:latin typeface="+mn-lt"/>
              </a:rPr>
              <a:t>пунктуационные </a:t>
            </a:r>
            <a:r>
              <a:rPr lang="ru-RU" sz="1600" b="0" dirty="0">
                <a:solidFill>
                  <a:prstClr val="black"/>
                </a:solidFill>
                <a:effectLst/>
                <a:latin typeface="+mn-lt"/>
              </a:rPr>
              <a:t>ошибки практически отсутствуют (допускается не более 2-х, не затрудняющих понимание текста</a:t>
            </a:r>
            <a:r>
              <a:rPr lang="ru-RU" sz="1600" b="0" dirty="0" smtClean="0">
                <a:solidFill>
                  <a:prstClr val="black"/>
                </a:solidFill>
                <a:effectLst/>
                <a:latin typeface="+mn-lt"/>
              </a:rPr>
              <a:t>))</a:t>
            </a:r>
            <a:br>
              <a:rPr lang="ru-RU" sz="1600" b="0" dirty="0" smtClean="0">
                <a:solidFill>
                  <a:prstClr val="black"/>
                </a:solidFill>
                <a:effectLst/>
                <a:latin typeface="+mn-lt"/>
              </a:rPr>
            </a:br>
            <a:r>
              <a:rPr lang="ru-RU" sz="1600" b="0" dirty="0">
                <a:solidFill>
                  <a:prstClr val="black"/>
                </a:solidFill>
                <a:effectLst/>
                <a:latin typeface="+mn-lt"/>
              </a:rPr>
              <a:t/>
            </a:r>
            <a:br>
              <a:rPr lang="ru-RU" sz="1600" b="0" dirty="0">
                <a:solidFill>
                  <a:prstClr val="black"/>
                </a:solidFill>
                <a:effectLst/>
                <a:latin typeface="+mn-lt"/>
              </a:rPr>
            </a:br>
            <a:r>
              <a:rPr lang="ru-RU" sz="1600" i="1" dirty="0">
                <a:solidFill>
                  <a:prstClr val="black"/>
                </a:solidFill>
                <a:effectLst/>
                <a:latin typeface="+mn-lt"/>
              </a:rPr>
              <a:t>1 балл </a:t>
            </a:r>
            <a:r>
              <a:rPr lang="ru-RU" sz="1600" i="1" dirty="0" smtClean="0">
                <a:solidFill>
                  <a:prstClr val="black"/>
                </a:solidFill>
                <a:effectLst/>
                <a:latin typeface="+mn-lt"/>
              </a:rPr>
              <a:t> </a:t>
            </a:r>
            <a:r>
              <a:rPr lang="ru-RU" sz="1600" b="0" dirty="0" smtClean="0">
                <a:solidFill>
                  <a:prstClr val="black"/>
                </a:solidFill>
                <a:effectLst/>
                <a:latin typeface="+mn-lt"/>
              </a:rPr>
              <a:t>(</a:t>
            </a:r>
            <a:r>
              <a:rPr lang="ru-RU" sz="1600" b="0" dirty="0">
                <a:solidFill>
                  <a:prstClr val="black"/>
                </a:solidFill>
                <a:effectLst/>
                <a:latin typeface="+mn-lt"/>
              </a:rPr>
              <a:t>Допущенные орфографические и пунктуационные ошибки не затрудняют понимание (допускается не более 3–4 ошибок</a:t>
            </a:r>
            <a:r>
              <a:rPr lang="ru-RU" sz="1600" b="0" dirty="0" smtClean="0">
                <a:solidFill>
                  <a:prstClr val="black"/>
                </a:solidFill>
                <a:effectLst/>
                <a:latin typeface="+mn-lt"/>
              </a:rPr>
              <a:t>))</a:t>
            </a:r>
            <a:br>
              <a:rPr lang="ru-RU" sz="1600" b="0" dirty="0" smtClean="0">
                <a:solidFill>
                  <a:prstClr val="black"/>
                </a:solidFill>
                <a:effectLst/>
                <a:latin typeface="+mn-lt"/>
              </a:rPr>
            </a:br>
            <a:r>
              <a:rPr lang="ru-RU" sz="1600" b="0" dirty="0">
                <a:solidFill>
                  <a:prstClr val="black"/>
                </a:solidFill>
                <a:effectLst/>
                <a:latin typeface="+mn-lt"/>
              </a:rPr>
              <a:t/>
            </a:r>
            <a:br>
              <a:rPr lang="ru-RU" sz="1600" b="0" dirty="0">
                <a:solidFill>
                  <a:prstClr val="black"/>
                </a:solidFill>
                <a:effectLst/>
                <a:latin typeface="+mn-lt"/>
              </a:rPr>
            </a:br>
            <a:r>
              <a:rPr lang="ru-RU" sz="1600" i="1" dirty="0">
                <a:solidFill>
                  <a:prstClr val="black"/>
                </a:solidFill>
                <a:effectLst/>
                <a:latin typeface="+mn-lt"/>
              </a:rPr>
              <a:t>0 баллов </a:t>
            </a:r>
            <a:r>
              <a:rPr lang="ru-RU" sz="1600" i="1" dirty="0" smtClean="0">
                <a:solidFill>
                  <a:prstClr val="black"/>
                </a:solidFill>
                <a:effectLst/>
                <a:latin typeface="+mn-lt"/>
              </a:rPr>
              <a:t> </a:t>
            </a:r>
            <a:r>
              <a:rPr lang="ru-RU" sz="1600" b="0" dirty="0" smtClean="0">
                <a:solidFill>
                  <a:prstClr val="black"/>
                </a:solidFill>
                <a:effectLst/>
                <a:latin typeface="+mn-lt"/>
              </a:rPr>
              <a:t>(</a:t>
            </a:r>
            <a:r>
              <a:rPr lang="ru-RU" sz="1600" b="0" dirty="0">
                <a:solidFill>
                  <a:prstClr val="black"/>
                </a:solidFill>
                <a:effectLst/>
                <a:latin typeface="+mn-lt"/>
              </a:rPr>
              <a:t>Допущены </a:t>
            </a:r>
            <a:r>
              <a:rPr lang="ru-RU" sz="1600" b="0" dirty="0" smtClean="0">
                <a:solidFill>
                  <a:prstClr val="black"/>
                </a:solidFill>
                <a:effectLst/>
                <a:latin typeface="+mn-lt"/>
              </a:rPr>
              <a:t>многочисленные орфографические </a:t>
            </a:r>
            <a:r>
              <a:rPr lang="ru-RU" sz="1600" b="0" dirty="0">
                <a:solidFill>
                  <a:prstClr val="black"/>
                </a:solidFill>
                <a:effectLst/>
                <a:latin typeface="+mn-lt"/>
              </a:rPr>
              <a:t>и </a:t>
            </a:r>
            <a:r>
              <a:rPr lang="ru-RU" sz="1600" b="0" dirty="0" smtClean="0">
                <a:solidFill>
                  <a:prstClr val="black"/>
                </a:solidFill>
                <a:effectLst/>
                <a:latin typeface="+mn-lt"/>
              </a:rPr>
              <a:t>пунктуационные </a:t>
            </a:r>
            <a:r>
              <a:rPr lang="ru-RU" sz="1600" b="0" dirty="0">
                <a:solidFill>
                  <a:prstClr val="black"/>
                </a:solidFill>
                <a:effectLst/>
                <a:latin typeface="+mn-lt"/>
              </a:rPr>
              <a:t>ошибки и/или допущены ошибки, которые затрудняют понимание текста</a:t>
            </a:r>
            <a:r>
              <a:rPr lang="ru-RU" sz="1600" b="0" dirty="0" smtClean="0">
                <a:solidFill>
                  <a:prstClr val="black"/>
                </a:solidFill>
                <a:effectLst/>
                <a:latin typeface="+mn-lt"/>
              </a:rPr>
              <a:t>)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7384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b="1" i="1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К 4 – </a:t>
            </a:r>
            <a:r>
              <a:rPr lang="ru-RU" sz="3000" b="1" i="1" dirty="0" smtClean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ОРФОГРАФИЯ И ПУНКТУАЦИЯ</a:t>
            </a:r>
            <a:endParaRPr lang="ru-RU" sz="3000" i="1" dirty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010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183880" cy="345638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6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600" b="0" dirty="0" smtClean="0">
                <a:solidFill>
                  <a:schemeClr val="tx1"/>
                </a:solidFill>
                <a:effectLst/>
                <a:latin typeface="+mn-lt"/>
              </a:rPr>
              <a:t>1. Неумение 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представить полный ответ на запрашиваемую информацию</a:t>
            </a:r>
            <a:br>
              <a:rPr lang="ru-RU" sz="16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600" b="0" dirty="0" smtClean="0">
                <a:solidFill>
                  <a:schemeClr val="tx1"/>
                </a:solidFill>
                <a:effectLst/>
                <a:latin typeface="+mn-lt"/>
              </a:rPr>
              <a:t>2. Неумение 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логично и связно построить свое высказывание</a:t>
            </a:r>
            <a:br>
              <a:rPr lang="ru-RU" sz="16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600" b="0" dirty="0" smtClean="0">
                <a:solidFill>
                  <a:schemeClr val="tx1"/>
                </a:solidFill>
                <a:effectLst/>
                <a:latin typeface="+mn-lt"/>
              </a:rPr>
              <a:t>3. Не 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все правила оформления письма соблюдены:</a:t>
            </a:r>
            <a:br>
              <a:rPr lang="ru-RU" sz="16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-отсутствует благодарность за </a:t>
            </a:r>
            <a:r>
              <a:rPr lang="ru-RU" sz="1600" b="0" dirty="0" smtClean="0">
                <a:solidFill>
                  <a:schemeClr val="tx1"/>
                </a:solidFill>
                <a:effectLst/>
                <a:latin typeface="+mn-lt"/>
              </a:rPr>
              <a:t>полученное письмо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6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-в основной части не всегда </a:t>
            </a:r>
            <a:r>
              <a:rPr lang="ru-RU" sz="1600" b="0" dirty="0" smtClean="0">
                <a:solidFill>
                  <a:schemeClr val="tx1"/>
                </a:solidFill>
                <a:effectLst/>
                <a:latin typeface="+mn-lt"/>
              </a:rPr>
              <a:t>даны ответы на все вопросы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6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-не всегда текст письма разделен на абзацы</a:t>
            </a:r>
            <a:br>
              <a:rPr lang="ru-RU" sz="16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-неправильная подпись в конце письма</a:t>
            </a:r>
            <a:r>
              <a:rPr lang="ru-RU" sz="1600" b="0" dirty="0">
                <a:effectLst/>
                <a:latin typeface="+mn-lt"/>
              </a:rPr>
              <a:t/>
            </a:r>
            <a:br>
              <a:rPr lang="ru-RU" sz="1600" b="0" dirty="0">
                <a:effectLst/>
                <a:latin typeface="+mn-lt"/>
              </a:rPr>
            </a:br>
            <a:endParaRPr lang="ru-RU" sz="16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7384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000" b="1" i="1" dirty="0" smtClean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ТИПИЧНЫЕ ОШИБКИ</a:t>
            </a:r>
            <a:r>
              <a:rPr lang="en-US" sz="3000" b="1" i="1" dirty="0" smtClean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3000" b="1" i="1" dirty="0" smtClean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ПРИ НАПИСАНИИ ЛИЧНОГО ПИСЬМА</a:t>
            </a:r>
            <a:endParaRPr lang="ru-RU" sz="3000" b="1" i="1" dirty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830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183880" cy="7384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000" b="1" i="1" cap="all" dirty="0" smtClean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План ПИСЬМА В ОГЭ ПО АНГЛИЙСКОМУ ЯЗЫКУ</a:t>
            </a:r>
          </a:p>
          <a:p>
            <a:pPr marL="0" indent="0">
              <a:buNone/>
            </a:pPr>
            <a:endParaRPr lang="ru-RU" i="1" dirty="0" smtClean="0"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ru-RU" i="1" dirty="0">
              <a:latin typeface="Arial Narrow" panose="020B0606020202030204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3238" y="1125538"/>
            <a:ext cx="8183562" cy="5615830"/>
          </a:xfrm>
        </p:spPr>
        <p:txBody>
          <a:bodyPr>
            <a:normAutofit/>
          </a:bodyPr>
          <a:lstStyle/>
          <a:p>
            <a:pPr fontAlgn="base">
              <a:lnSpc>
                <a:spcPct val="150000"/>
              </a:lnSpc>
            </a:pPr>
            <a:r>
              <a:rPr lang="ru-RU" sz="15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Письмо </a:t>
            </a:r>
            <a: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в ОГЭ должно быть чётко структурировано и включать в себя следующие обязательные компоненты:</a:t>
            </a:r>
            <a:b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5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1. Адрес</a:t>
            </a:r>
            <a: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/>
            </a:r>
            <a:b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5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2. Дата</a:t>
            </a:r>
            <a: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/>
            </a:r>
            <a:b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5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3. Обращение</a:t>
            </a:r>
            <a: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/>
            </a:r>
            <a:b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5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4. Благодарность </a:t>
            </a:r>
            <a: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за полученное письмо</a:t>
            </a:r>
            <a:b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5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5. Извинения </a:t>
            </a:r>
            <a: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за то, что не ответил раньше и причина этого.</a:t>
            </a:r>
            <a:b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5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6. Соединяющая </a:t>
            </a:r>
            <a: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фраза</a:t>
            </a:r>
            <a:b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5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7. Ответы </a:t>
            </a:r>
            <a: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на вопросы друга</a:t>
            </a:r>
            <a:b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5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8. Вежливое </a:t>
            </a:r>
            <a: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завершение письма и указание причины, почему заканчиваем писать письмо</a:t>
            </a:r>
            <a:b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5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9. Ссылка </a:t>
            </a:r>
            <a: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на будущие контакты</a:t>
            </a:r>
            <a:b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5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10. Завершающая </a:t>
            </a:r>
            <a: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фраза</a:t>
            </a:r>
            <a:b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</a:br>
            <a:r>
              <a:rPr lang="ru-RU" sz="15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11. Подпись </a:t>
            </a:r>
            <a:r>
              <a:rPr lang="ru-RU" sz="15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anose="02020603050405020304" pitchFamily="18" charset="0"/>
              </a:rPr>
              <a:t>(Имя)</a:t>
            </a:r>
            <a:r>
              <a:rPr lang="ru-RU" sz="1500" dirty="0">
                <a:effectLst/>
              </a:rPr>
              <a:t/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 </a:t>
            </a:r>
            <a:br>
              <a:rPr lang="ru-RU" sz="1500" dirty="0">
                <a:effectLst/>
              </a:rPr>
            </a:br>
            <a:endParaRPr lang="ru-RU" sz="1500" b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393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268760"/>
            <a:ext cx="8183880" cy="4766280"/>
          </a:xfrm>
        </p:spPr>
        <p:txBody>
          <a:bodyPr>
            <a:normAutofit/>
          </a:bodyPr>
          <a:lstStyle/>
          <a:p>
            <a:r>
              <a:rPr lang="ru-RU" sz="1400" dirty="0" smtClean="0">
                <a:latin typeface="+mn-lt"/>
              </a:rPr>
              <a:t> </a:t>
            </a:r>
            <a:endParaRPr lang="ru-RU" sz="14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01528" cy="738408"/>
          </a:xfrm>
        </p:spPr>
        <p:txBody>
          <a:bodyPr>
            <a:noAutofit/>
          </a:bodyPr>
          <a:lstStyle/>
          <a:p>
            <a:pPr marL="0" lvl="0" indent="0" fontAlgn="base">
              <a:lnSpc>
                <a:spcPct val="120000"/>
              </a:lnSpc>
              <a:buNone/>
            </a:pPr>
            <a:r>
              <a:rPr lang="ru-RU" sz="3000" b="1" i="1" cap="all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ОБРАЗЕЦ НАПИСАНИЯ </a:t>
            </a:r>
            <a:r>
              <a:rPr lang="ru-RU" sz="3000" b="1" i="1" cap="all" dirty="0" smtClean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АДРЕСА</a:t>
            </a:r>
            <a:endParaRPr lang="ru-RU" sz="3000" b="1" i="1" dirty="0" smtClean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marL="0" indent="0" fontAlgn="base">
              <a:buNone/>
            </a:pPr>
            <a:r>
              <a:rPr lang="ru-RU" dirty="0" smtClean="0"/>
              <a:t> </a:t>
            </a:r>
          </a:p>
          <a:p>
            <a:pPr marL="0" indent="0" fontAlgn="base">
              <a:buNone/>
            </a:pPr>
            <a:r>
              <a:rPr lang="ru-RU" sz="1600" dirty="0"/>
              <a:t>Адрес пишем в правом верхнем углу</a:t>
            </a:r>
          </a:p>
          <a:p>
            <a:pPr marL="0" indent="0" algn="r" fontAlgn="base">
              <a:buNone/>
            </a:pPr>
            <a:r>
              <a:rPr lang="ru-RU" sz="1600" i="1" dirty="0" smtClean="0"/>
              <a:t>    </a:t>
            </a:r>
            <a:r>
              <a:rPr lang="en-US" sz="1600" i="1" dirty="0" smtClean="0"/>
              <a:t>Ulyanovsk</a:t>
            </a:r>
            <a:endParaRPr lang="ru-RU" sz="1600" dirty="0"/>
          </a:p>
          <a:p>
            <a:pPr marL="0" indent="0" algn="r" fontAlgn="base">
              <a:buNone/>
            </a:pPr>
            <a:r>
              <a:rPr lang="ru-RU" sz="1600" i="1" dirty="0" err="1"/>
              <a:t>Russia</a:t>
            </a:r>
            <a:endParaRPr lang="ru-RU" sz="1600" dirty="0"/>
          </a:p>
          <a:p>
            <a:pPr fontAlgn="base"/>
            <a:endParaRPr lang="ru-RU" sz="1600" dirty="0" smtClean="0"/>
          </a:p>
          <a:p>
            <a:pPr marL="0" indent="0" fontAlgn="base">
              <a:buNone/>
            </a:pPr>
            <a:r>
              <a:rPr lang="ru-RU" sz="1600" dirty="0" smtClean="0"/>
              <a:t>Если </a:t>
            </a:r>
            <a:r>
              <a:rPr lang="ru-RU" sz="1600" dirty="0"/>
              <a:t>вы пишете полный адрес, не забудьте про принцип «от меньшего к большему», а именно</a:t>
            </a:r>
            <a:r>
              <a:rPr lang="ru-RU" sz="1600" dirty="0" smtClean="0"/>
              <a:t>:</a:t>
            </a:r>
          </a:p>
          <a:p>
            <a:pPr marL="0" indent="0" fontAlgn="base">
              <a:buNone/>
            </a:pPr>
            <a:endParaRPr lang="ru-RU" sz="1600" dirty="0"/>
          </a:p>
          <a:p>
            <a:pPr lvl="0" fontAlgn="base"/>
            <a:r>
              <a:rPr lang="ru-RU" sz="1600" dirty="0"/>
              <a:t>номер дома, название улицы</a:t>
            </a:r>
          </a:p>
          <a:p>
            <a:pPr lvl="0" fontAlgn="base"/>
            <a:r>
              <a:rPr lang="ru-RU" sz="1600" dirty="0"/>
              <a:t>город</a:t>
            </a:r>
          </a:p>
          <a:p>
            <a:pPr lvl="0" fontAlgn="base"/>
            <a:r>
              <a:rPr lang="ru-RU" sz="1600" dirty="0"/>
              <a:t>страна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8542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340768"/>
            <a:ext cx="8183880" cy="4176464"/>
          </a:xfrm>
        </p:spPr>
        <p:txBody>
          <a:bodyPr>
            <a:normAutofit/>
          </a:bodyPr>
          <a:lstStyle/>
          <a:p>
            <a:pPr fontAlgn="base">
              <a:lnSpc>
                <a:spcPct val="150000"/>
              </a:lnSpc>
            </a:pPr>
            <a:r>
              <a:rPr lang="ru-RU" sz="1600" b="0" dirty="0" smtClean="0">
                <a:solidFill>
                  <a:schemeClr val="tx1"/>
                </a:solidFill>
                <a:effectLst/>
                <a:latin typeface="+mn-lt"/>
              </a:rPr>
              <a:t>Под 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адресом, пропустив строку, указываем дату письма в одном из форматов</a:t>
            </a:r>
            <a:r>
              <a:rPr lang="ru-RU" sz="1600" b="0" dirty="0" smtClean="0">
                <a:solidFill>
                  <a:schemeClr val="tx1"/>
                </a:solidFill>
                <a:effectLst/>
                <a:latin typeface="+mn-lt"/>
              </a:rPr>
              <a:t>:</a:t>
            </a:r>
            <a:r>
              <a:rPr lang="en-US" sz="1600" b="0" dirty="0" smtClean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en-US" sz="16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6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600" b="0" dirty="0" smtClean="0">
                <a:solidFill>
                  <a:schemeClr val="tx1"/>
                </a:solidFill>
                <a:effectLst/>
                <a:latin typeface="+mn-lt"/>
              </a:rPr>
              <a:t>1.  </a:t>
            </a:r>
            <a:r>
              <a:rPr lang="en-US" sz="1600" b="0" i="1" dirty="0" smtClean="0">
                <a:solidFill>
                  <a:schemeClr val="tx1"/>
                </a:solidFill>
                <a:effectLst/>
                <a:latin typeface="+mn-lt"/>
              </a:rPr>
              <a:t>May </a:t>
            </a:r>
            <a:r>
              <a:rPr lang="en-US" sz="1600" b="0" i="1" dirty="0">
                <a:solidFill>
                  <a:schemeClr val="tx1"/>
                </a:solidFill>
                <a:effectLst/>
                <a:latin typeface="+mn-lt"/>
              </a:rPr>
              <a:t>25th</a:t>
            </a:r>
            <a:r>
              <a:rPr lang="ru-RU" sz="1600" b="0" i="1" dirty="0"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lang="ru-RU" sz="1600" b="0" i="1" dirty="0" smtClean="0">
                <a:solidFill>
                  <a:schemeClr val="tx1"/>
                </a:solidFill>
                <a:effectLst/>
                <a:latin typeface="+mn-lt"/>
              </a:rPr>
              <a:t>2018</a:t>
            </a:r>
            <a:r>
              <a:rPr lang="ru-RU" sz="1600" b="0" i="1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600" b="0" i="1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600" b="0" dirty="0" smtClean="0">
                <a:solidFill>
                  <a:schemeClr val="tx1"/>
                </a:solidFill>
                <a:effectLst/>
                <a:latin typeface="+mn-lt"/>
              </a:rPr>
              <a:t>2.  </a:t>
            </a:r>
            <a:r>
              <a:rPr lang="en-US" sz="1600" b="0" i="1" dirty="0" smtClean="0">
                <a:solidFill>
                  <a:schemeClr val="tx1"/>
                </a:solidFill>
                <a:effectLst/>
                <a:latin typeface="+mn-lt"/>
              </a:rPr>
              <a:t>25</a:t>
            </a:r>
            <a:r>
              <a:rPr lang="ru-RU" sz="1600" b="0" i="1" dirty="0" smtClean="0"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lang="ru-RU" sz="1600" b="0" i="1" dirty="0">
                <a:solidFill>
                  <a:schemeClr val="tx1"/>
                </a:solidFill>
                <a:effectLst/>
                <a:latin typeface="+mn-lt"/>
              </a:rPr>
              <a:t>May </a:t>
            </a:r>
            <a:r>
              <a:rPr lang="ru-RU" sz="1600" b="0" i="1" dirty="0" smtClean="0">
                <a:solidFill>
                  <a:schemeClr val="tx1"/>
                </a:solidFill>
                <a:effectLst/>
                <a:latin typeface="+mn-lt"/>
              </a:rPr>
              <a:t>2018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6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600" b="0" dirty="0" smtClean="0">
                <a:solidFill>
                  <a:schemeClr val="tx1"/>
                </a:solidFill>
                <a:effectLst/>
                <a:latin typeface="+mn-lt"/>
              </a:rPr>
              <a:t>3.  </a:t>
            </a:r>
            <a:r>
              <a:rPr lang="en-US" sz="1600" b="0" i="1" dirty="0" smtClean="0">
                <a:solidFill>
                  <a:schemeClr val="tx1"/>
                </a:solidFill>
                <a:effectLst/>
                <a:latin typeface="+mn-lt"/>
              </a:rPr>
              <a:t>25</a:t>
            </a:r>
            <a:r>
              <a:rPr lang="ru-RU" sz="1600" b="0" i="1" dirty="0">
                <a:solidFill>
                  <a:schemeClr val="tx1"/>
                </a:solidFill>
                <a:effectLst/>
                <a:latin typeface="+mn-lt"/>
              </a:rPr>
              <a:t>/05/18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6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600" b="0" dirty="0" smtClean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en-US" sz="16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600" b="0" dirty="0" smtClean="0">
                <a:solidFill>
                  <a:schemeClr val="tx1"/>
                </a:solidFill>
                <a:effectLst/>
                <a:latin typeface="+mn-lt"/>
              </a:rPr>
              <a:t>При 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этом даты </a:t>
            </a:r>
            <a:r>
              <a:rPr lang="ru-RU" sz="1600" i="1" dirty="0">
                <a:solidFill>
                  <a:schemeClr val="tx1"/>
                </a:solidFill>
                <a:effectLst/>
                <a:latin typeface="+mn-lt"/>
              </a:rPr>
              <a:t>May 25th 2018 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и</a:t>
            </a:r>
            <a:r>
              <a:rPr lang="ru-RU" sz="1600" i="1" dirty="0">
                <a:solidFill>
                  <a:schemeClr val="tx1"/>
                </a:solidFill>
                <a:effectLst/>
                <a:latin typeface="+mn-lt"/>
              </a:rPr>
              <a:t> 25 May 2018 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содержат по 3 слова, в то время как </a:t>
            </a:r>
            <a:r>
              <a:rPr lang="ru-RU" sz="1600" i="1" dirty="0">
                <a:solidFill>
                  <a:schemeClr val="tx1"/>
                </a:solidFill>
                <a:effectLst/>
                <a:latin typeface="+mn-lt"/>
              </a:rPr>
              <a:t>25/05/18 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считается одним словом.</a:t>
            </a:r>
            <a:r>
              <a:rPr lang="ru-RU" sz="1600" dirty="0">
                <a:solidFill>
                  <a:schemeClr val="tx1"/>
                </a:solidFill>
                <a:effectLst/>
              </a:rPr>
              <a:t/>
            </a:r>
            <a:br>
              <a:rPr lang="ru-RU" sz="1600" dirty="0">
                <a:solidFill>
                  <a:schemeClr val="tx1"/>
                </a:solidFill>
                <a:effectLst/>
              </a:rPr>
            </a:br>
            <a:r>
              <a:rPr lang="ru-RU" sz="1600" dirty="0">
                <a:solidFill>
                  <a:schemeClr val="tx1"/>
                </a:solidFill>
                <a:effectLst/>
              </a:rPr>
              <a:t> </a:t>
            </a:r>
            <a:br>
              <a:rPr lang="ru-RU" sz="1600" dirty="0">
                <a:solidFill>
                  <a:schemeClr val="tx1"/>
                </a:solidFill>
                <a:effectLst/>
              </a:rPr>
            </a:br>
            <a:endParaRPr lang="ru-RU" sz="1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8104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i="1" cap="all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ОБРАЗЕЦ ДАТЫ ПО АНГЛИЙСКОМУ ЯЗЫКУ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490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268760"/>
            <a:ext cx="8183880" cy="3096344"/>
          </a:xfrm>
        </p:spPr>
        <p:txBody>
          <a:bodyPr>
            <a:normAutofit/>
          </a:bodyPr>
          <a:lstStyle/>
          <a:p>
            <a:pPr fontAlgn="base">
              <a:lnSpc>
                <a:spcPct val="150000"/>
              </a:lnSpc>
            </a:pP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Оно состоит только из двух слов: </a:t>
            </a:r>
            <a:r>
              <a:rPr lang="ru-RU" sz="1600" b="0" i="1" dirty="0" err="1">
                <a:solidFill>
                  <a:schemeClr val="tx1"/>
                </a:solidFill>
                <a:effectLst/>
                <a:latin typeface="+mn-lt"/>
              </a:rPr>
              <a:t>Dear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 + имя друга (</a:t>
            </a:r>
            <a:r>
              <a:rPr lang="ru-RU" sz="1600" b="0" i="1" dirty="0" err="1">
                <a:solidFill>
                  <a:schemeClr val="tx1"/>
                </a:solidFill>
                <a:effectLst/>
                <a:latin typeface="+mn-lt"/>
              </a:rPr>
              <a:t>Dear</a:t>
            </a:r>
            <a:r>
              <a:rPr lang="ru-RU" sz="1600" b="0" i="1" dirty="0"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lang="ru-RU" sz="1600" b="0" i="1" dirty="0" err="1">
                <a:solidFill>
                  <a:schemeClr val="tx1"/>
                </a:solidFill>
                <a:effectLst/>
                <a:latin typeface="+mn-lt"/>
              </a:rPr>
              <a:t>Tоm</a:t>
            </a:r>
            <a:r>
              <a:rPr lang="ru-RU" sz="1600" b="0" i="1" dirty="0">
                <a:solidFill>
                  <a:schemeClr val="tx1"/>
                </a:solidFill>
                <a:effectLst/>
                <a:latin typeface="+mn-lt"/>
              </a:rPr>
              <a:t>,)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. </a:t>
            </a:r>
            <a:r>
              <a:rPr lang="en-US" sz="1600" b="0" dirty="0" smtClean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en-US" sz="16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600" b="0" dirty="0" smtClean="0">
                <a:solidFill>
                  <a:schemeClr val="tx1"/>
                </a:solidFill>
                <a:effectLst/>
                <a:latin typeface="+mn-lt"/>
              </a:rPr>
              <a:t>После </a:t>
            </a: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обращения нужно обязательно поставить запятую! </a:t>
            </a:r>
            <a:r>
              <a:rPr lang="en-US" sz="1600" b="0" dirty="0" smtClean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en-US" sz="16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600" b="0" dirty="0" smtClean="0">
                <a:solidFill>
                  <a:schemeClr val="accent4">
                    <a:lumMod val="75000"/>
                  </a:schemeClr>
                </a:solidFill>
                <a:effectLst/>
                <a:latin typeface="+mn-lt"/>
              </a:rPr>
              <a:t>Нет </a:t>
            </a:r>
            <a:r>
              <a:rPr lang="ru-RU" sz="1600" b="0" dirty="0">
                <a:solidFill>
                  <a:schemeClr val="accent4">
                    <a:lumMod val="75000"/>
                  </a:schemeClr>
                </a:solidFill>
                <a:effectLst/>
                <a:latin typeface="+mn-lt"/>
              </a:rPr>
              <a:t>запятой – минус </a:t>
            </a:r>
            <a:r>
              <a:rPr lang="ru-RU" sz="1600" b="0" dirty="0" smtClean="0">
                <a:solidFill>
                  <a:schemeClr val="accent4">
                    <a:lumMod val="75000"/>
                  </a:schemeClr>
                </a:solidFill>
                <a:effectLst/>
                <a:latin typeface="+mn-lt"/>
              </a:rPr>
              <a:t>балл</a:t>
            </a:r>
            <a:r>
              <a:rPr lang="en-US" sz="1600" b="0" dirty="0" smtClean="0">
                <a:solidFill>
                  <a:schemeClr val="accent4">
                    <a:lumMod val="75000"/>
                  </a:schemeClr>
                </a:solidFill>
                <a:effectLst/>
                <a:latin typeface="+mn-lt"/>
              </a:rPr>
              <a:t>!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i="1" dirty="0">
                <a:effectLst/>
              </a:rPr>
              <a:t> 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810416"/>
          </a:xfrm>
        </p:spPr>
        <p:txBody>
          <a:bodyPr/>
          <a:lstStyle/>
          <a:p>
            <a:pPr marL="0" lvl="0" indent="0">
              <a:buNone/>
            </a:pPr>
            <a:r>
              <a:rPr lang="ru-RU" sz="3000" b="1" i="1" cap="all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шаблон ОБРАЩЕНИЯ В ПИСЬМЕ ОГЭ 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500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196752"/>
            <a:ext cx="8183880" cy="2448272"/>
          </a:xfrm>
        </p:spPr>
        <p:txBody>
          <a:bodyPr/>
          <a:lstStyle/>
          <a:p>
            <a:pPr fontAlgn="base">
              <a:lnSpc>
                <a:spcPct val="150000"/>
              </a:lnSpc>
            </a:pPr>
            <a:r>
              <a:rPr lang="ru-RU" sz="1600" b="0" dirty="0">
                <a:solidFill>
                  <a:schemeClr val="tx1"/>
                </a:solidFill>
                <a:effectLst/>
                <a:latin typeface="+mn-lt"/>
              </a:rPr>
              <a:t>Далее следует поблагодарить друга за его письмо:</a:t>
            </a:r>
            <a:br>
              <a:rPr lang="ru-RU" sz="16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600" i="1" dirty="0">
                <a:solidFill>
                  <a:schemeClr val="tx1"/>
                </a:solidFill>
                <a:effectLst/>
                <a:latin typeface="+mn-lt"/>
              </a:rPr>
              <a:t>Thanks (a lot) for your (last) letter.</a:t>
            </a:r>
            <a:r>
              <a:rPr lang="ru-RU" sz="1600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60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600" i="1" dirty="0">
                <a:solidFill>
                  <a:schemeClr val="tx1"/>
                </a:solidFill>
                <a:effectLst/>
                <a:latin typeface="+mn-lt"/>
              </a:rPr>
              <a:t>I was glad to get your letter</a:t>
            </a:r>
            <a:r>
              <a:rPr lang="en-US" sz="1600" dirty="0">
                <a:solidFill>
                  <a:schemeClr val="tx1"/>
                </a:solidFill>
                <a:effectLst/>
                <a:latin typeface="+mn-lt"/>
              </a:rPr>
              <a:t>.</a:t>
            </a:r>
            <a:r>
              <a:rPr lang="ru-RU" sz="1600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60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600" i="1" dirty="0">
                <a:solidFill>
                  <a:schemeClr val="tx1"/>
                </a:solidFill>
                <a:effectLst/>
                <a:latin typeface="+mn-lt"/>
              </a:rPr>
              <a:t>It was great to hear from you!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810416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ru-RU" sz="3200" b="1" i="1" cap="all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ОБРАЗЕЦ ВЫРАЖЕНИЯ БЛАГОДАРНОСТИ В ПИСЬМЕ</a:t>
            </a:r>
            <a:r>
              <a:rPr lang="ru-RU" i="1" cap="all" dirty="0"/>
              <a:t/>
            </a:r>
            <a:br>
              <a:rPr lang="ru-RU" i="1" cap="all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4533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268760"/>
            <a:ext cx="8183880" cy="3096344"/>
          </a:xfrm>
        </p:spPr>
        <p:txBody>
          <a:bodyPr>
            <a:normAutofit fontScale="90000"/>
          </a:bodyPr>
          <a:lstStyle/>
          <a:p>
            <a:pPr fontAlgn="base">
              <a:lnSpc>
                <a:spcPct val="150000"/>
              </a:lnSpc>
            </a:pPr>
            <a:r>
              <a:rPr lang="ru-RU" sz="1800" b="0" i="1" dirty="0">
                <a:solidFill>
                  <a:schemeClr val="tx1"/>
                </a:solidFill>
                <a:effectLst/>
                <a:latin typeface="+mn-lt"/>
              </a:rPr>
              <a:t>Затем нужно извиниться за то, что не ответили раньше, и объяснить причину</a:t>
            </a:r>
            <a:r>
              <a:rPr lang="ru-RU" sz="1800" b="0" i="1" dirty="0" smtClean="0">
                <a:solidFill>
                  <a:schemeClr val="tx1"/>
                </a:solidFill>
                <a:effectLst/>
                <a:latin typeface="+mn-lt"/>
              </a:rPr>
              <a:t>:</a:t>
            </a:r>
            <a:r>
              <a:rPr lang="en-US" sz="1800" b="0" i="1" dirty="0" smtClean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en-US" sz="1800" b="0" i="1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800" b="0" i="1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800" b="0" i="1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800" i="1" dirty="0">
                <a:solidFill>
                  <a:schemeClr val="tx1"/>
                </a:solidFill>
                <a:effectLst/>
                <a:latin typeface="+mn-lt"/>
              </a:rPr>
              <a:t>Sorry I haven’t answered earlier but I was really busy with my school.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800" i="1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800" i="1" dirty="0">
                <a:solidFill>
                  <a:schemeClr val="tx1"/>
                </a:solidFill>
                <a:effectLst/>
                <a:latin typeface="+mn-lt"/>
              </a:rPr>
              <a:t>Sorry I haven’t written earlier but…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800" i="1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1800" i="1" dirty="0">
                <a:solidFill>
                  <a:schemeClr val="tx1"/>
                </a:solidFill>
                <a:effectLst/>
                <a:latin typeface="+mn-lt"/>
              </a:rPr>
              <a:t>Sorry I haven’t been in touch for so long for so long but…</a:t>
            </a: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8104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000" b="1" i="1" cap="all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ПРИМЕРЫ ИЗВИНЕНИЯ В ПИСЬМЕ </a:t>
            </a:r>
            <a:endParaRPr lang="ru-RU" sz="3000" b="1" i="1" dirty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453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484784"/>
            <a:ext cx="8183880" cy="352839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800" b="0" dirty="0">
                <a:solidFill>
                  <a:schemeClr val="tx1"/>
                </a:solidFill>
                <a:effectLst/>
                <a:latin typeface="+mn-lt"/>
              </a:rPr>
              <a:t>Здесь можно упомянуть какой-либо факт из полученного письма 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(</a:t>
            </a:r>
            <a:r>
              <a:rPr lang="ru-RU" sz="1800" i="1" dirty="0" err="1">
                <a:solidFill>
                  <a:schemeClr val="tx1"/>
                </a:solidFill>
                <a:effectLst/>
                <a:latin typeface="+mn-lt"/>
              </a:rPr>
              <a:t>I’m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 </a:t>
            </a:r>
            <a:r>
              <a:rPr lang="ru-RU" sz="1800" i="1" dirty="0" err="1">
                <a:solidFill>
                  <a:schemeClr val="tx1"/>
                </a:solidFill>
                <a:effectLst/>
                <a:latin typeface="+mn-lt"/>
              </a:rPr>
              <a:t>glad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 </a:t>
            </a:r>
            <a:r>
              <a:rPr lang="ru-RU" sz="1800" i="1" dirty="0" err="1">
                <a:solidFill>
                  <a:schemeClr val="tx1"/>
                </a:solidFill>
                <a:effectLst/>
                <a:latin typeface="+mn-lt"/>
              </a:rPr>
              <a:t>you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 </a:t>
            </a:r>
            <a:r>
              <a:rPr lang="ru-RU" sz="1800" i="1" dirty="0" err="1">
                <a:solidFill>
                  <a:schemeClr val="tx1"/>
                </a:solidFill>
                <a:effectLst/>
                <a:latin typeface="+mn-lt"/>
              </a:rPr>
              <a:t>passed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 </a:t>
            </a:r>
            <a:r>
              <a:rPr lang="ru-RU" sz="1800" i="1" dirty="0" err="1">
                <a:solidFill>
                  <a:schemeClr val="tx1"/>
                </a:solidFill>
                <a:effectLst/>
                <a:latin typeface="+mn-lt"/>
              </a:rPr>
              <a:t>your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lang="en-US" sz="1800" i="1" dirty="0" err="1">
                <a:solidFill>
                  <a:schemeClr val="tx1"/>
                </a:solidFill>
                <a:effectLst/>
                <a:latin typeface="+mn-lt"/>
              </a:rPr>
              <a:t>Maths</a:t>
            </a:r>
            <a:r>
              <a:rPr lang="en-US" sz="1800" i="1" dirty="0"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 </a:t>
            </a:r>
            <a:r>
              <a:rPr lang="ru-RU" sz="1800" i="1" dirty="0" err="1">
                <a:solidFill>
                  <a:schemeClr val="tx1"/>
                </a:solidFill>
                <a:effectLst/>
                <a:latin typeface="+mn-lt"/>
              </a:rPr>
              <a:t>test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!)</a:t>
            </a:r>
            <a:r>
              <a:rPr lang="ru-RU" sz="1800" b="0" dirty="0">
                <a:solidFill>
                  <a:schemeClr val="tx1"/>
                </a:solidFill>
                <a:effectLst/>
                <a:latin typeface="+mn-lt"/>
              </a:rPr>
              <a:t> или написать универсальную фразу: </a:t>
            </a:r>
            <a:r>
              <a:rPr lang="en-US" sz="1800" b="0" dirty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en-US" sz="1800" b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800" b="0" dirty="0">
                <a:solidFill>
                  <a:schemeClr val="tx1"/>
                </a:solidFill>
                <a:effectLst/>
                <a:latin typeface="+mn-lt"/>
              </a:rPr>
              <a:t> </a:t>
            </a:r>
            <a:r>
              <a:rPr lang="ru-RU" sz="1800" i="1" dirty="0" err="1">
                <a:solidFill>
                  <a:schemeClr val="tx1"/>
                </a:solidFill>
                <a:effectLst/>
                <a:latin typeface="+mn-lt"/>
              </a:rPr>
              <a:t>I’m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 </a:t>
            </a:r>
            <a:r>
              <a:rPr lang="ru-RU" sz="1800" i="1" dirty="0" err="1">
                <a:solidFill>
                  <a:schemeClr val="tx1"/>
                </a:solidFill>
                <a:effectLst/>
                <a:latin typeface="+mn-lt"/>
              </a:rPr>
              <a:t>glad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 </a:t>
            </a:r>
            <a:r>
              <a:rPr lang="ru-RU" sz="1800" i="1" dirty="0" err="1">
                <a:solidFill>
                  <a:schemeClr val="tx1"/>
                </a:solidFill>
                <a:effectLst/>
                <a:latin typeface="+mn-lt"/>
              </a:rPr>
              <a:t>you’re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 OK!</a:t>
            </a:r>
            <a:r>
              <a:rPr lang="ru-RU" sz="1800" b="0" dirty="0">
                <a:solidFill>
                  <a:schemeClr val="tx1"/>
                </a:solidFill>
                <a:effectLst/>
                <a:latin typeface="+mn-lt"/>
              </a:rPr>
              <a:t> (если у друга все хорошо), </a:t>
            </a:r>
            <a:r>
              <a:rPr lang="ru-RU" sz="1800" i="1" dirty="0" smtClean="0">
                <a:solidFill>
                  <a:schemeClr val="tx1"/>
                </a:solidFill>
                <a:effectLst/>
                <a:latin typeface="+mn-lt"/>
              </a:rPr>
              <a:t>I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 </a:t>
            </a:r>
            <a:r>
              <a:rPr lang="ru-RU" sz="1800" i="1" dirty="0" err="1">
                <a:solidFill>
                  <a:schemeClr val="tx1"/>
                </a:solidFill>
                <a:effectLst/>
                <a:latin typeface="+mn-lt"/>
              </a:rPr>
              <a:t>miss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 </a:t>
            </a:r>
            <a:r>
              <a:rPr lang="ru-RU" sz="1800" i="1" dirty="0" err="1">
                <a:solidFill>
                  <a:schemeClr val="tx1"/>
                </a:solidFill>
                <a:effectLst/>
                <a:latin typeface="+mn-lt"/>
              </a:rPr>
              <a:t>you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 </a:t>
            </a:r>
            <a:r>
              <a:rPr lang="ru-RU" sz="1800" i="1" dirty="0" err="1">
                <a:solidFill>
                  <a:schemeClr val="tx1"/>
                </a:solidFill>
                <a:effectLst/>
                <a:latin typeface="+mn-lt"/>
              </a:rPr>
              <a:t>greatly</a:t>
            </a:r>
            <a:r>
              <a:rPr lang="ru-RU" sz="1800" i="1" dirty="0">
                <a:solidFill>
                  <a:schemeClr val="tx1"/>
                </a:solidFill>
                <a:effectLst/>
                <a:latin typeface="+mn-lt"/>
              </a:rPr>
              <a:t>! </a:t>
            </a:r>
            <a:r>
              <a:rPr lang="ru-RU" sz="1800" b="0" dirty="0">
                <a:solidFill>
                  <a:schemeClr val="tx1"/>
                </a:solidFill>
                <a:effectLst/>
                <a:latin typeface="+mn-lt"/>
              </a:rPr>
              <a:t>(если из письма друга мы узнаем, что он, например, сломал ногу и лежит в больнице).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8104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b="1" i="1" cap="all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Соединяющая фраза</a:t>
            </a:r>
            <a:r>
              <a:rPr lang="ru-RU" sz="3000" b="1" i="1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166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1492</TotalTime>
  <Words>390</Words>
  <Application>Microsoft Office PowerPoint</Application>
  <PresentationFormat>Экран (4:3)</PresentationFormat>
  <Paragraphs>58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Аспект</vt:lpstr>
      <vt:lpstr>Презентация на тему  « Правила написания личного письма в формате ОГЭ» </vt:lpstr>
      <vt:lpstr>Правила написания личного письма в формате ОГЭ</vt:lpstr>
      <vt:lpstr>Письмо в ОГЭ должно быть чётко структурировано и включать в себя следующие обязательные компоненты: 1. Адрес 2. Дата 3. Обращение 4. Благодарность за полученное письмо 5. Извинения за то, что не ответил раньше и причина этого. 6. Соединяющая фраза 7. Ответы на вопросы друга 8. Вежливое завершение письма и указание причины, почему заканчиваем писать письмо 9. Ссылка на будущие контакты 10. Завершающая фраза 11. Подпись (Имя)   </vt:lpstr>
      <vt:lpstr> </vt:lpstr>
      <vt:lpstr>Под адресом, пропустив строку, указываем дату письма в одном из форматов:  1.  May 25th 2018 2.  25 May 2018 3.  25/05/18  При этом даты May 25th 2018 и 25 May 2018 содержат по 3 слова, в то время как 25/05/18 считается одним словом.   </vt:lpstr>
      <vt:lpstr>Оно состоит только из двух слов: Dear + имя друга (Dear Tоm,).  После обращения нужно обязательно поставить запятую!  Нет запятой – минус балл!   </vt:lpstr>
      <vt:lpstr>Далее следует поблагодарить друга за его письмо: Thanks (a lot) for your (last) letter. I was glad to get your letter. It was great to hear from you! </vt:lpstr>
      <vt:lpstr>Затем нужно извиниться за то, что не ответили раньше, и объяснить причину:  Sorry I haven’t answered earlier but I was really busy with my school. Sorry I haven’t written earlier but… Sorry I haven’t been in touch for so long for so long but… </vt:lpstr>
      <vt:lpstr>Здесь можно упомянуть какой-либо факт из полученного письма (I’m glad you passed your Maths  test!) или написать универсальную фразу:   I’m glad you’re OK! (если у друга все хорошо), I miss you greatly! (если из письма друга мы узнаем, что он, например, сломал ногу и лежит в больнице). </vt:lpstr>
      <vt:lpstr>Здесь необходимо запомнить три момента:  1) сколько вопросов, столько ответов. Например, друг спросил: What extreme sports would you like to try, if any, and why? Значит, нужно не просто написать I’d like to try rafting, но и аргументировать: because it implies a well coordinated team work, good reaction and nerves of steel;  2) соблюдаем грамматическую структуру вопросов и ответов. Если друг спрашивает What would you do if you were me?, надо, чтобы в ответе была конструкция If I were you, I would…  );  3) необязательно отвечать на вопросы в том порядке, в котором они задаются. Главное, чтобы они были логически связаны. </vt:lpstr>
      <vt:lpstr>Объясняем, почему мы заканчиваем письмо:  Well, I’d better go now as I have to do my homework.  Anyway, I have to go now as my Mum asked me to help her with our dinner.    </vt:lpstr>
      <vt:lpstr>Пишем, что будем рады вновь получить письмо от этого друга:  1. Write (back) soon! 2. Take care and keep in touch! 3. Сan’t wait to hear from you! </vt:lpstr>
      <vt:lpstr>В конце письма на отдельной строке указывается завершающая фраза: Love, Lots of love, Best wishes, После неё всегда ставится запятая! Не поставите – потеряете балл.   ПОДПИСЬ В ПИСЬМЕ ОГЭ (ИМЯ)  На последней строке под завершающей фразой указываем свое имя без фамилии и точек!   </vt:lpstr>
      <vt:lpstr>Dear Ann,   Thanks a lot for your letter. Sorry I haven’t answered earlier but I was really busy with my school. I’m glad you’re OK!/ I miss you greatly!   In your letter you asked me about…. Well, …. (отвечаем на ВСЕ вопросы)   Actually, I’d better go now as I have to study for my exams / I’ve got my aerobic class. Take care and stay in touch!/Write back soon!   Love,   Alina </vt:lpstr>
      <vt:lpstr>1. Считайте слова. Обязательно нужно уложиться в заданный объём: 100-120 слов, но допускается отклонение на 10% в обе стороны, т.е. 90-132 слова. Если в письме ≤89 слов, то за задание ставится 0 баллов. Если ≥133 слов, то проверяются только первые 132 слова. 1 слово – это всё, что находится между двумя пробелами.  Дефисы (-), апострофы (’) и слэши (/) не являются пробелами, поэтому слова из разряда that’s, sixty-two, open-minded, UK, TV и дата в формате 05/05/17 считаются за одно слово.  2. Пишите в неофициальном стиле. «Оживляйте» письмо сокращениями  (I’m, can’t, I’d like), неформальными словами-связками (well, also, by the way, anyway, so, actually), разговорными выражениями (Guess what? Wish me luck!) и междометиями (Hurray! Yahoo! Ha—ha!).  3.Правильно рассчитайте время. На выполнение этого задания выделите себе 30 минут: 15 минут на черновик, 10 минут на чистовик и 5 минут на подсчёт слов и проверку. Обязательно проверьте письмо перед сдачей!</vt:lpstr>
      <vt:lpstr>К 1 – Решение коммуникативной задачи К 2 – Организация текста К 3 – Лексико-грамматическое оформление текста К 4 – Орфография и пунктуация </vt:lpstr>
      <vt:lpstr>3 балла (даны полные ответы на три заданных вопроса. Правильно выбраны обращение, завершающая фраза и подпись. Есть благодарность, упоминание о предыдущих контактах, выражена надежда на будущие контакты)  2 балла (даны ответы на три заданных вопроса, НО на один вопрос дан неполный ответ. Есть 1–2 нарушения в стилевом оформлении письма И / ИЛИ отсутствует благодарность, упоминание о предыдущих / будущих контактах)  1 балл (даны ответы на заданные вопросы, НО на два вопроса даны неполные ответы ИЛИ ответ на один вопрос отсутствует. Имеется более 2-х нарушений в стилевом оформлении письма и в соблюдении норм вежливости)  0 баллов (отсутствуют ответы на два вопроса ИЛИ текст письма не соответствует требуемому объему)</vt:lpstr>
      <vt:lpstr>2 балла (Текст логично выстроен и разделен на абзацы; правильно использованы языковые средства для передачи логической связи; оформление текста соответствует нормам письменного этикета)  1 балл (Текст в основном логично выстроен, НО имеются недостатки (1–2) при использовании средств логической связи И/ИЛИ делении на абзацы. ИЛИ имеются отдельные нарушения в структурном оформлении текста письма)  0 баллов (Текст выстроен нелогично; допущены многочислен-ные ошибки в структурном оформлении текста письма ИЛИ оформление текста не соответствует нормам письменного этикета, принятого в стране изучаемого языка)</vt:lpstr>
      <vt:lpstr>3 балла (Использованы разнообразная лексика и грамматические структуры, соответствующие поставленной коммуникативной задаче (допускается не более 2-х языковых ошибок, не затрудняющих понимание)  2 балла (Имеются языковые ошибки, не затрудняющие понимание (допускается не более 4-х негрубых языковых ошибок) ИЛИ языковые ошибки отсутствуют, но используются лексические единицы и грамматические структуры только элементарного уровня)  1 балл (Имеются языковые ошибки, не затрудняющие понимание (допускается не более 5 негрубых языковых ошибок) И/ИЛИ допущены языковые ошибки, которые затрудняют понимание (не более 2)  0 баллов (Допущены многочисленные языковые ошибки, которые затрудняют понимание текста.) </vt:lpstr>
      <vt:lpstr>2 балла  (Орфографические и пунктуационные ошибки практически отсутствуют (допускается не более 2-х, не затрудняющих понимание текста))  1 балл  (Допущенные орфографические и пунктуационные ошибки не затрудняют понимание (допускается не более 3–4 ошибок))  0 баллов  (Допущены многочисленные орфографические и пунктуационные ошибки и/или допущены ошибки, которые затрудняют понимание текста)</vt:lpstr>
      <vt:lpstr> 1. Неумение представить полный ответ на запрашиваемую информацию 2. Неумение логично и связно построить свое высказывание 3. Не все правила оформления письма соблюдены: -отсутствует благодарность за полученное письмо -в основной части не всегда даны ответы на все вопросы -не всегда текст письма разделен на абзацы -неправильная подпись в конце письма 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написания личного письма в формате ОГЭ</dc:title>
  <dc:creator>Home</dc:creator>
  <cp:lastModifiedBy>1</cp:lastModifiedBy>
  <cp:revision>19</cp:revision>
  <dcterms:created xsi:type="dcterms:W3CDTF">2018-08-20T06:52:11Z</dcterms:created>
  <dcterms:modified xsi:type="dcterms:W3CDTF">2021-11-24T16:10:40Z</dcterms:modified>
</cp:coreProperties>
</file>