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86" r:id="rId2"/>
    <p:sldId id="257" r:id="rId3"/>
    <p:sldId id="283" r:id="rId4"/>
    <p:sldId id="282" r:id="rId5"/>
    <p:sldId id="284" r:id="rId6"/>
    <p:sldId id="285" r:id="rId7"/>
    <p:sldId id="260" r:id="rId8"/>
    <p:sldId id="261" r:id="rId9"/>
    <p:sldId id="264" r:id="rId10"/>
    <p:sldId id="262" r:id="rId11"/>
    <p:sldId id="276" r:id="rId12"/>
    <p:sldId id="265" r:id="rId13"/>
    <p:sldId id="266" r:id="rId14"/>
    <p:sldId id="267" r:id="rId15"/>
    <p:sldId id="288" r:id="rId16"/>
    <p:sldId id="287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-66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930634-81E9-4E1A-9C7A-5CBD23CEDEA0}" type="datetimeFigureOut">
              <a:rPr lang="ru-RU" smtClean="0"/>
              <a:pPr/>
              <a:t>11.12.2021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BFF436-7E7A-46EF-8FA5-122EBA147B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993194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BFE9D-F954-494E-8FDD-42F729D7599B}" type="datetimeFigureOut">
              <a:rPr lang="ru-RU" smtClean="0"/>
              <a:pPr/>
              <a:t>11.12.2021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5A6B0-E573-4C80-B459-92C149937F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615242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BFE9D-F954-494E-8FDD-42F729D7599B}" type="datetimeFigureOut">
              <a:rPr lang="ru-RU" smtClean="0"/>
              <a:pPr/>
              <a:t>11.12.2021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5A6B0-E573-4C80-B459-92C149937F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427095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BFE9D-F954-494E-8FDD-42F729D7599B}" type="datetimeFigureOut">
              <a:rPr lang="ru-RU" smtClean="0"/>
              <a:pPr/>
              <a:t>11.12.2021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5A6B0-E573-4C80-B459-92C149937F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693534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BFE9D-F954-494E-8FDD-42F729D7599B}" type="datetimeFigureOut">
              <a:rPr lang="ru-RU" smtClean="0"/>
              <a:pPr/>
              <a:t>11.12.2021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5A6B0-E573-4C80-B459-92C149937F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81022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BFE9D-F954-494E-8FDD-42F729D7599B}" type="datetimeFigureOut">
              <a:rPr lang="ru-RU" smtClean="0"/>
              <a:pPr/>
              <a:t>11.12.2021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5A6B0-E573-4C80-B459-92C149937F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89270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BFE9D-F954-494E-8FDD-42F729D7599B}" type="datetimeFigureOut">
              <a:rPr lang="ru-RU" smtClean="0"/>
              <a:pPr/>
              <a:t>11.12.2021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5A6B0-E573-4C80-B459-92C149937F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730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BFE9D-F954-494E-8FDD-42F729D7599B}" type="datetimeFigureOut">
              <a:rPr lang="ru-RU" smtClean="0"/>
              <a:pPr/>
              <a:t>11.12.2021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5A6B0-E573-4C80-B459-92C149937F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30746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BFE9D-F954-494E-8FDD-42F729D7599B}" type="datetimeFigureOut">
              <a:rPr lang="ru-RU" smtClean="0"/>
              <a:pPr/>
              <a:t>11.12.2021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5A6B0-E573-4C80-B459-92C149937F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29232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BFE9D-F954-494E-8FDD-42F729D7599B}" type="datetimeFigureOut">
              <a:rPr lang="ru-RU" smtClean="0"/>
              <a:pPr/>
              <a:t>11.12.2021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5A6B0-E573-4C80-B459-92C149937F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18161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BFE9D-F954-494E-8FDD-42F729D7599B}" type="datetimeFigureOut">
              <a:rPr lang="ru-RU" smtClean="0"/>
              <a:pPr/>
              <a:t>11.12.2021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5A6B0-E573-4C80-B459-92C149937F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660430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BFE9D-F954-494E-8FDD-42F729D7599B}" type="datetimeFigureOut">
              <a:rPr lang="ru-RU" smtClean="0"/>
              <a:pPr/>
              <a:t>11.12.2021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5A6B0-E573-4C80-B459-92C149937F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406598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2BFE9D-F954-494E-8FDD-42F729D7599B}" type="datetimeFigureOut">
              <a:rPr lang="ru-RU" smtClean="0"/>
              <a:pPr/>
              <a:t>11.12.2021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95A6B0-E573-4C80-B459-92C149937F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65273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bookash.pro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chemeClr val="accent6">
                    <a:lumMod val="75000"/>
                  </a:schemeClr>
                </a:solidFill>
              </a:rPr>
              <a:t>              </a:t>
            </a:r>
            <a:r>
              <a:rPr lang="ru-RU" b="1" smtClean="0">
                <a:solidFill>
                  <a:schemeClr val="accent6">
                    <a:lumMod val="75000"/>
                  </a:schemeClr>
                </a:solidFill>
              </a:rPr>
              <a:t>              </a:t>
            </a:r>
            <a:r>
              <a:rPr lang="ru-RU" b="1" smtClean="0">
                <a:solidFill>
                  <a:srgbClr val="0070C0"/>
                </a:solidFill>
              </a:rPr>
              <a:t>Тема</a:t>
            </a:r>
            <a:r>
              <a:rPr lang="ru-RU" b="1" dirty="0" smtClean="0">
                <a:solidFill>
                  <a:srgbClr val="0070C0"/>
                </a:solidFill>
              </a:rPr>
              <a:t>: </a:t>
            </a:r>
            <a:r>
              <a:rPr lang="ru-RU" b="1" dirty="0" smtClean="0">
                <a:solidFill>
                  <a:srgbClr val="0070C0"/>
                </a:solidFill>
              </a:rPr>
              <a:t>«Ферма»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8622" y="1580174"/>
            <a:ext cx="6048260" cy="313642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795750" y="3437263"/>
            <a:ext cx="98160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endParaRPr lang="ru-RU" sz="2400" b="1" dirty="0" smtClean="0">
              <a:solidFill>
                <a:srgbClr val="0070C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endParaRPr lang="ru-RU" sz="2400" b="1" dirty="0" smtClean="0">
              <a:solidFill>
                <a:srgbClr val="0070C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solidFill>
                <a:srgbClr val="0070C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Подготовили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учитель-логопед </a:t>
            </a: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Ткаченко Т.Ф.   </a:t>
            </a: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учитель-логопед</a:t>
            </a: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Москвина Л.Р.</a:t>
            </a: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МБОУ ООШ  № 39</a:t>
            </a: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     г.   Томск</a:t>
            </a:r>
            <a:endParaRPr lang="ru-RU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5583" y="521879"/>
            <a:ext cx="10515600" cy="1325563"/>
          </a:xfrm>
        </p:spPr>
        <p:txBody>
          <a:bodyPr/>
          <a:lstStyle/>
          <a:p>
            <a:r>
              <a:rPr lang="ru-RU" dirty="0" smtClean="0"/>
              <a:t>                     </a:t>
            </a:r>
            <a:r>
              <a:rPr lang="ru-RU" b="1" dirty="0" smtClean="0">
                <a:solidFill>
                  <a:srgbClr val="0070C0"/>
                </a:solidFill>
              </a:rPr>
              <a:t>Овца даёт шерсть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773" y="1815552"/>
            <a:ext cx="6024581" cy="4012371"/>
          </a:xfrm>
        </p:spPr>
      </p:pic>
    </p:spTree>
    <p:extLst>
      <p:ext uri="{BB962C8B-B14F-4D97-AF65-F5344CB8AC3E}">
        <p14:creationId xmlns="" xmlns:p14="http://schemas.microsoft.com/office/powerpoint/2010/main" val="1529964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</a:t>
            </a:r>
            <a:r>
              <a:rPr lang="ru-RU" b="1" dirty="0" smtClean="0">
                <a:solidFill>
                  <a:srgbClr val="0070C0"/>
                </a:solidFill>
              </a:rPr>
              <a:t>Сделано из шерсти овцы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267" y="2136176"/>
            <a:ext cx="2766329" cy="2766329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7148" y="2394099"/>
            <a:ext cx="3086100" cy="23145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6133" y="2191262"/>
            <a:ext cx="3237241" cy="242480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18956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</a:t>
            </a:r>
            <a:r>
              <a:rPr lang="ru-RU" b="1" dirty="0" smtClean="0">
                <a:solidFill>
                  <a:srgbClr val="0070C0"/>
                </a:solidFill>
              </a:rPr>
              <a:t>Кошка охраняет дом от мышей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1101" y="1575411"/>
            <a:ext cx="3879229" cy="4610559"/>
          </a:xfrm>
        </p:spPr>
      </p:pic>
    </p:spTree>
    <p:extLst>
      <p:ext uri="{BB962C8B-B14F-4D97-AF65-F5344CB8AC3E}">
        <p14:creationId xmlns="" xmlns:p14="http://schemas.microsoft.com/office/powerpoint/2010/main" val="166232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Собака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0482" y="1489366"/>
            <a:ext cx="4891490" cy="4891490"/>
          </a:xfrm>
        </p:spPr>
      </p:pic>
    </p:spTree>
    <p:extLst>
      <p:ext uri="{BB962C8B-B14F-4D97-AF65-F5344CB8AC3E}">
        <p14:creationId xmlns="" xmlns:p14="http://schemas.microsoft.com/office/powerpoint/2010/main" val="3753401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/>
              <a:t>      </a:t>
            </a:r>
            <a:r>
              <a:rPr lang="ru-RU" b="1" dirty="0" smtClean="0">
                <a:solidFill>
                  <a:srgbClr val="0070C0"/>
                </a:solidFill>
              </a:rPr>
              <a:t>Собака охраняет дом, в котором живут люди 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1688" y="1894901"/>
            <a:ext cx="5914318" cy="4213952"/>
          </a:xfrm>
        </p:spPr>
      </p:pic>
    </p:spTree>
    <p:extLst>
      <p:ext uri="{BB962C8B-B14F-4D97-AF65-F5344CB8AC3E}">
        <p14:creationId xmlns="" xmlns:p14="http://schemas.microsoft.com/office/powerpoint/2010/main" val="2068308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0070C0"/>
                </a:solidFill>
              </a:rPr>
              <a:t>      </a:t>
            </a:r>
            <a:r>
              <a:rPr lang="en-US" sz="6600" b="1" dirty="0" smtClean="0">
                <a:solidFill>
                  <a:srgbClr val="0070C0"/>
                </a:solidFill>
              </a:rPr>
              <a:t>C</a:t>
            </a:r>
            <a:r>
              <a:rPr lang="ru-RU" sz="6600" b="1" dirty="0" err="1" smtClean="0">
                <a:solidFill>
                  <a:srgbClr val="0070C0"/>
                </a:solidFill>
              </a:rPr>
              <a:t>пасибо</a:t>
            </a:r>
            <a:r>
              <a:rPr lang="ru-RU" sz="6600" b="1" dirty="0" smtClean="0">
                <a:solidFill>
                  <a:srgbClr val="0070C0"/>
                </a:solidFill>
              </a:rPr>
              <a:t>  </a:t>
            </a:r>
            <a:r>
              <a:rPr lang="en-US" sz="6600" b="1" dirty="0" smtClean="0">
                <a:solidFill>
                  <a:srgbClr val="0070C0"/>
                </a:solidFill>
              </a:rPr>
              <a:t> </a:t>
            </a:r>
            <a:r>
              <a:rPr lang="ru-RU" sz="6600" b="1" dirty="0" smtClean="0">
                <a:solidFill>
                  <a:srgbClr val="0070C0"/>
                </a:solidFill>
              </a:rPr>
              <a:t>за  внимание!</a:t>
            </a:r>
            <a:endParaRPr lang="ru-RU" sz="6600" b="1" dirty="0">
              <a:solidFill>
                <a:srgbClr val="0070C0"/>
              </a:solidFill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96697" y="1619479"/>
            <a:ext cx="7498145" cy="4329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Библиография</a:t>
            </a:r>
            <a:br>
              <a:rPr lang="ru-RU" b="1" dirty="0" smtClean="0">
                <a:solidFill>
                  <a:srgbClr val="0070C0"/>
                </a:solidFill>
              </a:rPr>
            </a:b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>
                <a:latin typeface="+mj-lt"/>
                <a:cs typeface="Aharoni" pitchFamily="2" charset="-79"/>
              </a:rPr>
              <a:t>1. Р.И. </a:t>
            </a:r>
            <a:r>
              <a:rPr lang="ru-RU" dirty="0" err="1" smtClean="0">
                <a:latin typeface="+mj-lt"/>
                <a:cs typeface="Aharoni" pitchFamily="2" charset="-79"/>
              </a:rPr>
              <a:t>Лалаева</a:t>
            </a:r>
            <a:r>
              <a:rPr lang="ru-RU" dirty="0" smtClean="0">
                <a:latin typeface="+mj-lt"/>
                <a:cs typeface="Aharoni" pitchFamily="2" charset="-79"/>
              </a:rPr>
              <a:t> «Логопедическая работа в коррекционных классах» М.: ВЛАДОС, 1998</a:t>
            </a:r>
          </a:p>
          <a:p>
            <a:r>
              <a:rPr lang="ru-RU" dirty="0" smtClean="0">
                <a:latin typeface="+mj-lt"/>
                <a:cs typeface="Aharoni" pitchFamily="2" charset="-79"/>
              </a:rPr>
              <a:t>2.  Е.А. </a:t>
            </a:r>
            <a:r>
              <a:rPr lang="ru-RU" dirty="0" err="1" smtClean="0">
                <a:latin typeface="+mj-lt"/>
                <a:cs typeface="Aharoni" pitchFamily="2" charset="-79"/>
              </a:rPr>
              <a:t>Лапп</a:t>
            </a:r>
            <a:r>
              <a:rPr lang="ru-RU" dirty="0" smtClean="0">
                <a:latin typeface="+mj-lt"/>
                <a:cs typeface="Aharoni" pitchFamily="2" charset="-79"/>
              </a:rPr>
              <a:t>  «Развитие связной речи у детей 5-7 лет» М: Сфера, 2006 </a:t>
            </a:r>
          </a:p>
          <a:p>
            <a:r>
              <a:rPr lang="ru-RU" dirty="0" smtClean="0">
                <a:latin typeface="+mj-lt"/>
                <a:cs typeface="Aharoni" pitchFamily="2" charset="-79"/>
              </a:rPr>
              <a:t>3. Л.Г.Нуриева  «Развитие речи у </a:t>
            </a:r>
            <a:r>
              <a:rPr lang="ru-RU" dirty="0" err="1" smtClean="0">
                <a:latin typeface="+mj-lt"/>
                <a:cs typeface="Aharoni" pitchFamily="2" charset="-79"/>
              </a:rPr>
              <a:t>аутичных</a:t>
            </a:r>
            <a:r>
              <a:rPr lang="ru-RU" dirty="0" smtClean="0">
                <a:latin typeface="+mj-lt"/>
                <a:cs typeface="Aharoni" pitchFamily="2" charset="-79"/>
              </a:rPr>
              <a:t> детей»  Методические разработки, М. </a:t>
            </a:r>
            <a:r>
              <a:rPr lang="ru-RU" dirty="0" err="1" smtClean="0">
                <a:latin typeface="+mj-lt"/>
                <a:cs typeface="Aharoni" pitchFamily="2" charset="-79"/>
              </a:rPr>
              <a:t>Теревинф</a:t>
            </a:r>
            <a:r>
              <a:rPr lang="ru-RU" dirty="0" smtClean="0">
                <a:latin typeface="+mj-lt"/>
                <a:cs typeface="Aharoni" pitchFamily="2" charset="-79"/>
              </a:rPr>
              <a:t>,  2013г</a:t>
            </a:r>
          </a:p>
          <a:p>
            <a:r>
              <a:rPr lang="ru-RU" dirty="0" smtClean="0">
                <a:latin typeface="+mj-lt"/>
                <a:cs typeface="Aharoni" pitchFamily="2" charset="-79"/>
              </a:rPr>
              <a:t>3. О.И. </a:t>
            </a:r>
            <a:r>
              <a:rPr lang="ru-RU" dirty="0" err="1" smtClean="0">
                <a:latin typeface="+mj-lt"/>
                <a:cs typeface="Aharoni" pitchFamily="2" charset="-79"/>
              </a:rPr>
              <a:t>Крупенчук</a:t>
            </a:r>
            <a:r>
              <a:rPr lang="ru-RU" dirty="0" smtClean="0">
                <a:latin typeface="+mj-lt"/>
                <a:cs typeface="Aharoni" pitchFamily="2" charset="-79"/>
              </a:rPr>
              <a:t>  «Логопедические упражнения»  Санкт-Петербург :Литера, 2003г.</a:t>
            </a:r>
          </a:p>
          <a:p>
            <a:r>
              <a:rPr lang="ru-RU" dirty="0" smtClean="0">
                <a:latin typeface="+mj-lt"/>
                <a:cs typeface="Aharoni" pitchFamily="2" charset="-79"/>
              </a:rPr>
              <a:t>4. О.И.  </a:t>
            </a:r>
            <a:r>
              <a:rPr lang="ru-RU" dirty="0" err="1" smtClean="0">
                <a:latin typeface="+mj-lt"/>
                <a:cs typeface="Aharoni" pitchFamily="2" charset="-79"/>
              </a:rPr>
              <a:t>Крупенчук</a:t>
            </a:r>
            <a:r>
              <a:rPr lang="ru-RU" dirty="0" smtClean="0">
                <a:latin typeface="+mj-lt"/>
                <a:cs typeface="Aharoni" pitchFamily="2" charset="-79"/>
              </a:rPr>
              <a:t>  «Пальчиковые упражнения» Санкт-Петербург : Литера, 2013г.</a:t>
            </a:r>
          </a:p>
          <a:p>
            <a:r>
              <a:rPr lang="ru-RU" dirty="0" smtClean="0">
                <a:latin typeface="+mj-lt"/>
                <a:cs typeface="Aharoni" pitchFamily="2" charset="-79"/>
              </a:rPr>
              <a:t>5. С.С. Морозова  «Аутизм: коррекционная работа при тяжелых и осложненных формах» М.: ВЛАДОС, 2007.</a:t>
            </a:r>
          </a:p>
          <a:p>
            <a:pPr>
              <a:buNone/>
            </a:pPr>
            <a:r>
              <a:rPr lang="ru-RU" b="1" dirty="0" smtClean="0">
                <a:latin typeface="+mj-lt"/>
                <a:cs typeface="Aharoni" pitchFamily="2" charset="-79"/>
              </a:rPr>
              <a:t>                                                                                  </a:t>
            </a:r>
            <a:r>
              <a:rPr lang="ru-RU" sz="3200" b="1" dirty="0" smtClean="0">
                <a:solidFill>
                  <a:srgbClr val="0070C0"/>
                </a:solidFill>
                <a:latin typeface="+mj-lt"/>
                <a:cs typeface="Aharoni" pitchFamily="2" charset="-79"/>
              </a:rPr>
              <a:t>Интернет- ресурсы:</a:t>
            </a:r>
          </a:p>
          <a:p>
            <a:r>
              <a:rPr lang="ru-RU" dirty="0" smtClean="0">
                <a:latin typeface="+mj-lt"/>
                <a:cs typeface="Aharoni" pitchFamily="2" charset="-79"/>
              </a:rPr>
              <a:t>1.http://autism-aba.blogspot.com</a:t>
            </a:r>
          </a:p>
          <a:p>
            <a:r>
              <a:rPr lang="ru-RU" dirty="0" smtClean="0">
                <a:latin typeface="+mj-lt"/>
                <a:cs typeface="Aharoni" pitchFamily="2" charset="-79"/>
              </a:rPr>
              <a:t>2.</a:t>
            </a:r>
            <a:r>
              <a:rPr lang="ru-RU" u="sng" dirty="0" smtClean="0">
                <a:latin typeface="+mj-lt"/>
                <a:cs typeface="Aharoni" pitchFamily="2" charset="-79"/>
                <a:hlinkClick r:id="rId2"/>
              </a:rPr>
              <a:t>http://bookash.pro/</a:t>
            </a:r>
            <a:r>
              <a:rPr lang="ru-RU" dirty="0" smtClean="0">
                <a:latin typeface="+mj-lt"/>
                <a:cs typeface="Aharoni" pitchFamily="2" charset="-79"/>
              </a:rPr>
              <a:t>  - электронная библиотека </a:t>
            </a:r>
          </a:p>
          <a:p>
            <a:r>
              <a:rPr lang="ru-RU" dirty="0" smtClean="0">
                <a:latin typeface="+mj-lt"/>
                <a:cs typeface="Aharoni" pitchFamily="2" charset="-79"/>
              </a:rPr>
              <a:t>3.</a:t>
            </a:r>
            <a:r>
              <a:rPr lang="en-US" dirty="0" smtClean="0">
                <a:latin typeface="+mj-lt"/>
                <a:cs typeface="Aharoni" pitchFamily="2" charset="-79"/>
              </a:rPr>
              <a:t>http</a:t>
            </a:r>
            <a:r>
              <a:rPr lang="ru-RU" dirty="0" smtClean="0">
                <a:latin typeface="+mj-lt"/>
                <a:cs typeface="Aharoni" pitchFamily="2" charset="-79"/>
              </a:rPr>
              <a:t>:/</a:t>
            </a:r>
            <a:r>
              <a:rPr lang="en-US" dirty="0" err="1" smtClean="0">
                <a:latin typeface="+mj-lt"/>
                <a:cs typeface="Aharoni" pitchFamily="2" charset="-79"/>
              </a:rPr>
              <a:t>hudologoped</a:t>
            </a:r>
            <a:r>
              <a:rPr lang="ru-RU" dirty="0" smtClean="0">
                <a:latin typeface="+mj-lt"/>
                <a:cs typeface="Aharoni" pitchFamily="2" charset="-79"/>
              </a:rPr>
              <a:t>.</a:t>
            </a:r>
            <a:r>
              <a:rPr lang="en-US" dirty="0" err="1" smtClean="0">
                <a:latin typeface="+mj-lt"/>
                <a:cs typeface="Aharoni" pitchFamily="2" charset="-79"/>
              </a:rPr>
              <a:t>ru</a:t>
            </a:r>
            <a:r>
              <a:rPr lang="ru-RU" dirty="0" smtClean="0">
                <a:latin typeface="+mj-lt"/>
                <a:cs typeface="Aharoni" pitchFamily="2" charset="-79"/>
              </a:rPr>
              <a:t>/</a:t>
            </a:r>
            <a:r>
              <a:rPr lang="en-US" dirty="0" err="1" smtClean="0">
                <a:latin typeface="+mj-lt"/>
                <a:cs typeface="Aharoni" pitchFamily="2" charset="-79"/>
              </a:rPr>
              <a:t>knigi</a:t>
            </a:r>
            <a:r>
              <a:rPr lang="ru-RU" dirty="0" smtClean="0">
                <a:latin typeface="+mj-lt"/>
                <a:cs typeface="Aharoni" pitchFamily="2" charset="-79"/>
              </a:rPr>
              <a:t>/</a:t>
            </a:r>
          </a:p>
          <a:p>
            <a:r>
              <a:rPr lang="ru-RU" dirty="0" smtClean="0">
                <a:latin typeface="+mj-lt"/>
                <a:cs typeface="Aharoni" pitchFamily="2" charset="-79"/>
              </a:rPr>
              <a:t>4.</a:t>
            </a:r>
            <a:r>
              <a:rPr lang="en-US" dirty="0" smtClean="0">
                <a:latin typeface="+mj-lt"/>
                <a:cs typeface="Aharoni" pitchFamily="2" charset="-79"/>
              </a:rPr>
              <a:t>http</a:t>
            </a:r>
            <a:r>
              <a:rPr lang="ru-RU" dirty="0" smtClean="0">
                <a:latin typeface="+mj-lt"/>
                <a:cs typeface="Aharoni" pitchFamily="2" charset="-79"/>
              </a:rPr>
              <a:t>:/</a:t>
            </a:r>
            <a:r>
              <a:rPr lang="en-US" dirty="0" err="1" smtClean="0">
                <a:latin typeface="+mj-lt"/>
                <a:cs typeface="Aharoni" pitchFamily="2" charset="-79"/>
              </a:rPr>
              <a:t>logopedy</a:t>
            </a:r>
            <a:r>
              <a:rPr lang="ru-RU" dirty="0" smtClean="0">
                <a:latin typeface="+mj-lt"/>
                <a:cs typeface="Aharoni" pitchFamily="2" charset="-79"/>
              </a:rPr>
              <a:t>.</a:t>
            </a:r>
            <a:r>
              <a:rPr lang="en-US" dirty="0" err="1" smtClean="0">
                <a:latin typeface="+mj-lt"/>
                <a:cs typeface="Aharoni" pitchFamily="2" charset="-79"/>
              </a:rPr>
              <a:t>ru</a:t>
            </a:r>
            <a:r>
              <a:rPr lang="ru-RU" dirty="0" smtClean="0">
                <a:latin typeface="+mj-lt"/>
                <a:cs typeface="Aharoni" pitchFamily="2" charset="-79"/>
              </a:rPr>
              <a:t>/</a:t>
            </a:r>
            <a:r>
              <a:rPr lang="en-US" dirty="0" smtClean="0">
                <a:latin typeface="+mj-lt"/>
                <a:cs typeface="Aharoni" pitchFamily="2" charset="-79"/>
              </a:rPr>
              <a:t>portal</a:t>
            </a:r>
            <a:r>
              <a:rPr lang="ru-RU" dirty="0" smtClean="0">
                <a:latin typeface="+mj-lt"/>
                <a:cs typeface="Aharoni" pitchFamily="2" charset="-79"/>
              </a:rPr>
              <a:t>/  </a:t>
            </a:r>
          </a:p>
          <a:p>
            <a:r>
              <a:rPr lang="ru-RU" dirty="0" smtClean="0">
                <a:latin typeface="+mj-lt"/>
                <a:cs typeface="Aharoni" pitchFamily="2" charset="-79"/>
              </a:rPr>
              <a:t>5.</a:t>
            </a:r>
            <a:r>
              <a:rPr lang="en-US" dirty="0" smtClean="0">
                <a:latin typeface="+mj-lt"/>
                <a:cs typeface="Aharoni" pitchFamily="2" charset="-79"/>
              </a:rPr>
              <a:t>http</a:t>
            </a:r>
            <a:r>
              <a:rPr lang="ru-RU" dirty="0" smtClean="0">
                <a:latin typeface="+mj-lt"/>
                <a:cs typeface="Aharoni" pitchFamily="2" charset="-79"/>
              </a:rPr>
              <a:t>:/</a:t>
            </a:r>
            <a:r>
              <a:rPr lang="en-US" dirty="0" err="1" smtClean="0">
                <a:latin typeface="+mj-lt"/>
                <a:cs typeface="Aharoni" pitchFamily="2" charset="-79"/>
              </a:rPr>
              <a:t>mersibo</a:t>
            </a:r>
            <a:r>
              <a:rPr lang="ru-RU" dirty="0" smtClean="0">
                <a:latin typeface="+mj-lt"/>
                <a:cs typeface="Aharoni" pitchFamily="2" charset="-79"/>
              </a:rPr>
              <a:t>.</a:t>
            </a:r>
            <a:r>
              <a:rPr lang="en-US" dirty="0" err="1" smtClean="0">
                <a:latin typeface="+mj-lt"/>
                <a:cs typeface="Aharoni" pitchFamily="2" charset="-79"/>
              </a:rPr>
              <a:t>ru</a:t>
            </a:r>
            <a:r>
              <a:rPr lang="ru-RU" dirty="0" smtClean="0">
                <a:latin typeface="+mj-lt"/>
                <a:cs typeface="Aharoni" pitchFamily="2" charset="-79"/>
              </a:rPr>
              <a:t>/</a:t>
            </a:r>
          </a:p>
          <a:p>
            <a:r>
              <a:rPr lang="ru-RU" dirty="0" smtClean="0">
                <a:latin typeface="+mj-lt"/>
                <a:cs typeface="Aharoni" pitchFamily="2" charset="-79"/>
              </a:rPr>
              <a:t>6. </a:t>
            </a:r>
            <a:r>
              <a:rPr lang="en-US" dirty="0" smtClean="0">
                <a:latin typeface="+mj-lt"/>
                <a:cs typeface="Aharoni" pitchFamily="2" charset="-79"/>
              </a:rPr>
              <a:t>http</a:t>
            </a:r>
            <a:r>
              <a:rPr lang="ru-RU" dirty="0" smtClean="0">
                <a:latin typeface="+mj-lt"/>
                <a:cs typeface="Aharoni" pitchFamily="2" charset="-79"/>
              </a:rPr>
              <a:t>:/</a:t>
            </a:r>
            <a:r>
              <a:rPr lang="en-US" dirty="0" smtClean="0">
                <a:latin typeface="+mj-lt"/>
                <a:cs typeface="Aharoni" pitchFamily="2" charset="-79"/>
              </a:rPr>
              <a:t>yandex.ru</a:t>
            </a:r>
            <a:r>
              <a:rPr lang="ru-RU" dirty="0" smtClean="0">
                <a:latin typeface="+mj-lt"/>
                <a:cs typeface="Aharoni" pitchFamily="2" charset="-79"/>
              </a:rPr>
              <a:t>/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</a:t>
            </a:r>
            <a:r>
              <a:rPr lang="ru-RU" b="1" dirty="0" smtClean="0">
                <a:solidFill>
                  <a:srgbClr val="0070C0"/>
                </a:solidFill>
              </a:rPr>
              <a:t>Корова даёт молоко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2368" y="1825625"/>
            <a:ext cx="6707264" cy="4351338"/>
          </a:xfrm>
        </p:spPr>
      </p:pic>
    </p:spTree>
    <p:extLst>
      <p:ext uri="{BB962C8B-B14F-4D97-AF65-F5344CB8AC3E}">
        <p14:creationId xmlns="" xmlns:p14="http://schemas.microsoft.com/office/powerpoint/2010/main" val="452568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086" y="418011"/>
            <a:ext cx="11266714" cy="1272677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       Полезные продукты из коровьего молока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7231" y="1905918"/>
            <a:ext cx="7224561" cy="4288128"/>
          </a:xfrm>
        </p:spPr>
      </p:pic>
    </p:spTree>
    <p:extLst>
      <p:ext uri="{BB962C8B-B14F-4D97-AF65-F5344CB8AC3E}">
        <p14:creationId xmlns="" xmlns:p14="http://schemas.microsoft.com/office/powerpoint/2010/main" val="513231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</a:t>
            </a:r>
            <a:r>
              <a:rPr lang="ru-RU" dirty="0" smtClean="0"/>
              <a:t>                           </a:t>
            </a:r>
            <a:r>
              <a:rPr lang="ru-RU" b="1" dirty="0" smtClean="0">
                <a:solidFill>
                  <a:srgbClr val="0070C0"/>
                </a:solidFill>
              </a:rPr>
              <a:t>И ещё сыр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2729" y="1935925"/>
            <a:ext cx="6499996" cy="4325452"/>
          </a:xfrm>
        </p:spPr>
      </p:pic>
    </p:spTree>
    <p:extLst>
      <p:ext uri="{BB962C8B-B14F-4D97-AF65-F5344CB8AC3E}">
        <p14:creationId xmlns="" xmlns:p14="http://schemas.microsoft.com/office/powerpoint/2010/main" val="2598156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         </a:t>
            </a:r>
            <a:r>
              <a:rPr lang="ru-RU" b="1" dirty="0" smtClean="0">
                <a:solidFill>
                  <a:srgbClr val="0070C0"/>
                </a:solidFill>
              </a:rPr>
              <a:t>Мороженое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363" y="1688086"/>
            <a:ext cx="6438991" cy="4292661"/>
          </a:xfrm>
        </p:spPr>
      </p:pic>
    </p:spTree>
    <p:extLst>
      <p:ext uri="{BB962C8B-B14F-4D97-AF65-F5344CB8AC3E}">
        <p14:creationId xmlns="" xmlns:p14="http://schemas.microsoft.com/office/powerpoint/2010/main" val="3112317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           </a:t>
            </a:r>
            <a:r>
              <a:rPr lang="ru-RU" b="1" dirty="0" smtClean="0">
                <a:solidFill>
                  <a:srgbClr val="0070C0"/>
                </a:solidFill>
              </a:rPr>
              <a:t>Йогурт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5494" y="2186713"/>
            <a:ext cx="4847544" cy="3649695"/>
          </a:xfrm>
        </p:spPr>
      </p:pic>
    </p:spTree>
    <p:extLst>
      <p:ext uri="{BB962C8B-B14F-4D97-AF65-F5344CB8AC3E}">
        <p14:creationId xmlns="" xmlns:p14="http://schemas.microsoft.com/office/powerpoint/2010/main" val="320007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           </a:t>
            </a:r>
            <a:r>
              <a:rPr lang="ru-RU" b="1" dirty="0" smtClean="0">
                <a:solidFill>
                  <a:srgbClr val="0070C0"/>
                </a:solidFill>
              </a:rPr>
              <a:t>Лошадь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7623" y="1837084"/>
            <a:ext cx="5373902" cy="4351338"/>
          </a:xfrm>
        </p:spPr>
      </p:pic>
    </p:spTree>
    <p:extLst>
      <p:ext uri="{BB962C8B-B14F-4D97-AF65-F5344CB8AC3E}">
        <p14:creationId xmlns="" xmlns:p14="http://schemas.microsoft.com/office/powerpoint/2010/main" val="267616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</a:t>
            </a:r>
            <a:r>
              <a:rPr lang="ru-RU" b="1" dirty="0" smtClean="0">
                <a:solidFill>
                  <a:srgbClr val="0070C0"/>
                </a:solidFill>
              </a:rPr>
              <a:t>Лошадь везёт сено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1508" y="1635603"/>
            <a:ext cx="6824678" cy="4412657"/>
          </a:xfrm>
        </p:spPr>
      </p:pic>
    </p:spTree>
    <p:extLst>
      <p:ext uri="{BB962C8B-B14F-4D97-AF65-F5344CB8AC3E}">
        <p14:creationId xmlns="" xmlns:p14="http://schemas.microsoft.com/office/powerpoint/2010/main" val="3391441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7610" y="374573"/>
            <a:ext cx="7700790" cy="5855465"/>
          </a:xfrm>
        </p:spPr>
      </p:pic>
    </p:spTree>
    <p:extLst>
      <p:ext uri="{BB962C8B-B14F-4D97-AF65-F5344CB8AC3E}">
        <p14:creationId xmlns="" xmlns:p14="http://schemas.microsoft.com/office/powerpoint/2010/main" val="391722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235</Words>
  <Application>Microsoft Office PowerPoint</Application>
  <PresentationFormat>Произвольный</PresentationFormat>
  <Paragraphs>38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                            Тема: «Ферма»</vt:lpstr>
      <vt:lpstr>                    Корова даёт молоко</vt:lpstr>
      <vt:lpstr>       Полезные продукты из коровьего молока</vt:lpstr>
      <vt:lpstr>                            И ещё сыр</vt:lpstr>
      <vt:lpstr>                                Мороженое</vt:lpstr>
      <vt:lpstr>                                  Йогурт</vt:lpstr>
      <vt:lpstr>                                  Лошадь</vt:lpstr>
      <vt:lpstr>                   Лошадь везёт сено</vt:lpstr>
      <vt:lpstr>Слайд 9</vt:lpstr>
      <vt:lpstr>                     Овца даёт шерсть</vt:lpstr>
      <vt:lpstr>                Сделано из шерсти овцы</vt:lpstr>
      <vt:lpstr>             Кошка охраняет дом от мышей</vt:lpstr>
      <vt:lpstr>Собака</vt:lpstr>
      <vt:lpstr>      Собака охраняет дом, в котором живут люди </vt:lpstr>
      <vt:lpstr>      Cпасибо   за  внимание!</vt:lpstr>
      <vt:lpstr>Библиография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Дарья</dc:creator>
  <cp:lastModifiedBy>XTreme.ws</cp:lastModifiedBy>
  <cp:revision>52</cp:revision>
  <dcterms:created xsi:type="dcterms:W3CDTF">2020-01-19T12:17:52Z</dcterms:created>
  <dcterms:modified xsi:type="dcterms:W3CDTF">2021-12-11T01:05:33Z</dcterms:modified>
</cp:coreProperties>
</file>