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65" r:id="rId12"/>
    <p:sldId id="268" r:id="rId13"/>
    <p:sldId id="266" r:id="rId14"/>
    <p:sldId id="267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97" autoAdjust="0"/>
    <p:restoredTop sz="95179" autoAdjust="0"/>
  </p:normalViewPr>
  <p:slideViewPr>
    <p:cSldViewPr snapToGrid="0">
      <p:cViewPr varScale="1">
        <p:scale>
          <a:sx n="109" d="100"/>
          <a:sy n="109" d="100"/>
        </p:scale>
        <p:origin x="44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F47E2-DBCD-4C6C-AB28-6912F6D76D2E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E6AE29-DF25-4290-B8FF-7942AA984A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946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E6AE29-DF25-4290-B8FF-7942AA984AD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741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E6AE29-DF25-4290-B8FF-7942AA984AD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017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E6AE29-DF25-4290-B8FF-7942AA984AD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066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E6AE29-DF25-4290-B8FF-7942AA984AD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029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873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911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615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58274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119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994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022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4814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64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1/22/2026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184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774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1/22/2026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956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34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131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013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086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493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1711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02479" y="1005840"/>
            <a:ext cx="2560321" cy="929640"/>
          </a:xfrm>
        </p:spPr>
        <p:txBody>
          <a:bodyPr/>
          <a:lstStyle/>
          <a:p>
            <a:endParaRPr lang="ru-RU" sz="1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7804" y="4328238"/>
            <a:ext cx="11140439" cy="234993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FFC000"/>
                </a:solidFill>
              </a:rPr>
              <a:t>Презентация проекта</a:t>
            </a:r>
            <a:endParaRPr lang="en-US" sz="2400" b="1" dirty="0">
              <a:solidFill>
                <a:srgbClr val="FFC000"/>
              </a:solidFill>
            </a:endParaRPr>
          </a:p>
          <a:p>
            <a:pPr algn="ctr"/>
            <a:r>
              <a:rPr lang="ru-RU" sz="2400" b="1" dirty="0">
                <a:solidFill>
                  <a:srgbClr val="FFC000"/>
                </a:solidFill>
              </a:rPr>
              <a:t>По гражданско-патриотическому   воспитанию</a:t>
            </a:r>
            <a:endParaRPr lang="en-US" sz="2400" b="1" dirty="0">
              <a:solidFill>
                <a:srgbClr val="FFC000"/>
              </a:solidFill>
            </a:endParaRPr>
          </a:p>
          <a:p>
            <a:pPr algn="ctr"/>
            <a:r>
              <a:rPr lang="ru-RU" sz="2400" b="1" dirty="0">
                <a:solidFill>
                  <a:srgbClr val="FFC000"/>
                </a:solidFill>
              </a:rPr>
              <a:t> «</a:t>
            </a:r>
            <a:r>
              <a:rPr lang="ru-RU" sz="2400" dirty="0">
                <a:solidFill>
                  <a:srgbClr val="FFC000"/>
                </a:solidFill>
              </a:rPr>
              <a:t>Помним… Чтим. Гордимся!»</a:t>
            </a:r>
            <a:r>
              <a:rPr lang="ru-RU" sz="2400" b="1" dirty="0">
                <a:solidFill>
                  <a:srgbClr val="FFC000"/>
                </a:solidFill>
              </a:rPr>
              <a:t>» для детей 5-6 лет</a:t>
            </a:r>
          </a:p>
          <a:p>
            <a:pPr algn="ctr"/>
            <a:endParaRPr lang="ru-RU" sz="1600" b="1" dirty="0">
              <a:solidFill>
                <a:srgbClr val="FFC000"/>
              </a:solidFill>
            </a:endParaRPr>
          </a:p>
          <a:p>
            <a:pPr algn="r"/>
            <a:r>
              <a:rPr lang="ru-RU" sz="1600" b="1" dirty="0">
                <a:solidFill>
                  <a:srgbClr val="FFC000"/>
                </a:solidFill>
              </a:rPr>
              <a:t>Выполнили воспитатели старшей группы А: </a:t>
            </a:r>
            <a:r>
              <a:rPr lang="ru-RU" sz="1600" b="1" dirty="0" err="1">
                <a:solidFill>
                  <a:srgbClr val="FFC000"/>
                </a:solidFill>
              </a:rPr>
              <a:t>ПУСТОВая</a:t>
            </a:r>
            <a:r>
              <a:rPr lang="ru-RU" sz="1600" b="1" dirty="0">
                <a:solidFill>
                  <a:srgbClr val="FFC000"/>
                </a:solidFill>
              </a:rPr>
              <a:t> М.А.,</a:t>
            </a:r>
            <a:r>
              <a:rPr lang="en-US" sz="1600" b="1" dirty="0">
                <a:solidFill>
                  <a:srgbClr val="FFC000"/>
                </a:solidFill>
              </a:rPr>
              <a:t> </a:t>
            </a:r>
            <a:r>
              <a:rPr lang="ru-RU" sz="1600" b="1" dirty="0" err="1">
                <a:solidFill>
                  <a:srgbClr val="FFC000"/>
                </a:solidFill>
              </a:rPr>
              <a:t>КаРнова</a:t>
            </a:r>
            <a:r>
              <a:rPr lang="ru-RU" sz="1600" b="1" dirty="0">
                <a:solidFill>
                  <a:srgbClr val="FFC000"/>
                </a:solidFill>
              </a:rPr>
              <a:t> Е.В.</a:t>
            </a:r>
            <a:endParaRPr lang="ru-RU" sz="1600" dirty="0">
              <a:solidFill>
                <a:srgbClr val="FFC000"/>
              </a:solidFill>
            </a:endParaRPr>
          </a:p>
          <a:p>
            <a:endParaRPr lang="ru-RU" sz="1600" dirty="0">
              <a:solidFill>
                <a:srgbClr val="FFC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3108" y="0"/>
            <a:ext cx="8709829" cy="391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57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897" y="226671"/>
            <a:ext cx="5856789" cy="32531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20320"/>
            <a:ext cx="5995686" cy="34376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6463" y="104655"/>
            <a:ext cx="4302323" cy="663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315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1" y="152400"/>
            <a:ext cx="11658600" cy="6446520"/>
          </a:xfrm>
        </p:spPr>
        <p:txBody>
          <a:bodyPr/>
          <a:lstStyle/>
          <a:p>
            <a:r>
              <a:rPr lang="ru-RU" sz="2800" b="1" i="1" dirty="0"/>
              <a:t>ОО «Художественно-эстетическое развитие»:</a:t>
            </a:r>
            <a:br>
              <a:rPr lang="ru-RU" sz="2800" dirty="0"/>
            </a:br>
            <a:r>
              <a:rPr lang="ru-RU" sz="1800" dirty="0"/>
              <a:t>Рисование «Идет солдат» </a:t>
            </a:r>
            <a:br>
              <a:rPr lang="ru-RU" sz="1800" dirty="0"/>
            </a:br>
            <a:r>
              <a:rPr lang="ru-RU" sz="1800" dirty="0"/>
              <a:t>Ручной труд: «Окопная свеча»</a:t>
            </a:r>
            <a:br>
              <a:rPr lang="ru-RU" sz="1800" dirty="0"/>
            </a:br>
            <a:r>
              <a:rPr lang="ru-RU" sz="1800" dirty="0"/>
              <a:t>Творческая деятельность: открытки «С Новым годом, дорогой солдат»</a:t>
            </a:r>
            <a:br>
              <a:rPr lang="ru-RU" sz="1800" dirty="0"/>
            </a:br>
            <a:r>
              <a:rPr lang="ru-RU" sz="1800" dirty="0"/>
              <a:t>Конструктивная деятельность: </a:t>
            </a:r>
            <a:r>
              <a:rPr lang="ru-RU" sz="1800" dirty="0" err="1"/>
              <a:t>Фанкластик</a:t>
            </a:r>
            <a:r>
              <a:rPr lang="ru-RU" sz="1800" dirty="0"/>
              <a:t>  «Парад Победы»</a:t>
            </a:r>
            <a:br>
              <a:rPr lang="ru-RU" sz="1800" dirty="0"/>
            </a:br>
            <a:r>
              <a:rPr lang="ru-RU" sz="1800" dirty="0"/>
              <a:t>Творческая деятельность: написание письма бойцам на СВО</a:t>
            </a:r>
            <a:br>
              <a:rPr lang="ru-RU" sz="1800" dirty="0"/>
            </a:br>
            <a:r>
              <a:rPr lang="ru-RU" sz="1800" dirty="0"/>
              <a:t>Слушание песен: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70743"/>
            <a:ext cx="4972334" cy="25369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5827" y="2370743"/>
            <a:ext cx="1918297" cy="237141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5878" y="2145944"/>
            <a:ext cx="4833076" cy="25235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2725" y="4728262"/>
            <a:ext cx="4372981" cy="22155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91" y="4907666"/>
            <a:ext cx="4340506" cy="183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45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9077" y="4226065"/>
            <a:ext cx="6389559" cy="245252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8317" y="312516"/>
            <a:ext cx="7892031" cy="377334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367" y="1600818"/>
            <a:ext cx="3728950" cy="494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881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1" y="213360"/>
            <a:ext cx="11963400" cy="6385560"/>
          </a:xfrm>
        </p:spPr>
        <p:txBody>
          <a:bodyPr/>
          <a:lstStyle/>
          <a:p>
            <a:r>
              <a:rPr lang="ru-RU" sz="2800" b="1" i="1" dirty="0"/>
              <a:t>ОО «Речевое развитие»:</a:t>
            </a:r>
            <a:br>
              <a:rPr lang="ru-RU" sz="2800" dirty="0"/>
            </a:br>
            <a:r>
              <a:rPr lang="ru-RU" sz="1800" dirty="0"/>
              <a:t>Творческие рассказы детей: о своих героических предках, </a:t>
            </a:r>
            <a:br>
              <a:rPr lang="ru-RU" sz="1800" dirty="0"/>
            </a:br>
            <a:r>
              <a:rPr lang="ru-RU" sz="1800" dirty="0"/>
              <a:t>Чтение художественной литературы: А. Прокофьев «Родина».</a:t>
            </a:r>
            <a:br>
              <a:rPr lang="ru-RU" sz="1800" dirty="0"/>
            </a:br>
            <a:r>
              <a:rPr lang="ru-RU" sz="1800" dirty="0"/>
              <a:t>Чтение художественной литературы: О. </a:t>
            </a:r>
            <a:r>
              <a:rPr lang="ru-RU" sz="1800" dirty="0" err="1"/>
              <a:t>Высотская</a:t>
            </a:r>
            <a:r>
              <a:rPr lang="ru-RU" sz="1800" dirty="0"/>
              <a:t> «Мой брат уехал на границу».</a:t>
            </a:r>
            <a:br>
              <a:rPr lang="ru-RU" sz="1800" dirty="0"/>
            </a:br>
            <a:r>
              <a:rPr lang="ru-RU" sz="1800" dirty="0"/>
              <a:t>Чтение художественной литературы: Р. Бойко «Наша армия родная».</a:t>
            </a:r>
            <a:br>
              <a:rPr lang="ru-RU" sz="1800" dirty="0"/>
            </a:br>
            <a:r>
              <a:rPr lang="ru-RU" sz="1800" dirty="0"/>
              <a:t>Чтение литературных произведений по теме:  А. Гайдар «Сказка о военной тайне, о </a:t>
            </a:r>
            <a:r>
              <a:rPr lang="ru-RU" sz="1800" dirty="0" err="1"/>
              <a:t>мальчише-кибальчище</a:t>
            </a:r>
            <a:r>
              <a:rPr lang="ru-RU" sz="1800" dirty="0"/>
              <a:t> и его твердом слове», О. Тихомирова , «Солдатом быть – Родине служить», В. Маяковский  «Возьмем винтовки новые», В. Маяковский  «Что такое хорошо и что такое плохо», Былины  сказки  «Три богатыря», О. Тихомиров  « На поле Куликовом», Л. Пантелеев  «Честное слово», Н. А. Некрасов  «Мужичок с ноготок»,  Т.А. Кудрявцева «Я живу в России».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0832" y="3377295"/>
            <a:ext cx="5542787" cy="27286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0699" y="3377295"/>
            <a:ext cx="2787862" cy="315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5745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322" y="201128"/>
            <a:ext cx="11750040" cy="6385560"/>
          </a:xfrm>
        </p:spPr>
        <p:txBody>
          <a:bodyPr/>
          <a:lstStyle/>
          <a:p>
            <a:r>
              <a:rPr lang="ru-RU" sz="2800" b="1" dirty="0">
                <a:solidFill>
                  <a:srgbClr val="FFC000"/>
                </a:solidFill>
              </a:rPr>
              <a:t>3 этап рефлексивно – обобщающий: </a:t>
            </a:r>
            <a:r>
              <a:rPr lang="ru-RU" sz="2800" dirty="0">
                <a:solidFill>
                  <a:srgbClr val="FFC000"/>
                </a:solidFill>
              </a:rPr>
              <a:t>результаты проектной деятельности: </a:t>
            </a:r>
            <a:br>
              <a:rPr lang="ru-RU" dirty="0">
                <a:solidFill>
                  <a:srgbClr val="FFC000"/>
                </a:solidFill>
              </a:rPr>
            </a:br>
            <a:r>
              <a:rPr lang="ru-RU" sz="1800" dirty="0"/>
              <a:t>1) Расширили представление детей о войне, укрепили связи между поколениями; </a:t>
            </a:r>
            <a:br>
              <a:rPr lang="ru-RU" sz="1800" dirty="0"/>
            </a:br>
            <a:r>
              <a:rPr lang="ru-RU" sz="1800" dirty="0"/>
              <a:t>2) Воспитали у детей любовь и уважение к участникам ВОВ; </a:t>
            </a:r>
            <a:br>
              <a:rPr lang="ru-RU" sz="1800" dirty="0"/>
            </a:br>
            <a:r>
              <a:rPr lang="ru-RU" sz="1800" dirty="0"/>
              <a:t>3) Научили проявлять заботу о солдатах; </a:t>
            </a:r>
            <a:br>
              <a:rPr lang="ru-RU" sz="1800" dirty="0"/>
            </a:br>
            <a:r>
              <a:rPr lang="ru-RU" sz="1800" dirty="0"/>
              <a:t>4) Вызвали чувство гордости о  своей стране; </a:t>
            </a:r>
            <a:br>
              <a:rPr lang="ru-RU" sz="1800" dirty="0"/>
            </a:br>
            <a:r>
              <a:rPr lang="ru-RU" sz="1800" dirty="0"/>
              <a:t>5) Развили коммуникативные навыки; </a:t>
            </a:r>
            <a:br>
              <a:rPr lang="ru-RU" sz="1800" dirty="0"/>
            </a:br>
            <a:r>
              <a:rPr lang="ru-RU" sz="1800" dirty="0"/>
              <a:t>6) Обогатили отношения детей и родителей опытом совместной творческой деятельности</a:t>
            </a:r>
            <a:br>
              <a:rPr lang="ru-RU" sz="1800" dirty="0"/>
            </a:br>
            <a:r>
              <a:rPr lang="ru-RU" sz="1800" b="1" dirty="0"/>
              <a:t> </a:t>
            </a:r>
            <a:br>
              <a:rPr lang="ru-RU" sz="1800" dirty="0"/>
            </a:br>
            <a:r>
              <a:rPr lang="ru-RU" sz="1800" dirty="0"/>
              <a:t>Итоговый – презентация результатов деятельности. Экскурсия на территорию «Парк Патриот-Тула», «Музей Обороны Тулы», г. Тулы.</a:t>
            </a:r>
            <a:br>
              <a:rPr lang="ru-RU" sz="1800" dirty="0"/>
            </a:br>
            <a:r>
              <a:rPr lang="ru-RU" sz="1800" dirty="0"/>
              <a:t>Акция: собрать посылку от группы на СВО</a:t>
            </a:r>
            <a:br>
              <a:rPr lang="ru-RU" sz="1800" dirty="0"/>
            </a:br>
            <a:br>
              <a:rPr lang="ru-RU" sz="1800" dirty="0"/>
            </a:br>
            <a:br>
              <a:rPr lang="ru-RU" sz="1800" dirty="0"/>
            </a:br>
            <a:br>
              <a:rPr lang="ru-RU" sz="1800" dirty="0"/>
            </a:br>
            <a:r>
              <a:rPr lang="ru-RU" sz="1800" dirty="0"/>
              <a:t>   </a:t>
            </a:r>
            <a:br>
              <a:rPr lang="ru-RU" sz="1800" dirty="0"/>
            </a:br>
            <a:br>
              <a:rPr lang="ru-RU" sz="1800" dirty="0"/>
            </a:br>
            <a:br>
              <a:rPr lang="ru-RU" sz="1800" dirty="0"/>
            </a:br>
            <a:br>
              <a:rPr lang="ru-RU" sz="1800" dirty="0"/>
            </a:br>
            <a:br>
              <a:rPr lang="ru-RU" sz="1800" dirty="0"/>
            </a:br>
            <a:br>
              <a:rPr lang="ru-RU" sz="1800" dirty="0"/>
            </a:br>
            <a:endParaRPr lang="ru-RU" sz="1800" dirty="0"/>
          </a:p>
        </p:txBody>
      </p:sp>
      <p:sp>
        <p:nvSpPr>
          <p:cNvPr id="5" name="AutoShape 6" descr="D:\ПРОЕКТ\photo_5366140321991352459_y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9857" y="3952807"/>
            <a:ext cx="5853070" cy="26338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00" y="3981450"/>
            <a:ext cx="5088468" cy="263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950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880" y="827857"/>
            <a:ext cx="9404723" cy="1400530"/>
          </a:xfrm>
        </p:spPr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2298"/>
            <a:ext cx="4931596" cy="60653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8480" y="0"/>
            <a:ext cx="5781676" cy="375440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218" y="3754402"/>
            <a:ext cx="6172199" cy="277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778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259081"/>
            <a:ext cx="8825658" cy="1386839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chemeClr val="accent1"/>
                </a:solidFill>
              </a:rPr>
              <a:t>Паспорт проекта:</a:t>
            </a:r>
            <a:br>
              <a:rPr lang="ru-RU" sz="4000" dirty="0">
                <a:solidFill>
                  <a:schemeClr val="accent1"/>
                </a:solidFill>
              </a:rPr>
            </a:br>
            <a:endParaRPr lang="ru-RU" sz="4000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127760"/>
            <a:ext cx="11689080" cy="542544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Участники проекта</a:t>
            </a:r>
            <a:r>
              <a:rPr lang="ru-RU" dirty="0">
                <a:solidFill>
                  <a:srgbClr val="FFC000"/>
                </a:solidFill>
              </a:rPr>
              <a:t>:</a:t>
            </a:r>
            <a:r>
              <a:rPr lang="ru-RU" b="1" dirty="0">
                <a:solidFill>
                  <a:srgbClr val="FFC000"/>
                </a:solidFill>
              </a:rPr>
              <a:t>.</a:t>
            </a:r>
            <a:r>
              <a:rPr lang="ru-RU" dirty="0">
                <a:solidFill>
                  <a:srgbClr val="FFC000"/>
                </a:solidFill>
              </a:rPr>
              <a:t> дети старшей группы, воспитатели, родители (законные представители).</a:t>
            </a:r>
            <a:endParaRPr lang="ru-RU" b="1" dirty="0">
              <a:solidFill>
                <a:srgbClr val="FFC000"/>
              </a:solidFill>
            </a:endParaRPr>
          </a:p>
          <a:p>
            <a:r>
              <a:rPr lang="ru-RU" b="1" dirty="0">
                <a:solidFill>
                  <a:srgbClr val="FFC000"/>
                </a:solidFill>
              </a:rPr>
              <a:t> </a:t>
            </a:r>
            <a:endParaRPr lang="ru-RU" dirty="0">
              <a:solidFill>
                <a:srgbClr val="FFC000"/>
              </a:solidFill>
            </a:endParaRPr>
          </a:p>
          <a:p>
            <a:r>
              <a:rPr lang="ru-RU" b="1" dirty="0">
                <a:solidFill>
                  <a:srgbClr val="FFC000"/>
                </a:solidFill>
              </a:rPr>
              <a:t>Возраст обучающихся</a:t>
            </a:r>
            <a:r>
              <a:rPr lang="ru-RU" dirty="0">
                <a:solidFill>
                  <a:srgbClr val="FFC000"/>
                </a:solidFill>
              </a:rPr>
              <a:t>: </a:t>
            </a:r>
            <a:r>
              <a:rPr lang="ru-RU" b="1" dirty="0">
                <a:solidFill>
                  <a:srgbClr val="FFC000"/>
                </a:solidFill>
              </a:rPr>
              <a:t>дети старшего дошкольного возраста 5-6 лет</a:t>
            </a:r>
          </a:p>
          <a:p>
            <a:r>
              <a:rPr lang="ru-RU" b="1" dirty="0">
                <a:solidFill>
                  <a:srgbClr val="FFC000"/>
                </a:solidFill>
              </a:rPr>
              <a:t> </a:t>
            </a:r>
          </a:p>
          <a:p>
            <a:r>
              <a:rPr lang="ru-RU" b="1" dirty="0">
                <a:solidFill>
                  <a:srgbClr val="FFC000"/>
                </a:solidFill>
              </a:rPr>
              <a:t>Срок реализации</a:t>
            </a:r>
            <a:r>
              <a:rPr lang="ru-RU" dirty="0">
                <a:solidFill>
                  <a:srgbClr val="FFC000"/>
                </a:solidFill>
              </a:rPr>
              <a:t>: </a:t>
            </a:r>
            <a:r>
              <a:rPr lang="ru-RU" b="1" dirty="0">
                <a:solidFill>
                  <a:srgbClr val="FFC000"/>
                </a:solidFill>
              </a:rPr>
              <a:t>: </a:t>
            </a:r>
            <a:r>
              <a:rPr lang="ru-RU" dirty="0">
                <a:solidFill>
                  <a:srgbClr val="FFC000"/>
                </a:solidFill>
              </a:rPr>
              <a:t>с 02 по 26 декабря 2024 г.</a:t>
            </a:r>
          </a:p>
          <a:p>
            <a:r>
              <a:rPr lang="ru-RU" dirty="0">
                <a:solidFill>
                  <a:srgbClr val="FFC000"/>
                </a:solidFill>
              </a:rPr>
              <a:t> </a:t>
            </a:r>
          </a:p>
          <a:p>
            <a:r>
              <a:rPr lang="ru-RU" b="1" dirty="0">
                <a:solidFill>
                  <a:srgbClr val="FFC000"/>
                </a:solidFill>
              </a:rPr>
              <a:t>Продолжительность</a:t>
            </a:r>
            <a:r>
              <a:rPr lang="ru-RU" dirty="0">
                <a:solidFill>
                  <a:srgbClr val="FFC000"/>
                </a:solidFill>
              </a:rPr>
              <a:t> </a:t>
            </a:r>
            <a:r>
              <a:rPr lang="ru-RU" b="1" dirty="0">
                <a:solidFill>
                  <a:srgbClr val="FFC000"/>
                </a:solidFill>
              </a:rPr>
              <a:t>проекта</a:t>
            </a:r>
            <a:r>
              <a:rPr lang="ru-RU" dirty="0">
                <a:solidFill>
                  <a:srgbClr val="FFC000"/>
                </a:solidFill>
              </a:rPr>
              <a:t>: </a:t>
            </a:r>
            <a:r>
              <a:rPr lang="ru-RU" b="1" dirty="0">
                <a:solidFill>
                  <a:srgbClr val="FFC000"/>
                </a:solidFill>
              </a:rPr>
              <a:t>краткосрочный.</a:t>
            </a:r>
          </a:p>
          <a:p>
            <a:r>
              <a:rPr lang="ru-RU" b="1" dirty="0">
                <a:solidFill>
                  <a:srgbClr val="FFC000"/>
                </a:solidFill>
              </a:rPr>
              <a:t> </a:t>
            </a:r>
            <a:endParaRPr lang="ru-RU" dirty="0">
              <a:solidFill>
                <a:srgbClr val="FFC000"/>
              </a:solidFill>
            </a:endParaRPr>
          </a:p>
          <a:p>
            <a:r>
              <a:rPr lang="ru-RU" b="1" dirty="0">
                <a:solidFill>
                  <a:srgbClr val="FFC000"/>
                </a:solidFill>
              </a:rPr>
              <a:t>Тип</a:t>
            </a:r>
            <a:r>
              <a:rPr lang="ru-RU" dirty="0">
                <a:solidFill>
                  <a:srgbClr val="FFC000"/>
                </a:solidFill>
              </a:rPr>
              <a:t> </a:t>
            </a:r>
            <a:r>
              <a:rPr lang="ru-RU" b="1" dirty="0">
                <a:solidFill>
                  <a:srgbClr val="FFC000"/>
                </a:solidFill>
              </a:rPr>
              <a:t>проекта</a:t>
            </a:r>
            <a:r>
              <a:rPr lang="ru-RU" dirty="0">
                <a:solidFill>
                  <a:srgbClr val="FFC000"/>
                </a:solidFill>
              </a:rPr>
              <a:t>:</a:t>
            </a:r>
            <a:r>
              <a:rPr lang="ru-RU" b="1" dirty="0">
                <a:solidFill>
                  <a:srgbClr val="FFC000"/>
                </a:solidFill>
              </a:rPr>
              <a:t>.</a:t>
            </a:r>
            <a:r>
              <a:rPr lang="ru-RU" dirty="0">
                <a:solidFill>
                  <a:srgbClr val="FFC000"/>
                </a:solidFill>
              </a:rPr>
              <a:t> социально-коммуникативный, практико-ориентированный.</a:t>
            </a:r>
          </a:p>
          <a:p>
            <a:endParaRPr lang="ru-RU" b="1" dirty="0">
              <a:solidFill>
                <a:srgbClr val="FFC000"/>
              </a:solidFill>
            </a:endParaRPr>
          </a:p>
          <a:p>
            <a:r>
              <a:rPr lang="ru-RU" b="1" dirty="0">
                <a:solidFill>
                  <a:srgbClr val="FFC000"/>
                </a:solidFill>
              </a:rPr>
              <a:t>Вид проекта: творческий.</a:t>
            </a:r>
          </a:p>
          <a:p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758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96240"/>
            <a:ext cx="11109960" cy="6187440"/>
          </a:xfrm>
        </p:spPr>
        <p:txBody>
          <a:bodyPr/>
          <a:lstStyle/>
          <a:p>
            <a:r>
              <a:rPr lang="ru-RU" sz="2000" b="1" dirty="0">
                <a:solidFill>
                  <a:srgbClr val="FFC000"/>
                </a:solidFill>
              </a:rPr>
              <a:t>Актуальность проекта</a:t>
            </a:r>
            <a:r>
              <a:rPr lang="ru-RU" sz="2000" dirty="0">
                <a:solidFill>
                  <a:srgbClr val="FFC000"/>
                </a:solidFill>
              </a:rPr>
              <a:t>: </a:t>
            </a:r>
            <a:r>
              <a:rPr lang="ru-RU" sz="2000" dirty="0"/>
              <a:t>Есть события, над которыми время не властно, и, чем дальше в прошлое уходят годы, тем яснее становятся их величие. К таким событиям относится Великая Отечественная война. Исторически сложилось так, что любовь к Родине, патриотизм во все времена в Российском государстве были чертой национального характера. Но в силу современных экономических и политических перемен все более заметными стали проблемы нашего времени: утрата обществом традиционного российского патриотического сознания, распад связей между поколениями. В результате возникает духовный вакуум, где порой нет места уважению, любви, заботливому отношению к старшим, взаимопониманию между людьми, взаимовыручке. Поэтому гражданско-патриотическое воспитание в условиях дошкольной образовательной организации сегодня – одно из важнейших звеньев системы воспитательной работы.</a:t>
            </a:r>
            <a:br>
              <a:rPr lang="ru-RU" sz="2000" dirty="0"/>
            </a:br>
            <a:r>
              <a:rPr lang="ru-RU" sz="2000" dirty="0"/>
              <a:t>Поскольку дети стали участниками всех ступеней образования, то помимо социализации детей данной группы, основной задачей ДОО является также и воспитание нравственных качеств путем внедрения новых технологий.</a:t>
            </a:r>
            <a:br>
              <a:rPr lang="ru-RU" sz="2000" dirty="0"/>
            </a:br>
            <a:r>
              <a:rPr lang="ru-RU" sz="2000" dirty="0"/>
              <a:t>Формирование патриотических чувств ребенка, воспитание любви к близким и своему отечеству, уважения к культурным традициям и ценностям своего народа, формирование толерантности, доброты и милосердия возможно через мир положительных эмоций и активного участия в процессе обязательного приобщения к культуре, истории родной страны.</a:t>
            </a:r>
            <a:br>
              <a:rPr lang="ru-RU" sz="2000" dirty="0"/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629262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" y="137160"/>
            <a:ext cx="11856719" cy="6583680"/>
          </a:xfrm>
        </p:spPr>
        <p:txBody>
          <a:bodyPr/>
          <a:lstStyle/>
          <a:p>
            <a:r>
              <a:rPr lang="ru-RU" sz="1800" b="1" dirty="0">
                <a:solidFill>
                  <a:srgbClr val="FFC000"/>
                </a:solidFill>
              </a:rPr>
              <a:t>Цель проекта</a:t>
            </a:r>
            <a:r>
              <a:rPr lang="ru-RU" sz="1800" dirty="0">
                <a:solidFill>
                  <a:srgbClr val="FFC000"/>
                </a:solidFill>
              </a:rPr>
              <a:t>: </a:t>
            </a:r>
            <a:r>
              <a:rPr lang="ru-RU" sz="1800" dirty="0"/>
              <a:t>создать условия гражданско-патриотического воспитания старших дошкольников и доказать их эффективность в практике образования. (формирование и развитие у детей старшего дошкольного возраста чувства принадлежности к обществу, стране, создание условий для формирования чувства гордости за свою Родину, сохранения памяти о подвиге наших солдат в Великой Отечественной войне и иных боевых действий).</a:t>
            </a:r>
            <a:br>
              <a:rPr lang="ru-RU" sz="1800" dirty="0">
                <a:solidFill>
                  <a:srgbClr val="FFC000"/>
                </a:solidFill>
              </a:rPr>
            </a:br>
            <a:r>
              <a:rPr lang="ru-RU" sz="1800" b="1" dirty="0">
                <a:solidFill>
                  <a:srgbClr val="FFC000"/>
                </a:solidFill>
              </a:rPr>
              <a:t>Задачи проекта:</a:t>
            </a:r>
            <a:r>
              <a:rPr lang="ru-RU" sz="1800" dirty="0">
                <a:solidFill>
                  <a:srgbClr val="FFC000"/>
                </a:solidFill>
              </a:rPr>
              <a:t> </a:t>
            </a:r>
            <a:br>
              <a:rPr lang="ru-RU" sz="1800" dirty="0">
                <a:solidFill>
                  <a:srgbClr val="FFC000"/>
                </a:solidFill>
              </a:rPr>
            </a:br>
            <a:r>
              <a:rPr lang="ru-RU" sz="1800" b="1" dirty="0"/>
              <a:t>Образовательные:</a:t>
            </a:r>
            <a:br>
              <a:rPr lang="ru-RU" sz="1800" dirty="0"/>
            </a:br>
            <a:r>
              <a:rPr lang="ru-RU" sz="1800" dirty="0"/>
              <a:t>-учить детей уважать детей подвиги прошлых времен;</a:t>
            </a:r>
            <a:br>
              <a:rPr lang="ru-RU" sz="1800" dirty="0"/>
            </a:br>
            <a:r>
              <a:rPr lang="ru-RU" sz="1800" dirty="0"/>
              <a:t>-формировать представления об истории ВОВ и иных боевых действий, о наградах, о жизни граждан в военное время, работе тыла, используя различные виды деятельности;</a:t>
            </a:r>
            <a:br>
              <a:rPr lang="ru-RU" sz="1800" dirty="0"/>
            </a:br>
            <a:r>
              <a:rPr lang="ru-RU" sz="1800" dirty="0"/>
              <a:t>-показать мужество и героизм людей в ходе Великой Отечественной войны и иных боевых действий;</a:t>
            </a:r>
            <a:br>
              <a:rPr lang="ru-RU" sz="1800" dirty="0"/>
            </a:br>
            <a:r>
              <a:rPr lang="ru-RU" sz="1800" dirty="0"/>
              <a:t>-повышать уровень духовно-нравственного и патриотического воспитания, социальной и гражданской ответственности;</a:t>
            </a:r>
            <a:br>
              <a:rPr lang="ru-RU" sz="1800" dirty="0"/>
            </a:br>
            <a:r>
              <a:rPr lang="ru-RU" sz="1800" b="1" dirty="0"/>
              <a:t>развивающие:</a:t>
            </a:r>
            <a:br>
              <a:rPr lang="ru-RU" sz="1800" dirty="0"/>
            </a:br>
            <a:r>
              <a:rPr lang="ru-RU" sz="1800" dirty="0"/>
              <a:t>-развивать интерес дошкольников к историческому прошлому нашей страны и региона;</a:t>
            </a:r>
            <a:br>
              <a:rPr lang="ru-RU" sz="1800" dirty="0"/>
            </a:br>
            <a:r>
              <a:rPr lang="ru-RU" sz="1800" dirty="0"/>
              <a:t>-приобщать воспитанников к истории, традициям и культуре Родины. </a:t>
            </a:r>
            <a:br>
              <a:rPr lang="ru-RU" sz="1800" dirty="0"/>
            </a:br>
            <a:r>
              <a:rPr lang="ru-RU" sz="1800" dirty="0"/>
              <a:t>-развивать познавательный интерес;                                                                                              </a:t>
            </a:r>
            <a:br>
              <a:rPr lang="ru-RU" sz="1800" dirty="0"/>
            </a:br>
            <a:r>
              <a:rPr lang="ru-RU" sz="1800" b="1" dirty="0"/>
              <a:t>воспитательные:</a:t>
            </a:r>
            <a:br>
              <a:rPr lang="ru-RU" sz="1800" dirty="0"/>
            </a:br>
            <a:r>
              <a:rPr lang="ru-RU" sz="1800" dirty="0"/>
              <a:t>-вызвать у детей желание поддержать наших героев добрыми рисунками и словами.</a:t>
            </a:r>
            <a:br>
              <a:rPr lang="ru-RU" sz="1800" dirty="0"/>
            </a:br>
            <a:r>
              <a:rPr lang="ru-RU" sz="1800" dirty="0"/>
              <a:t>-противодействовать попыткам фальсифицировать события Великой Отечественной войны 1941– 1945 гг. и иных боевых действий, в том числе специальной военной операции.</a:t>
            </a:r>
            <a:br>
              <a:rPr lang="ru-RU" sz="1800" dirty="0"/>
            </a:br>
            <a:r>
              <a:rPr lang="ru-RU" sz="1800" dirty="0"/>
              <a:t>-воспитывать чувство патриотизма.</a:t>
            </a:r>
            <a:br>
              <a:rPr lang="ru-RU" sz="1800" dirty="0"/>
            </a:br>
            <a:endParaRPr lang="ru-RU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159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" y="198120"/>
            <a:ext cx="11826239" cy="6416040"/>
          </a:xfrm>
        </p:spPr>
        <p:txBody>
          <a:bodyPr/>
          <a:lstStyle/>
          <a:p>
            <a:pPr fontAlgn="base"/>
            <a:r>
              <a:rPr lang="ru-RU" sz="1800" b="1" dirty="0">
                <a:solidFill>
                  <a:srgbClr val="FFC000"/>
                </a:solidFill>
              </a:rPr>
              <a:t>Планируемые результаты проекта</a:t>
            </a:r>
            <a:r>
              <a:rPr lang="ru-RU" sz="1800" dirty="0">
                <a:solidFill>
                  <a:srgbClr val="FFC000"/>
                </a:solidFill>
              </a:rPr>
              <a:t>: </a:t>
            </a:r>
            <a:br>
              <a:rPr lang="ru-RU" sz="1800" dirty="0">
                <a:solidFill>
                  <a:srgbClr val="FFC000"/>
                </a:solidFill>
              </a:rPr>
            </a:br>
            <a:br>
              <a:rPr lang="ru-RU" sz="1800" b="1" dirty="0">
                <a:solidFill>
                  <a:schemeClr val="tx1"/>
                </a:solidFill>
              </a:rPr>
            </a:br>
            <a:r>
              <a:rPr lang="ru-RU" sz="1800" b="1" dirty="0"/>
              <a:t>У детей:</a:t>
            </a:r>
            <a:br>
              <a:rPr lang="ru-RU" sz="1800" dirty="0"/>
            </a:br>
            <a:r>
              <a:rPr lang="ru-RU" sz="1800" dirty="0"/>
              <a:t>1. Пробуждение интереса: откликнулись и активно присоединились к акции.</a:t>
            </a:r>
            <a:br>
              <a:rPr lang="ru-RU" sz="1800" dirty="0"/>
            </a:br>
            <a:r>
              <a:rPr lang="ru-RU" sz="1800" dirty="0"/>
              <a:t>2. Сформировать уважительное отношение к старшему поколению, героическому прошлому страны, желание быть похожими на них, закладывая тем самым основу патриотических чувств.</a:t>
            </a:r>
            <a:br>
              <a:rPr lang="ru-RU" sz="1800" dirty="0"/>
            </a:br>
            <a:r>
              <a:rPr lang="ru-RU" sz="1800" dirty="0"/>
              <a:t>3.Сформировать интерес и привить любовь к жизни своей семьи, культурного свершения своего народа</a:t>
            </a:r>
            <a:br>
              <a:rPr lang="ru-RU" sz="1800" dirty="0"/>
            </a:br>
            <a:r>
              <a:rPr lang="ru-RU" sz="1800" dirty="0"/>
              <a:t>4. Понимают, в какой стране они живут, против кого и за что борется Россия.</a:t>
            </a:r>
            <a:br>
              <a:rPr lang="ru-RU" sz="1800" dirty="0"/>
            </a:br>
            <a:r>
              <a:rPr lang="ru-RU" sz="1800" dirty="0"/>
              <a:t>5. Расширены и систематизированы знания об истории, традициях и культуре родной страны, о российской армии.</a:t>
            </a:r>
            <a:br>
              <a:rPr lang="ru-RU" sz="1800" dirty="0"/>
            </a:br>
            <a:r>
              <a:rPr lang="ru-RU" sz="1800" dirty="0"/>
              <a:t>6. Сформировано чувство гордости за принадлежность к своей культуре, за национальное достоинство, за деятельность во благо своей Родины.</a:t>
            </a:r>
            <a:br>
              <a:rPr lang="ru-RU" sz="1800" dirty="0"/>
            </a:br>
            <a:r>
              <a:rPr lang="ru-RU" sz="1800" dirty="0"/>
              <a:t>7. Присутствует желание поддержки военнослужащих РФ, участвующих в зоне СВО.</a:t>
            </a:r>
            <a:br>
              <a:rPr lang="ru-RU" sz="1800" b="1" dirty="0">
                <a:solidFill>
                  <a:schemeClr val="tx1"/>
                </a:solidFill>
              </a:rPr>
            </a:br>
            <a:br>
              <a:rPr lang="ru-RU" sz="1800" b="1" dirty="0">
                <a:solidFill>
                  <a:schemeClr val="tx1"/>
                </a:solidFill>
              </a:rPr>
            </a:br>
            <a:r>
              <a:rPr lang="ru-RU" sz="1800" b="1" dirty="0">
                <a:solidFill>
                  <a:srgbClr val="FFC000"/>
                </a:solidFill>
              </a:rPr>
              <a:t>Форма представления продукта: </a:t>
            </a:r>
            <a:br>
              <a:rPr lang="ru-RU" sz="1800" b="1" dirty="0">
                <a:solidFill>
                  <a:srgbClr val="FFC000"/>
                </a:solidFill>
              </a:rPr>
            </a:b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1800" dirty="0"/>
              <a:t>Итоговый – презентация результатов деятельности. Экскурсия на территорию «Парк Патриот-Тула», «Музей Обороны Тулы», г. Тулы.</a:t>
            </a:r>
            <a:br>
              <a:rPr lang="ru-RU" sz="1800" dirty="0"/>
            </a:br>
            <a:r>
              <a:rPr lang="ru-RU" sz="1800" dirty="0"/>
              <a:t>Акция: собрать посылку от группы на СВО</a:t>
            </a:r>
            <a:br>
              <a:rPr lang="ru-RU" sz="1800" dirty="0"/>
            </a:br>
            <a:br>
              <a:rPr lang="ru-RU" sz="1800" dirty="0"/>
            </a:br>
            <a:endParaRPr lang="ru-RU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61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1" y="269838"/>
            <a:ext cx="11750040" cy="6374802"/>
          </a:xfrm>
        </p:spPr>
        <p:txBody>
          <a:bodyPr/>
          <a:lstStyle/>
          <a:p>
            <a:r>
              <a:rPr lang="ru-RU" sz="3200" b="1" dirty="0">
                <a:solidFill>
                  <a:srgbClr val="FFC000"/>
                </a:solidFill>
              </a:rPr>
              <a:t>Этапы реализации проекта:</a:t>
            </a:r>
            <a:br>
              <a:rPr lang="ru-RU" sz="3200" dirty="0">
                <a:solidFill>
                  <a:srgbClr val="FFC000"/>
                </a:solidFill>
              </a:rPr>
            </a:br>
            <a:br>
              <a:rPr lang="ru-RU" sz="2400" dirty="0">
                <a:solidFill>
                  <a:srgbClr val="FFC000"/>
                </a:solidFill>
              </a:rPr>
            </a:br>
            <a:r>
              <a:rPr lang="ru-RU" sz="3200" b="1" dirty="0">
                <a:solidFill>
                  <a:srgbClr val="FFC000"/>
                </a:solidFill>
              </a:rPr>
              <a:t>1 этап организационно - подготовительный</a:t>
            </a:r>
            <a:r>
              <a:rPr lang="ru-RU" sz="3200" dirty="0">
                <a:solidFill>
                  <a:srgbClr val="FFC000"/>
                </a:solidFill>
              </a:rPr>
              <a:t>:</a:t>
            </a:r>
            <a:br>
              <a:rPr lang="ru-RU" sz="3200" dirty="0">
                <a:solidFill>
                  <a:srgbClr val="FFC000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- Заинтересовать участников изучением данной темы;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- Изучить методическую и научно-популярную литературу;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- Подобрать иллюстрационный материал и видеоматериал по теме;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- Подобрать материал для игровой деятельности;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- Составить план работы (занятий, мероприятий);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-Создать условия для взаимодействия с семьями воспитанников, укрепление связи дошкольного учреждения с семьей.</a:t>
            </a:r>
            <a:br>
              <a:rPr lang="ru-RU" sz="3200" dirty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553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1" y="228600"/>
            <a:ext cx="11582400" cy="637032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FFC000"/>
                </a:solidFill>
              </a:rPr>
              <a:t>2 этап технологический</a:t>
            </a:r>
            <a:r>
              <a:rPr lang="ru-RU" sz="2800" dirty="0">
                <a:solidFill>
                  <a:srgbClr val="FFC000"/>
                </a:solidFill>
              </a:rPr>
              <a:t>: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tx1"/>
                </a:solidFill>
              </a:rPr>
              <a:t>реализация проекта через ОО.</a:t>
            </a:r>
            <a:br>
              <a:rPr lang="ru-RU" sz="2800" dirty="0"/>
            </a:br>
            <a:r>
              <a:rPr lang="ru-RU" sz="2800" b="1" i="1" dirty="0"/>
              <a:t>ОО «Социально коммуникативное развитие»:</a:t>
            </a:r>
            <a:r>
              <a:rPr lang="ru-RU" sz="2800" b="1" dirty="0"/>
              <a:t> 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3841" y="1895311"/>
            <a:ext cx="11414759" cy="118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Сюжетно-ролевые игры </a:t>
            </a:r>
            <a:r>
              <a:rPr lang="ru-RU" dirty="0"/>
              <a:t>«Военные профессии», 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/>
              <a:t>Дидактические игры: «Символы нашей страны», «Флаг России», «Найди флаг»,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Игровые ситуации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9733" y="1895311"/>
            <a:ext cx="2218867" cy="49308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2586" y="2954306"/>
            <a:ext cx="1639506" cy="36433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22189"/>
            <a:ext cx="3716215" cy="32422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0056" y="2741933"/>
            <a:ext cx="3504889" cy="385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791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" y="452718"/>
            <a:ext cx="11673839" cy="6161442"/>
          </a:xfrm>
        </p:spPr>
        <p:txBody>
          <a:bodyPr/>
          <a:lstStyle/>
          <a:p>
            <a:r>
              <a:rPr lang="ru-RU" sz="2800" b="1" i="1" dirty="0">
                <a:solidFill>
                  <a:schemeClr val="tx1"/>
                </a:solidFill>
              </a:rPr>
              <a:t>ОО «Физическое развитие»: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1800" dirty="0">
                <a:solidFill>
                  <a:schemeClr val="tx1"/>
                </a:solidFill>
              </a:rPr>
              <a:t>Подвижные игры </a:t>
            </a:r>
            <a:r>
              <a:rPr lang="ru-RU" sz="1800" dirty="0"/>
              <a:t>: «Охота на зайцев», «Снежки и ветер».</a:t>
            </a:r>
            <a:br>
              <a:rPr lang="ru-RU" sz="1800" dirty="0"/>
            </a:br>
            <a:r>
              <a:rPr lang="ru-RU" sz="1800" dirty="0"/>
              <a:t>«</a:t>
            </a:r>
            <a:r>
              <a:rPr lang="ru-RU" sz="1800" dirty="0" err="1"/>
              <a:t>Триколор</a:t>
            </a:r>
            <a:r>
              <a:rPr lang="ru-RU" sz="1800" dirty="0"/>
              <a:t>», «Салют», «Связисты», «Чья команда быстрее передаст донесение».</a:t>
            </a:r>
            <a:br>
              <a:rPr lang="ru-RU" sz="1800" dirty="0"/>
            </a:br>
            <a:br>
              <a:rPr lang="ru-RU" sz="1800" dirty="0"/>
            </a:br>
            <a:r>
              <a:rPr lang="ru-RU" sz="1800" dirty="0">
                <a:solidFill>
                  <a:schemeClr val="tx1"/>
                </a:solidFill>
              </a:rPr>
              <a:t> Физкультминутка « В нашей стране горы высокие, реки глубокие, степи широкие, леса большие. А мы – ребята вот такие!». «Мы военные», « Пусть всегда будет мир!», «Победы».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" y="2472536"/>
            <a:ext cx="4714240" cy="21214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888" y="2443275"/>
            <a:ext cx="4779264" cy="21506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383" y="4593944"/>
            <a:ext cx="4888481" cy="233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25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1" y="101991"/>
            <a:ext cx="11765280" cy="6431280"/>
          </a:xfrm>
        </p:spPr>
        <p:txBody>
          <a:bodyPr/>
          <a:lstStyle/>
          <a:p>
            <a:r>
              <a:rPr lang="ru-RU" sz="2800" b="1" i="1" dirty="0"/>
              <a:t>ОО «Познавательное развитие»:</a:t>
            </a:r>
            <a:br>
              <a:rPr lang="ru-RU" sz="2800" dirty="0"/>
            </a:br>
            <a:r>
              <a:rPr lang="ru-RU" sz="1800" dirty="0"/>
              <a:t>Беседы:</a:t>
            </a:r>
            <a:r>
              <a:rPr lang="ru-RU" sz="1400" dirty="0"/>
              <a:t> «День Героев Отечества», «Знакомство с флагом России», «День Победы», «Немного из истории. Традиция написания писем русскому солдату», «Нужны ли солдатам письма?» «Военные профессии».</a:t>
            </a:r>
            <a:br>
              <a:rPr lang="ru-RU" sz="1400" dirty="0"/>
            </a:br>
            <a:r>
              <a:rPr lang="ru-RU" sz="1800" dirty="0"/>
              <a:t>Занятие «День обороны Тулы- 5 декабря» с презентацией</a:t>
            </a:r>
            <a:br>
              <a:rPr lang="ru-RU" sz="1800" dirty="0"/>
            </a:b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97308"/>
            <a:ext cx="6404658" cy="28820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4658" y="2016425"/>
            <a:ext cx="5685796" cy="35074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61466"/>
            <a:ext cx="6242071" cy="216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0277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508</TotalTime>
  <Words>1277</Words>
  <Application>Microsoft Office PowerPoint</Application>
  <PresentationFormat>Широкоэкранный</PresentationFormat>
  <Paragraphs>34</Paragraphs>
  <Slides>15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Century Gothic</vt:lpstr>
      <vt:lpstr>Times New Roman</vt:lpstr>
      <vt:lpstr>Wingdings 3</vt:lpstr>
      <vt:lpstr>Ион</vt:lpstr>
      <vt:lpstr>Презентация PowerPoint</vt:lpstr>
      <vt:lpstr>Паспорт проекта: </vt:lpstr>
      <vt:lpstr>Актуальность проекта: Есть события, над которыми время не властно, и, чем дальше в прошлое уходят годы, тем яснее становятся их величие. К таким событиям относится Великая Отечественная война. Исторически сложилось так, что любовь к Родине, патриотизм во все времена в Российском государстве были чертой национального характера. Но в силу современных экономических и политических перемен все более заметными стали проблемы нашего времени: утрата обществом традиционного российского патриотического сознания, распад связей между поколениями. В результате возникает духовный вакуум, где порой нет места уважению, любви, заботливому отношению к старшим, взаимопониманию между людьми, взаимовыручке. Поэтому гражданско-патриотическое воспитание в условиях дошкольной образовательной организации сегодня – одно из важнейших звеньев системы воспитательной работы. Поскольку дети стали участниками всех ступеней образования, то помимо социализации детей данной группы, основной задачей ДОО является также и воспитание нравственных качеств путем внедрения новых технологий. Формирование патриотических чувств ребенка, воспитание любви к близким и своему отечеству, уважения к культурным традициям и ценностям своего народа, формирование толерантности, доброты и милосердия возможно через мир положительных эмоций и активного участия в процессе обязательного приобщения к культуре, истории родной страны. </vt:lpstr>
      <vt:lpstr>Цель проекта: создать условия гражданско-патриотического воспитания старших дошкольников и доказать их эффективность в практике образования. (формирование и развитие у детей старшего дошкольного возраста чувства принадлежности к обществу, стране, создание условий для формирования чувства гордости за свою Родину, сохранения памяти о подвиге наших солдат в Великой Отечественной войне и иных боевых действий). Задачи проекта:  Образовательные: -учить детей уважать детей подвиги прошлых времен; -формировать представления об истории ВОВ и иных боевых действий, о наградах, о жизни граждан в военное время, работе тыла, используя различные виды деятельности; -показать мужество и героизм людей в ходе Великой Отечественной войны и иных боевых действий; -повышать уровень духовно-нравственного и патриотического воспитания, социальной и гражданской ответственности; развивающие: -развивать интерес дошкольников к историческому прошлому нашей страны и региона; -приобщать воспитанников к истории, традициям и культуре Родины.  -развивать познавательный интерес;                                                                                               воспитательные: -вызвать у детей желание поддержать наших героев добрыми рисунками и словами. -противодействовать попыткам фальсифицировать события Великой Отечественной войны 1941– 1945 гг. и иных боевых действий, в том числе специальной военной операции. -воспитывать чувство патриотизма. </vt:lpstr>
      <vt:lpstr>Планируемые результаты проекта:   У детей: 1. Пробуждение интереса: откликнулись и активно присоединились к акции. 2. Сформировать уважительное отношение к старшему поколению, героическому прошлому страны, желание быть похожими на них, закладывая тем самым основу патриотических чувств. 3.Сформировать интерес и привить любовь к жизни своей семьи, культурного свершения своего народа 4. Понимают, в какой стране они живут, против кого и за что борется Россия. 5. Расширены и систематизированы знания об истории, традициях и культуре родной страны, о российской армии. 6. Сформировано чувство гордости за принадлежность к своей культуре, за национальное достоинство, за деятельность во благо своей Родины. 7. Присутствует желание поддержки военнослужащих РФ, участвующих в зоне СВО.  Форма представления продукта:   Итоговый – презентация результатов деятельности. Экскурсия на территорию «Парк Патриот-Тула», «Музей Обороны Тулы», г. Тулы. Акция: собрать посылку от группы на СВО  </vt:lpstr>
      <vt:lpstr>Этапы реализации проекта:  1 этап организационно - подготовительный: - Заинтересовать участников изучением данной темы; - Изучить методическую и научно-популярную литературу; - Подобрать иллюстрационный материал и видеоматериал по теме; - Подобрать материал для игровой деятельности; - Составить план работы (занятий, мероприятий); -Создать условия для взаимодействия с семьями воспитанников, укрепление связи дошкольного учреждения с семьей. </vt:lpstr>
      <vt:lpstr>2 этап технологический: реализация проекта через ОО. ОО «Социально коммуникативное развитие»:  </vt:lpstr>
      <vt:lpstr>ОО «Физическое развитие»:  Подвижные игры : «Охота на зайцев», «Снежки и ветер». «Триколор», «Салют», «Связисты», «Чья команда быстрее передаст донесение».   Физкультминутка « В нашей стране горы высокие, реки глубокие, степи широкие, леса большие. А мы – ребята вот такие!». «Мы военные», « Пусть всегда будет мир!», «Победы».</vt:lpstr>
      <vt:lpstr>ОО «Познавательное развитие»: Беседы: «День Героев Отечества», «Знакомство с флагом России», «День Победы», «Немного из истории. Традиция написания писем русскому солдату», «Нужны ли солдатам письма?» «Военные профессии». Занятие «День обороны Тулы- 5 декабря» с презентацией </vt:lpstr>
      <vt:lpstr>Презентация PowerPoint</vt:lpstr>
      <vt:lpstr>ОО «Художественно-эстетическое развитие»: Рисование «Идет солдат»  Ручной труд: «Окопная свеча» Творческая деятельность: открытки «С Новым годом, дорогой солдат» Конструктивная деятельность: Фанкластик  «Парад Победы» Творческая деятельность: написание письма бойцам на СВО Слушание песен:</vt:lpstr>
      <vt:lpstr>Презентация PowerPoint</vt:lpstr>
      <vt:lpstr>ОО «Речевое развитие»: Творческие рассказы детей: о своих героических предках,  Чтение художественной литературы: А. Прокофьев «Родина». Чтение художественной литературы: О. Высотская «Мой брат уехал на границу». Чтение художественной литературы: Р. Бойко «Наша армия родная». Чтение литературных произведений по теме:  А. Гайдар «Сказка о военной тайне, о мальчише-кибальчище и его твердом слове», О. Тихомирова , «Солдатом быть – Родине служить», В. Маяковский  «Возьмем винтовки новые», В. Маяковский  «Что такое хорошо и что такое плохо», Былины  сказки  «Три богатыря», О. Тихомиров  « На поле Куликовом», Л. Пантелеев  «Честное слово», Н. А. Некрасов  «Мужичок с ноготок»,  Т.А. Кудрявцева «Я живу в России».</vt:lpstr>
      <vt:lpstr>3 этап рефлексивно – обобщающий: результаты проектной деятельности:  1) Расширили представление детей о войне, укрепили связи между поколениями;  2) Воспитали у детей любовь и уважение к участникам ВОВ;  3) Научили проявлять заботу о солдатах;  4) Вызвали чувство гордости о  своей стране;  5) Развили коммуникативные навыки;  6) Обогатили отношения детей и родителей опытом совместной творческой деятельности   Итоговый – презентация результатов деятельности. Экскурсия на территорию «Парк Патриот-Тула», «Музей Обороны Тулы», г. Тулы. Акция: собрать посылку от группы на СВО           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USER-33</cp:lastModifiedBy>
  <cp:revision>56</cp:revision>
  <dcterms:created xsi:type="dcterms:W3CDTF">2024-12-01T13:36:42Z</dcterms:created>
  <dcterms:modified xsi:type="dcterms:W3CDTF">2026-01-22T08:41:22Z</dcterms:modified>
</cp:coreProperties>
</file>