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6" r:id="rId3"/>
    <p:sldId id="294" r:id="rId4"/>
    <p:sldId id="283" r:id="rId5"/>
    <p:sldId id="285" r:id="rId6"/>
    <p:sldId id="293" r:id="rId7"/>
    <p:sldId id="291" r:id="rId8"/>
    <p:sldId id="295" r:id="rId9"/>
    <p:sldId id="292" r:id="rId10"/>
    <p:sldId id="289" r:id="rId11"/>
    <p:sldId id="288" r:id="rId12"/>
    <p:sldId id="286" r:id="rId13"/>
    <p:sldId id="284" r:id="rId14"/>
    <p:sldId id="29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77" autoAdjust="0"/>
    <p:restoredTop sz="94660"/>
  </p:normalViewPr>
  <p:slideViewPr>
    <p:cSldViewPr>
      <p:cViewPr varScale="1">
        <p:scale>
          <a:sx n="70" d="100"/>
          <a:sy n="70" d="100"/>
        </p:scale>
        <p:origin x="142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Лист3!$D$4</c:f>
              <c:strCache>
                <c:ptCount val="1"/>
                <c:pt idx="0">
                  <c:v>ситуативная 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Лист3!$E$3:$G$3</c:f>
              <c:strCache>
                <c:ptCount val="3"/>
                <c:pt idx="0">
                  <c:v>высокая</c:v>
                </c:pt>
                <c:pt idx="1">
                  <c:v>умеренная </c:v>
                </c:pt>
                <c:pt idx="2">
                  <c:v>низкая</c:v>
                </c:pt>
              </c:strCache>
            </c:strRef>
          </c:cat>
          <c:val>
            <c:numRef>
              <c:f>Лист3!$E$4:$G$4</c:f>
              <c:numCache>
                <c:formatCode>General</c:formatCode>
                <c:ptCount val="3"/>
                <c:pt idx="0">
                  <c:v>14</c:v>
                </c:pt>
                <c:pt idx="1">
                  <c:v>5</c:v>
                </c:pt>
                <c:pt idx="2">
                  <c:v>4</c:v>
                </c:pt>
              </c:numCache>
            </c:numRef>
          </c:val>
        </c:ser>
        <c:ser>
          <c:idx val="1"/>
          <c:order val="1"/>
          <c:tx>
            <c:strRef>
              <c:f>Лист3!$D$5</c:f>
              <c:strCache>
                <c:ptCount val="1"/>
                <c:pt idx="0">
                  <c:v>личностная 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Лист3!$E$3:$G$3</c:f>
              <c:strCache>
                <c:ptCount val="3"/>
                <c:pt idx="0">
                  <c:v>высокая</c:v>
                </c:pt>
                <c:pt idx="1">
                  <c:v>умеренная </c:v>
                </c:pt>
                <c:pt idx="2">
                  <c:v>низкая</c:v>
                </c:pt>
              </c:strCache>
            </c:strRef>
          </c:cat>
          <c:val>
            <c:numRef>
              <c:f>Лист3!$E$5:$G$5</c:f>
              <c:numCache>
                <c:formatCode>General</c:formatCode>
                <c:ptCount val="3"/>
                <c:pt idx="0">
                  <c:v>11</c:v>
                </c:pt>
                <c:pt idx="1">
                  <c:v>10</c:v>
                </c:pt>
                <c:pt idx="2">
                  <c:v>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51055528"/>
        <c:axId val="344931080"/>
      </c:barChart>
      <c:catAx>
        <c:axId val="51055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lt1">
                    <a:lumMod val="8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44931080"/>
        <c:crosses val="autoZero"/>
        <c:auto val="1"/>
        <c:lblAlgn val="ctr"/>
        <c:lblOffset val="100"/>
        <c:noMultiLvlLbl val="0"/>
      </c:catAx>
      <c:valAx>
        <c:axId val="344931080"/>
        <c:scaling>
          <c:orientation val="minMax"/>
          <c:max val="23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10555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92696"/>
            <a:ext cx="7846640" cy="345638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Franklin Gothic Heavy" panose="020B0903020102020204" pitchFamily="34" charset="0"/>
              </a:rPr>
              <a:t>ЭКЗАМЕН</a:t>
            </a:r>
            <a:br>
              <a:rPr lang="ru-RU" dirty="0" smtClean="0">
                <a:solidFill>
                  <a:srgbClr val="FF0000"/>
                </a:solidFill>
                <a:latin typeface="Franklin Gothic Heavy" panose="020B0903020102020204" pitchFamily="34" charset="0"/>
              </a:rPr>
            </a:br>
            <a:r>
              <a:rPr lang="ru-RU" dirty="0" smtClean="0">
                <a:solidFill>
                  <a:srgbClr val="FF0000"/>
                </a:solidFill>
                <a:latin typeface="Franklin Gothic Heavy" panose="020B0903020102020204" pitchFamily="34" charset="0"/>
              </a:rPr>
              <a:t>СОБЕСЕДОВАНИЕ</a:t>
            </a:r>
            <a:br>
              <a:rPr lang="ru-RU" dirty="0" smtClean="0">
                <a:solidFill>
                  <a:srgbClr val="FF0000"/>
                </a:solidFill>
                <a:latin typeface="Franklin Gothic Heavy" panose="020B0903020102020204" pitchFamily="34" charset="0"/>
              </a:rPr>
            </a:br>
            <a:endParaRPr lang="ru-RU" dirty="0">
              <a:solidFill>
                <a:srgbClr val="FF0000"/>
              </a:solidFill>
              <a:latin typeface="Franklin Gothic Heavy" panose="020B09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004824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«Даже если я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…»</a:t>
            </a:r>
            <a:b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«В любом случае…». 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«Даже если я…»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Проблема</a:t>
            </a:r>
          </a:p>
          <a:p>
            <a:pPr marL="0" indent="0">
              <a:buNone/>
            </a:pP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«-мне плохо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32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-я получил двойку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». </a:t>
            </a:r>
            <a:endParaRPr lang="ru-RU" sz="3200" b="1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 любом случае…».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3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Положительная фраза 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«-</a:t>
            </a: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это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только на </a:t>
            </a: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сегодня; </a:t>
            </a:r>
          </a:p>
          <a:p>
            <a:pPr marL="0" indent="0">
              <a:buNone/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я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 буду расстраиваться, и впадать в </a:t>
            </a: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депрессию,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 исправлю </a:t>
            </a: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двойку».</a:t>
            </a:r>
            <a:endParaRPr lang="ru-RU" sz="3200" b="1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462818" y="1787857"/>
            <a:ext cx="43575" cy="4776716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018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Через 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лет…»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4572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именно вы сможете вспомнить об этой проблеме?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4572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бы такая проблема сейчас встала перед вами, как бы вы стали ее решать?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9978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ed-kopilka.ru/upload/blogs2/2017/9/46061_d5f5806c866c04eda63666408cbf5e1e.jpg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3768" y="260648"/>
            <a:ext cx="4545012" cy="585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615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bg1">
                    <a:lumMod val="85000"/>
                  </a:schemeClr>
                </a:solidFill>
              </a:rPr>
              <a:t>«</a:t>
            </a:r>
            <a:r>
              <a:rPr lang="ru-RU" sz="3600" b="1" dirty="0" smtClean="0">
                <a:solidFill>
                  <a:schemeClr val="bg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3600" b="1" dirty="0">
                <a:solidFill>
                  <a:schemeClr val="bg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жизнь преподносит вам кислые лимоны, сделайте себе лимонад».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51620" y="1556792"/>
            <a:ext cx="6840760" cy="5472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08016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ovet.ru/uploads/img/82/c16eb4f8d5144590f59f911fa00a6658548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466485">
            <a:off x="-58214" y="438904"/>
            <a:ext cx="6579204" cy="4074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half" idx="4294967295"/>
          </p:nvPr>
        </p:nvSpPr>
        <p:spPr>
          <a:xfrm>
            <a:off x="4319588" y="1600200"/>
            <a:ext cx="4824412" cy="4525963"/>
          </a:xfrm>
        </p:spPr>
        <p:txBody>
          <a:bodyPr>
            <a:normAutofit/>
          </a:bodyPr>
          <a:lstStyle/>
          <a:p>
            <a:pPr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34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бесперспективно, безразлично.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36,6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нужно, полезно,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интересно, необходимо.</a:t>
            </a:r>
          </a:p>
          <a:p>
            <a:pPr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38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сложно, неинтересно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27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r="39920"/>
          <a:stretch/>
        </p:blipFill>
        <p:spPr>
          <a:xfrm>
            <a:off x="6917139" y="3789040"/>
            <a:ext cx="1803708" cy="276201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Тревожность 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Ситуативная</a:t>
            </a:r>
            <a:endParaRPr lang="ru-RU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dirty="0"/>
              <a:t>это внешнее проявление тревожного поведения в конкретной ситуации. </a:t>
            </a:r>
          </a:p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Личностная 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-выражается  </a:t>
            </a:r>
            <a:r>
              <a:rPr lang="ru-RU" dirty="0"/>
              <a:t>в склонности индивида  к раздражительности  и беспокойству даже по незначительным поводам.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b="27320"/>
          <a:stretch/>
        </p:blipFill>
        <p:spPr>
          <a:xfrm>
            <a:off x="755576" y="3756017"/>
            <a:ext cx="2918342" cy="1414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556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уровней  тревожности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000" b="1" i="1" dirty="0">
                <a:solidFill>
                  <a:srgbClr val="000000"/>
                </a:solidFill>
                <a:latin typeface="Arial" panose="020B0604020202020204" pitchFamily="34" charset="0"/>
              </a:rPr>
              <a:t>до 30 баллов </a:t>
            </a:r>
            <a:r>
              <a:rPr lang="ru-RU" sz="4000" b="1" i="1" dirty="0" smtClean="0">
                <a:solidFill>
                  <a:srgbClr val="000000"/>
                </a:solidFill>
                <a:latin typeface="Arial" panose="020B0604020202020204" pitchFamily="34" charset="0"/>
              </a:rPr>
              <a:t>- </a:t>
            </a:r>
            <a:r>
              <a:rPr lang="ru-RU" sz="4000" b="1" i="1" dirty="0" smtClean="0">
                <a:solidFill>
                  <a:srgbClr val="92D050"/>
                </a:solidFill>
                <a:latin typeface="Arial" panose="020B0604020202020204" pitchFamily="34" charset="0"/>
              </a:rPr>
              <a:t>низкая </a:t>
            </a:r>
          </a:p>
          <a:p>
            <a:pPr marL="0" indent="0">
              <a:buNone/>
            </a:pPr>
            <a:r>
              <a:rPr lang="ru-RU" sz="4000" b="1" i="1" dirty="0" smtClean="0">
                <a:solidFill>
                  <a:srgbClr val="000000"/>
                </a:solidFill>
                <a:latin typeface="Arial" panose="020B0604020202020204" pitchFamily="34" charset="0"/>
              </a:rPr>
              <a:t>31-44 </a:t>
            </a:r>
            <a:r>
              <a:rPr lang="ru-RU" sz="4000" b="1" i="1" dirty="0">
                <a:solidFill>
                  <a:srgbClr val="000000"/>
                </a:solidFill>
                <a:latin typeface="Arial" panose="020B0604020202020204" pitchFamily="34" charset="0"/>
              </a:rPr>
              <a:t>балла -</a:t>
            </a:r>
            <a:r>
              <a:rPr lang="ru-RU" sz="4000" b="1" i="1" dirty="0" smtClean="0">
                <a:solidFill>
                  <a:srgbClr val="FFFF00"/>
                </a:solidFill>
                <a:latin typeface="Arial" panose="020B0604020202020204" pitchFamily="34" charset="0"/>
              </a:rPr>
              <a:t>умеренная</a:t>
            </a:r>
          </a:p>
          <a:p>
            <a:pPr marL="0" indent="0">
              <a:buNone/>
            </a:pPr>
            <a:r>
              <a:rPr lang="ru-RU" sz="4000" b="1" i="1" dirty="0" smtClean="0">
                <a:solidFill>
                  <a:srgbClr val="000000"/>
                </a:solidFill>
                <a:latin typeface="Arial" panose="020B0604020202020204" pitchFamily="34" charset="0"/>
              </a:rPr>
              <a:t>45 </a:t>
            </a:r>
            <a:r>
              <a:rPr lang="ru-RU" sz="4000" b="1" i="1" dirty="0">
                <a:solidFill>
                  <a:srgbClr val="000000"/>
                </a:solidFill>
                <a:latin typeface="Arial" panose="020B0604020202020204" pitchFamily="34" charset="0"/>
              </a:rPr>
              <a:t>и </a:t>
            </a:r>
            <a:r>
              <a:rPr lang="ru-RU" sz="4000" b="1" i="1" dirty="0" smtClean="0">
                <a:solidFill>
                  <a:srgbClr val="000000"/>
                </a:solidFill>
                <a:latin typeface="Arial" panose="020B0604020202020204" pitchFamily="34" charset="0"/>
              </a:rPr>
              <a:t>более- </a:t>
            </a:r>
            <a:r>
              <a:rPr lang="ru-RU" sz="4000" b="1" i="1" dirty="0" smtClean="0">
                <a:solidFill>
                  <a:srgbClr val="FF0000"/>
                </a:solidFill>
                <a:latin typeface="Arial" panose="020B0604020202020204" pitchFamily="34" charset="0"/>
              </a:rPr>
              <a:t>высокая</a:t>
            </a:r>
            <a:r>
              <a:rPr lang="ru-RU" sz="4000" b="1" i="1" dirty="0"/>
              <a:t/>
            </a:r>
            <a:br>
              <a:rPr lang="ru-RU" sz="4000" b="1" i="1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303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определения личностной и ситуативной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тревожности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9203636"/>
              </p:ext>
            </p:extLst>
          </p:nvPr>
        </p:nvGraphicFramePr>
        <p:xfrm>
          <a:off x="457200" y="1600200"/>
          <a:ext cx="8229600" cy="4925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36779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«СТРЕСС в жизни человека»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6318"/>
          <a:stretch/>
        </p:blipFill>
        <p:spPr>
          <a:xfrm>
            <a:off x="971600" y="1844824"/>
            <a:ext cx="7488832" cy="47026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9800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188640"/>
            <a:ext cx="8229600" cy="5937523"/>
          </a:xfrm>
        </p:spPr>
        <p:txBody>
          <a:bodyPr/>
          <a:lstStyle/>
          <a:p>
            <a:pPr marL="0" indent="0" algn="just">
              <a:lnSpc>
                <a:spcPct val="107000"/>
              </a:lnSpc>
              <a:spcAft>
                <a:spcPts val="675"/>
              </a:spcAft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Стресс-</a:t>
            </a:r>
            <a:r>
              <a:rPr lang="ru-RU" b="1" dirty="0" smtClean="0">
                <a:latin typeface="Sitka Display" panose="02000505000000020004" pitchFamily="2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переводе с английского языка обозначает давление,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натяжение.</a:t>
            </a:r>
          </a:p>
          <a:p>
            <a:pPr marL="0" indent="0" algn="just">
              <a:lnSpc>
                <a:spcPct val="107000"/>
              </a:lnSpc>
              <a:spcAft>
                <a:spcPts val="675"/>
              </a:spcAft>
              <a:buNone/>
            </a:pPr>
            <a:r>
              <a:rPr lang="ru-RU" b="1" dirty="0">
                <a:solidFill>
                  <a:srgbClr val="333333"/>
                </a:solidFill>
                <a:latin typeface="Sitka Display" panose="02000505000000020004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психического напряжения, возникающее у человека в процессе деятельности в наиболее сложных, трудных условиях.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400" i="1" dirty="0" smtClean="0"/>
              <a:t>(психологическая энциклопедия)</a:t>
            </a:r>
            <a:endParaRPr lang="ru-RU" sz="2400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12" y="4365104"/>
            <a:ext cx="3785488" cy="22983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18562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стрессов у современных подростков.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недовольство своими физическими данными (вес, рост, внешность, неуклюжесть, слабость и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т.д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.);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 в семье (ссоры, насилие, смерть близкого человека, развод, драки, алкоголизм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just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трудности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учебой;</a:t>
            </a:r>
          </a:p>
          <a:p>
            <a:pPr algn="just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отношения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одноклассниками и учителями (соперничество, завышенные требования, смена школы, неуспеваемость, отсутствие друзей);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влюбленность (как ответная, так и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безответная);</a:t>
            </a:r>
          </a:p>
          <a:p>
            <a:pPr algn="just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активная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внеклассная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(большие эмоциональные нагрузки).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</a:rPr>
              <a:t/>
            </a:r>
            <a:br>
              <a:rPr lang="ru-RU" dirty="0">
                <a:solidFill>
                  <a:srgbClr val="000000"/>
                </a:solidFill>
                <a:latin typeface="Helvetica" panose="020B0604020202020204" pitchFamily="34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4623" y="3645024"/>
            <a:ext cx="3547074" cy="289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694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ризнаки стресса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u="sng" dirty="0" smtClean="0"/>
              <a:t>Психологические </a:t>
            </a:r>
            <a:endParaRPr lang="ru-RU" u="sng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Мрачное настроение;</a:t>
            </a:r>
          </a:p>
          <a:p>
            <a:r>
              <a:rPr lang="ru-RU" dirty="0" smtClean="0"/>
              <a:t>Ощущение постоянной тоски;</a:t>
            </a:r>
          </a:p>
          <a:p>
            <a:r>
              <a:rPr lang="ru-RU" dirty="0" smtClean="0"/>
              <a:t>Беспокойство, тревожность;</a:t>
            </a:r>
          </a:p>
          <a:p>
            <a:r>
              <a:rPr lang="ru-RU" dirty="0" smtClean="0"/>
              <a:t>Паника;</a:t>
            </a:r>
          </a:p>
          <a:p>
            <a:r>
              <a:rPr lang="ru-RU" dirty="0" smtClean="0"/>
              <a:t>Страх;</a:t>
            </a:r>
          </a:p>
          <a:p>
            <a:r>
              <a:rPr lang="ru-RU" dirty="0" smtClean="0"/>
              <a:t>Раздражительность, приступы гнева;</a:t>
            </a:r>
          </a:p>
          <a:p>
            <a:r>
              <a:rPr lang="ru-RU" dirty="0" smtClean="0"/>
              <a:t>Чувство одиночества;</a:t>
            </a:r>
          </a:p>
          <a:p>
            <a:r>
              <a:rPr lang="ru-RU" dirty="0" smtClean="0"/>
              <a:t>Снижение самооценки;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u="sng" dirty="0"/>
              <a:t>Ф</a:t>
            </a:r>
            <a:r>
              <a:rPr lang="ru-RU" u="sng" dirty="0" smtClean="0"/>
              <a:t>изиологические</a:t>
            </a:r>
            <a:endParaRPr lang="ru-RU" u="sng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 smtClean="0"/>
              <a:t>Бессонница;</a:t>
            </a:r>
          </a:p>
          <a:p>
            <a:r>
              <a:rPr lang="ru-RU" dirty="0" smtClean="0"/>
              <a:t>Учащение пульса;</a:t>
            </a:r>
          </a:p>
          <a:p>
            <a:r>
              <a:rPr lang="ru-RU" dirty="0" smtClean="0"/>
              <a:t>Бледность или краснота;</a:t>
            </a:r>
          </a:p>
          <a:p>
            <a:r>
              <a:rPr lang="ru-RU" dirty="0" smtClean="0"/>
              <a:t>Дрожь;</a:t>
            </a:r>
          </a:p>
          <a:p>
            <a:r>
              <a:rPr lang="ru-RU" dirty="0" smtClean="0"/>
              <a:t>Потливость;</a:t>
            </a:r>
          </a:p>
          <a:p>
            <a:r>
              <a:rPr lang="ru-RU" dirty="0" smtClean="0"/>
              <a:t>Сухость во рту.</a:t>
            </a:r>
          </a:p>
          <a:p>
            <a:r>
              <a:rPr lang="ru-RU" dirty="0" smtClean="0"/>
              <a:t>Затруднение дыхания.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891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«Плюсы и минусы стресса»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чувство </a:t>
            </a:r>
            <a:r>
              <a:rPr lang="ru-RU" dirty="0"/>
              <a:t>раздраженности, подавленности</a:t>
            </a:r>
            <a:r>
              <a:rPr lang="ru-RU" dirty="0" smtClean="0"/>
              <a:t>;</a:t>
            </a:r>
            <a:endParaRPr lang="ru-RU" dirty="0"/>
          </a:p>
          <a:p>
            <a:r>
              <a:rPr lang="ru-RU" dirty="0"/>
              <a:t>б</a:t>
            </a:r>
            <a:r>
              <a:rPr lang="ru-RU" dirty="0" smtClean="0"/>
              <a:t>еспокойный сон;</a:t>
            </a:r>
            <a:endParaRPr lang="ru-RU" dirty="0"/>
          </a:p>
          <a:p>
            <a:r>
              <a:rPr lang="ru-RU" dirty="0" smtClean="0"/>
              <a:t>физическая </a:t>
            </a:r>
            <a:r>
              <a:rPr lang="ru-RU" dirty="0"/>
              <a:t>слабость, головная боль, усталость, нежелание что-либо делать</a:t>
            </a:r>
            <a:r>
              <a:rPr lang="ru-RU" dirty="0" smtClean="0"/>
              <a:t>;</a:t>
            </a:r>
            <a:endParaRPr lang="ru-RU" dirty="0"/>
          </a:p>
          <a:p>
            <a:r>
              <a:rPr lang="ru-RU" dirty="0" smtClean="0"/>
              <a:t>отсутствие интереса к </a:t>
            </a:r>
            <a:r>
              <a:rPr lang="ru-RU" dirty="0"/>
              <a:t>окружающим, даже к лучшим друзьям, к родным и близким людям</a:t>
            </a:r>
            <a:r>
              <a:rPr lang="ru-RU" dirty="0" smtClean="0"/>
              <a:t>;</a:t>
            </a:r>
            <a:endParaRPr lang="ru-RU" dirty="0"/>
          </a:p>
          <a:p>
            <a:r>
              <a:rPr lang="ru-RU" dirty="0" smtClean="0"/>
              <a:t>пессимизм, жалость </a:t>
            </a:r>
            <a:r>
              <a:rPr lang="ru-RU" dirty="0"/>
              <a:t>к себе</a:t>
            </a:r>
            <a:r>
              <a:rPr lang="ru-RU" dirty="0" smtClean="0"/>
              <a:t>;</a:t>
            </a:r>
            <a:endParaRPr lang="ru-RU" dirty="0"/>
          </a:p>
          <a:p>
            <a:r>
              <a:rPr lang="ru-RU" dirty="0" smtClean="0"/>
              <a:t>аппетит </a:t>
            </a:r>
            <a:r>
              <a:rPr lang="ru-RU" dirty="0"/>
              <a:t>снижен или, наоборот, вас преследует постоянное чувство </a:t>
            </a:r>
            <a:r>
              <a:rPr lang="ru-RU" dirty="0" smtClean="0"/>
              <a:t>голода;</a:t>
            </a:r>
            <a:endParaRPr lang="ru-RU" dirty="0"/>
          </a:p>
          <a:p>
            <a:r>
              <a:rPr lang="ru-RU" dirty="0" smtClean="0"/>
              <a:t>навязчивые </a:t>
            </a:r>
            <a:r>
              <a:rPr lang="ru-RU" dirty="0"/>
              <a:t>привычки: вы покусываете губы, грызете ногти и т.п.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человек учится преодолевать трудности;</a:t>
            </a:r>
          </a:p>
          <a:p>
            <a:r>
              <a:rPr lang="ru-RU" dirty="0"/>
              <a:t>м</a:t>
            </a:r>
            <a:r>
              <a:rPr lang="ru-RU" dirty="0" smtClean="0"/>
              <a:t>обилизуются внутренние ресурсы</a:t>
            </a:r>
          </a:p>
          <a:p>
            <a:r>
              <a:rPr lang="ru-RU" dirty="0"/>
              <a:t>с</a:t>
            </a:r>
            <a:r>
              <a:rPr lang="ru-RU" dirty="0" smtClean="0"/>
              <a:t>делать вывод и не повторить ошибки в будущем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21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900</TotalTime>
  <Words>425</Words>
  <Application>Microsoft Office PowerPoint</Application>
  <PresentationFormat>Экран (4:3)</PresentationFormat>
  <Paragraphs>70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Calibri</vt:lpstr>
      <vt:lpstr>Franklin Gothic Heavy</vt:lpstr>
      <vt:lpstr>Helvetica</vt:lpstr>
      <vt:lpstr>Sitka Display</vt:lpstr>
      <vt:lpstr>Times New Roman</vt:lpstr>
      <vt:lpstr>Wingdings</vt:lpstr>
      <vt:lpstr>Тема Office</vt:lpstr>
      <vt:lpstr>ЭКЗАМЕН СОБЕСЕДОВАНИЕ </vt:lpstr>
      <vt:lpstr>Тревожность </vt:lpstr>
      <vt:lpstr>Показатели уровней  тревожности </vt:lpstr>
      <vt:lpstr>Результаты определения личностной и ситуативной тревожности</vt:lpstr>
      <vt:lpstr>«СТРЕСС в жизни человека»</vt:lpstr>
      <vt:lpstr>Презентация PowerPoint</vt:lpstr>
      <vt:lpstr>Причины стрессов у современных подростков. </vt:lpstr>
      <vt:lpstr>Признаки стресса</vt:lpstr>
      <vt:lpstr>«Плюсы и минусы стресса»</vt:lpstr>
      <vt:lpstr>«Даже если я…»  «В любом случае…». </vt:lpstr>
      <vt:lpstr>« Через 5 лет…»</vt:lpstr>
      <vt:lpstr>Презентация PowerPoint</vt:lpstr>
      <vt:lpstr> «Если жизнь преподносит вам кислые лимоны, сделайте себе лимонад».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Пользователь Windows</cp:lastModifiedBy>
  <cp:revision>50</cp:revision>
  <dcterms:created xsi:type="dcterms:W3CDTF">2013-01-06T13:13:53Z</dcterms:created>
  <dcterms:modified xsi:type="dcterms:W3CDTF">2018-04-23T14:31:37Z</dcterms:modified>
</cp:coreProperties>
</file>