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86" r:id="rId3"/>
    <p:sldId id="287" r:id="rId4"/>
    <p:sldId id="259" r:id="rId5"/>
    <p:sldId id="260" r:id="rId6"/>
    <p:sldId id="261" r:id="rId7"/>
    <p:sldId id="262" r:id="rId8"/>
    <p:sldId id="263" r:id="rId9"/>
    <p:sldId id="277" r:id="rId10"/>
    <p:sldId id="285" r:id="rId11"/>
    <p:sldId id="279" r:id="rId12"/>
    <p:sldId id="288" r:id="rId13"/>
    <p:sldId id="290" r:id="rId14"/>
    <p:sldId id="291" r:id="rId15"/>
    <p:sldId id="28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660066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3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audio" Target="../media/audio1.wav"/><Relationship Id="rId7" Type="http://schemas.openxmlformats.org/officeDocument/2006/relationships/image" Target="../media/image27.jpeg"/><Relationship Id="rId12" Type="http://schemas.openxmlformats.org/officeDocument/2006/relationships/image" Target="../media/image2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5.png"/><Relationship Id="rId5" Type="http://schemas.openxmlformats.org/officeDocument/2006/relationships/slide" Target="slide4.xml"/><Relationship Id="rId10" Type="http://schemas.openxmlformats.org/officeDocument/2006/relationships/image" Target="../media/image6.png"/><Relationship Id="rId4" Type="http://schemas.openxmlformats.org/officeDocument/2006/relationships/image" Target="../media/image26.png"/><Relationship Id="rId9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8.jpeg"/><Relationship Id="rId7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slide" Target="slide4.xml"/><Relationship Id="rId9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openxmlformats.org/officeDocument/2006/relationships/image" Target="../media/image7.png"/><Relationship Id="rId12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9.png"/><Relationship Id="rId5" Type="http://schemas.openxmlformats.org/officeDocument/2006/relationships/image" Target="../media/image5.png"/><Relationship Id="rId10" Type="http://schemas.openxmlformats.org/officeDocument/2006/relationships/slide" Target="slide4.xml"/><Relationship Id="rId4" Type="http://schemas.openxmlformats.org/officeDocument/2006/relationships/image" Target="../media/image4.png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audio" Target="../media/audio1.wav"/><Relationship Id="rId7" Type="http://schemas.openxmlformats.org/officeDocument/2006/relationships/image" Target="../media/image1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audio" Target="../media/audio2.wav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audio" Target="../media/audio2.wav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3" y="0"/>
            <a:ext cx="9140577" cy="294287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622476" y="428730"/>
            <a:ext cx="4032448" cy="208541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208984" y="1184210"/>
            <a:ext cx="4032448" cy="265987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rot="16200000">
            <a:off x="5561856" y="1921743"/>
            <a:ext cx="4032448" cy="313184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-180528" y="1556792"/>
            <a:ext cx="9649072" cy="54580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s://png.pngtree.com/back_origin_pic/05/16/06/e65d6ea9b79f4e0f042a265c49097a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8667" l="10000" r="98650">
                        <a14:foregroundMark x1="58750" y1="74000" x2="98650" y2="91778"/>
                        <a14:foregroundMark x1="55950" y1="87333" x2="43500" y2="98333"/>
                        <a14:foregroundMark x1="67550" y1="61000" x2="71800" y2="68222"/>
                        <a14:foregroundMark x1="53300" y1="65444" x2="56850" y2="67889"/>
                        <a14:foregroundMark x1="58150" y1="69556" x2="57450" y2="73000"/>
                        <a14:foregroundMark x1="63900" y1="61333" x2="64050" y2="66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10"/>
          <a:stretch/>
        </p:blipFill>
        <p:spPr bwMode="auto">
          <a:xfrm flipH="1">
            <a:off x="4398271" y="3789040"/>
            <a:ext cx="4649401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вал 10"/>
          <p:cNvSpPr/>
          <p:nvPr/>
        </p:nvSpPr>
        <p:spPr>
          <a:xfrm>
            <a:off x="137220" y="1071972"/>
            <a:ext cx="4032448" cy="208541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https://png.pngtree.com/back_origin_pic/05/16/06/e65d6ea9b79f4e0f042a265c49097a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8667" l="10000" r="98650">
                        <a14:foregroundMark x1="58750" y1="74000" x2="98650" y2="91778"/>
                        <a14:foregroundMark x1="55950" y1="87333" x2="43500" y2="98333"/>
                        <a14:foregroundMark x1="67550" y1="61000" x2="71800" y2="68222"/>
                        <a14:foregroundMark x1="53300" y1="65444" x2="56850" y2="67889"/>
                        <a14:foregroundMark x1="58150" y1="69556" x2="57450" y2="73000"/>
                        <a14:foregroundMark x1="63900" y1="61333" x2="64050" y2="66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10"/>
          <a:stretch/>
        </p:blipFill>
        <p:spPr bwMode="auto">
          <a:xfrm>
            <a:off x="-180528" y="3789040"/>
            <a:ext cx="4649401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Овал 14"/>
          <p:cNvSpPr/>
          <p:nvPr/>
        </p:nvSpPr>
        <p:spPr>
          <a:xfrm rot="16200000">
            <a:off x="4139235" y="79907"/>
            <a:ext cx="1183280" cy="112241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16200000">
            <a:off x="4139235" y="387834"/>
            <a:ext cx="1183280" cy="112241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rot="16200000">
            <a:off x="291812" y="1960087"/>
            <a:ext cx="1890384" cy="219956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 rot="16200000">
            <a:off x="4150531" y="1960086"/>
            <a:ext cx="1890384" cy="21995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 rot="16200000">
            <a:off x="3979030" y="1691343"/>
            <a:ext cx="1336801" cy="101668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 rot="18979713">
            <a:off x="3602613" y="3187040"/>
            <a:ext cx="1003578" cy="73971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 rot="16200000">
            <a:off x="694145" y="2689255"/>
            <a:ext cx="1890384" cy="21995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16200000">
            <a:off x="4081934" y="-284983"/>
            <a:ext cx="1183280" cy="112241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37219" y="1067919"/>
            <a:ext cx="889927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Изображение предметного мира –</a:t>
            </a:r>
            <a:r>
              <a:rPr lang="ru-RU" sz="540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 натюрморт.</a:t>
            </a:r>
            <a:endParaRPr lang="ru-RU" sz="5400" dirty="0">
              <a:ln w="10541" cmpd="sng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540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 Его выразительные возможности. </a:t>
            </a:r>
            <a:endParaRPr lang="ru-RU" sz="5400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756609" y="357347"/>
            <a:ext cx="4479687" cy="7105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dirty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Урок изобразительного</a:t>
            </a:r>
          </a:p>
          <a:p>
            <a:pPr algn="ctr"/>
            <a:r>
              <a:rPr lang="ru-RU" sz="2000" dirty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искусства в 6 </a:t>
            </a:r>
            <a:r>
              <a:rPr lang="ru-RU" sz="2000" dirty="0" smtClean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классе</a:t>
            </a:r>
            <a:endParaRPr lang="ru-RU" sz="2000" dirty="0">
              <a:ln w="10541" cmpd="sng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8" name="Picture 4" descr="https://novoevmire.biz/wp-content/uploads/5c21ab4991e6d5c21ab4991ea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1162" y="90737"/>
            <a:ext cx="1932805" cy="14496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&quot;Вперед&quot; или &quot;Следующий&quot; 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FFC7E5C0-B035-4D8A-BA92-2A3D076C0155}"/>
              </a:ext>
            </a:extLst>
          </p:cNvPr>
          <p:cNvSpPr/>
          <p:nvPr/>
        </p:nvSpPr>
        <p:spPr>
          <a:xfrm>
            <a:off x="8172400" y="6093296"/>
            <a:ext cx="864096" cy="648072"/>
          </a:xfrm>
          <a:prstGeom prst="actionButtonForwardNex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0964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759598" y="227942"/>
            <a:ext cx="76248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5400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Натюрморт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FFDBC512-BA9A-4CC9-B862-D93F469F5532}"/>
              </a:ext>
            </a:extLst>
          </p:cNvPr>
          <p:cNvSpPr/>
          <p:nvPr/>
        </p:nvSpPr>
        <p:spPr>
          <a:xfrm>
            <a:off x="1111593" y="5082056"/>
            <a:ext cx="727280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Среди изображений</a:t>
            </a:r>
          </a:p>
          <a:p>
            <a:pPr algn="ctr"/>
            <a:r>
              <a:rPr lang="ru-RU" sz="2800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найдите </a:t>
            </a:r>
            <a:r>
              <a:rPr lang="ru-RU" sz="280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декоративный </a:t>
            </a:r>
            <a:r>
              <a:rPr lang="ru-RU" sz="2800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натюрморт</a:t>
            </a:r>
            <a:endParaRPr lang="ru-RU" sz="3600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Управляющая кнопка: &quot;Вперед&quot; или &quot;Следующий&quot; 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D37724FF-6DA0-47CD-9418-EE6DCED2D3FE}"/>
              </a:ext>
            </a:extLst>
          </p:cNvPr>
          <p:cNvSpPr/>
          <p:nvPr/>
        </p:nvSpPr>
        <p:spPr>
          <a:xfrm>
            <a:off x="8172400" y="6093296"/>
            <a:ext cx="864096" cy="648072"/>
          </a:xfrm>
          <a:prstGeom prst="actionButtonForwardNex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1" descr="C:\Users\Zhanna\Pictures\триггер.png">
            <a:hlinkClick r:id="rId5" action="ppaction://hlinksldjump"/>
            <a:extLst>
              <a:ext uri="{FF2B5EF4-FFF2-40B4-BE49-F238E27FC236}">
                <a16:creationId xmlns:a16="http://schemas.microsoft.com/office/drawing/2014/main" xmlns="" id="{433236F9-D2E1-4622-A216-EB844E20C6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33" r="31436"/>
          <a:stretch/>
        </p:blipFill>
        <p:spPr bwMode="auto">
          <a:xfrm>
            <a:off x="1" y="5055003"/>
            <a:ext cx="2051720" cy="181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мак">
            <a:extLst>
              <a:ext uri="{FF2B5EF4-FFF2-40B4-BE49-F238E27FC236}">
                <a16:creationId xmlns:a16="http://schemas.microsoft.com/office/drawing/2014/main" xmlns="" id="{F122B64A-EC28-4D30-ADFE-E026779AE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7569" y="1496472"/>
            <a:ext cx="2692836" cy="224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орд">
            <a:extLst>
              <a:ext uri="{FF2B5EF4-FFF2-40B4-BE49-F238E27FC236}">
                <a16:creationId xmlns:a16="http://schemas.microsoft.com/office/drawing/2014/main" xmlns="" id="{2FBE63B1-AFE5-40AA-8EFD-06545AE1C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0844" y="1525516"/>
            <a:ext cx="2428355" cy="218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красные" descr="C:\Users\Zhanna\Pictures\подумай.png">
            <a:extLst>
              <a:ext uri="{FF2B5EF4-FFF2-40B4-BE49-F238E27FC236}">
                <a16:creationId xmlns:a16="http://schemas.microsoft.com/office/drawing/2014/main" xmlns="" id="{E7B42FE0-60A0-4540-84AA-82A5A9B829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5" y="3843035"/>
            <a:ext cx="1152128" cy="118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Верн" descr="C:\Users\Zhanna\Pictures\верно.png">
            <a:extLst>
              <a:ext uri="{FF2B5EF4-FFF2-40B4-BE49-F238E27FC236}">
                <a16:creationId xmlns:a16="http://schemas.microsoft.com/office/drawing/2014/main" xmlns="" id="{5BEAC5BC-8C5E-49E2-B3B5-F70E392C6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876" y="3841171"/>
            <a:ext cx="1342749" cy="114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красные" descr="C:\Users\Zhanna\Pictures\подумай.png">
            <a:extLst>
              <a:ext uri="{FF2B5EF4-FFF2-40B4-BE49-F238E27FC236}">
                <a16:creationId xmlns:a16="http://schemas.microsoft.com/office/drawing/2014/main" xmlns="" id="{14687E6B-E33F-4372-BB19-3CFD15E842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833063"/>
            <a:ext cx="1152128" cy="118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39552" y="1525516"/>
            <a:ext cx="2063398" cy="2114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5747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2253573" y="4366566"/>
            <a:ext cx="4708709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cap="none" spc="0" dirty="0">
                <a:ln w="10541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Какой, из представленных выше натюрмортов, может быть отнесён к </a:t>
            </a:r>
            <a:r>
              <a:rPr lang="ru-RU" sz="2800" cap="none" spc="0" dirty="0" smtClean="0">
                <a:ln w="10541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творчеству Петра </a:t>
            </a:r>
            <a:r>
              <a:rPr lang="ru-RU" sz="2800" cap="none" spc="0" dirty="0" err="1" smtClean="0">
                <a:ln w="10541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Кончаловского</a:t>
            </a:r>
            <a:r>
              <a:rPr lang="ru-RU" sz="2800" cap="none" spc="0" dirty="0" smtClean="0">
                <a:ln w="10541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cap="none" spc="0" dirty="0">
              <a:ln w="10541" cmpd="sng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 descr="C:\Users\Zhanna\Pictures\триггер.png">
            <a:hlinkClick r:id="rId4" action="ppaction://hlinksldjump"/>
            <a:extLst>
              <a:ext uri="{FF2B5EF4-FFF2-40B4-BE49-F238E27FC236}">
                <a16:creationId xmlns:a16="http://schemas.microsoft.com/office/drawing/2014/main" xmlns="" id="{A050789B-518A-4A7A-AB81-32A0E84873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33" r="31436"/>
          <a:stretch/>
        </p:blipFill>
        <p:spPr bwMode="auto">
          <a:xfrm>
            <a:off x="1" y="5494331"/>
            <a:ext cx="1555247" cy="137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Верн" descr="C:\Users\Zhanna\Pictures\верно.png">
            <a:extLst>
              <a:ext uri="{FF2B5EF4-FFF2-40B4-BE49-F238E27FC236}">
                <a16:creationId xmlns:a16="http://schemas.microsoft.com/office/drawing/2014/main" xmlns="" id="{C725F27D-9310-4783-ADED-AF8ED54BDB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0824" y="2780928"/>
            <a:ext cx="1342749" cy="114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&quot;Вперед&quot; или &quot;Следующий&quot;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1030D23E-51E2-4E4E-BF49-E9DDEDDFCC50}"/>
              </a:ext>
            </a:extLst>
          </p:cNvPr>
          <p:cNvSpPr/>
          <p:nvPr/>
        </p:nvSpPr>
        <p:spPr>
          <a:xfrm>
            <a:off x="8172400" y="6093296"/>
            <a:ext cx="864096" cy="648072"/>
          </a:xfrm>
          <a:prstGeom prst="actionButtonForwardNex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96470" y="245026"/>
            <a:ext cx="2304903" cy="23343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347864" y="127282"/>
            <a:ext cx="2438611" cy="250963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62585" y="127282"/>
            <a:ext cx="2710804" cy="243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529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Zhanna\Pictures\триггер.png">
            <a:hlinkClick r:id="rId3" action="ppaction://hlinksldjump"/>
            <a:extLst>
              <a:ext uri="{FF2B5EF4-FFF2-40B4-BE49-F238E27FC236}">
                <a16:creationId xmlns:a16="http://schemas.microsoft.com/office/drawing/2014/main" xmlns="" id="{A050789B-518A-4A7A-AB81-32A0E84873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33" r="31436"/>
          <a:stretch/>
        </p:blipFill>
        <p:spPr bwMode="auto">
          <a:xfrm>
            <a:off x="1" y="5494331"/>
            <a:ext cx="1555247" cy="137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&quot;Вперед&quot; или &quot;Следующий&quot;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1030D23E-51E2-4E4E-BF49-E9DDEDDFCC50}"/>
              </a:ext>
            </a:extLst>
          </p:cNvPr>
          <p:cNvSpPr/>
          <p:nvPr/>
        </p:nvSpPr>
        <p:spPr>
          <a:xfrm>
            <a:off x="8172400" y="6093296"/>
            <a:ext cx="864096" cy="648072"/>
          </a:xfrm>
          <a:prstGeom prst="actionButtonForwardNex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501371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 чем рассказывает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натюрморт?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086146"/>
            <a:ext cx="77048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П</a:t>
            </a:r>
            <a:r>
              <a:rPr lang="ru-RU" sz="2800" dirty="0" smtClean="0">
                <a:solidFill>
                  <a:srgbClr val="FF0000"/>
                </a:solidFill>
              </a:rPr>
              <a:t>редметы </a:t>
            </a:r>
            <a:r>
              <a:rPr lang="ru-RU" sz="2800" dirty="0">
                <a:solidFill>
                  <a:srgbClr val="FF0000"/>
                </a:solidFill>
              </a:rPr>
              <a:t>в натюрморте могут иметь символическое </a:t>
            </a:r>
            <a:r>
              <a:rPr lang="ru-RU" sz="2800" dirty="0" smtClean="0">
                <a:solidFill>
                  <a:srgbClr val="FF0000"/>
                </a:solidFill>
              </a:rPr>
              <a:t>значение:</a:t>
            </a:r>
          </a:p>
          <a:p>
            <a:endParaRPr lang="ru-RU" sz="2800" dirty="0">
              <a:solidFill>
                <a:srgbClr val="FF0000"/>
              </a:solidFill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Часы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время и скоротечность жизни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Подсолнух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солнце,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верность</a:t>
            </a:r>
          </a:p>
          <a:p>
            <a:pPr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Музыкальная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труба, горн – слава.</a:t>
            </a:r>
          </a:p>
          <a:p>
            <a:pPr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Птицы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бабочки – символ души.</a:t>
            </a:r>
          </a:p>
          <a:p>
            <a:pPr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Драгоценный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серебряный сосуд </a:t>
            </a: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–  богатство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Гвоздика – доблесть, отвага.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4440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Zhanna\Pictures\триггер.png">
            <a:hlinkClick r:id="rId3" action="ppaction://hlinksldjump"/>
            <a:extLst>
              <a:ext uri="{FF2B5EF4-FFF2-40B4-BE49-F238E27FC236}">
                <a16:creationId xmlns:a16="http://schemas.microsoft.com/office/drawing/2014/main" xmlns="" id="{A050789B-518A-4A7A-AB81-32A0E84873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33" r="31436"/>
          <a:stretch/>
        </p:blipFill>
        <p:spPr bwMode="auto">
          <a:xfrm>
            <a:off x="1" y="5494331"/>
            <a:ext cx="1555247" cy="137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&quot;Вперед&quot; или &quot;Следующий&quot;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1030D23E-51E2-4E4E-BF49-E9DDEDDFCC50}"/>
              </a:ext>
            </a:extLst>
          </p:cNvPr>
          <p:cNvSpPr/>
          <p:nvPr/>
        </p:nvSpPr>
        <p:spPr>
          <a:xfrm>
            <a:off x="8172400" y="6093296"/>
            <a:ext cx="864096" cy="648072"/>
          </a:xfrm>
          <a:prstGeom prst="actionButtonForwardNex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501371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Практическая работа</a:t>
            </a:r>
            <a:endParaRPr lang="ru-RU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484784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Создайте </a:t>
            </a:r>
            <a:r>
              <a:rPr lang="ru-RU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композицию декоративного натюрморта, используя прием </a:t>
            </a:r>
            <a:r>
              <a:rPr lang="ru-RU" sz="4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(АГГЛЮТИНАЦИЯ) условного </a:t>
            </a:r>
            <a:r>
              <a:rPr lang="ru-RU" sz="4800" dirty="0">
                <a:solidFill>
                  <a:srgbClr val="000000"/>
                </a:solidFill>
                <a:latin typeface="Times New Roman" panose="02020603050405020304" pitchFamily="18" charset="0"/>
              </a:rPr>
              <a:t>объема, цвета и формы предметов.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492211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Zhanna\Pictures\триггер.png">
            <a:hlinkClick r:id="rId3" action="ppaction://hlinksldjump"/>
            <a:extLst>
              <a:ext uri="{FF2B5EF4-FFF2-40B4-BE49-F238E27FC236}">
                <a16:creationId xmlns:a16="http://schemas.microsoft.com/office/drawing/2014/main" xmlns="" id="{A050789B-518A-4A7A-AB81-32A0E84873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33" r="31436"/>
          <a:stretch/>
        </p:blipFill>
        <p:spPr bwMode="auto">
          <a:xfrm>
            <a:off x="1" y="5494331"/>
            <a:ext cx="1555247" cy="137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&quot;Вперед&quot; или &quot;Следующий&quot;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1030D23E-51E2-4E4E-BF49-E9DDEDDFCC50}"/>
              </a:ext>
            </a:extLst>
          </p:cNvPr>
          <p:cNvSpPr/>
          <p:nvPr/>
        </p:nvSpPr>
        <p:spPr>
          <a:xfrm>
            <a:off x="8172400" y="6093296"/>
            <a:ext cx="864096" cy="648072"/>
          </a:xfrm>
          <a:prstGeom prst="actionButtonForwardNex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501371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Домашнее задание: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196753"/>
            <a:ext cx="8136904" cy="444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Оценка «3»- 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найти репродукции с изображением натюрморта разных художников и подклеить их в тетрадь.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Оценка «4»- 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зайти по ссылке сервиса  </a:t>
            </a:r>
            <a:r>
              <a:rPr lang="ru-RU" sz="2800" b="1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Learning</a:t>
            </a:r>
            <a:r>
              <a:rPr lang="ru-RU" sz="2800" b="1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dirty="0" err="1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Apps</a:t>
            </a:r>
            <a:r>
              <a:rPr lang="ru-RU" sz="28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и найди 15 слов, относящихся к теме "Натюрморт".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Оценка «5» 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создать презентацию </a:t>
            </a:r>
            <a:r>
              <a:rPr lang="ru-RU" sz="2800" dirty="0">
                <a:solidFill>
                  <a:srgbClr val="333333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«Натюрморт»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используя произведения одного   художника - </a:t>
            </a:r>
            <a:r>
              <a:rPr lang="ru-RU" sz="28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натюрмориста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6-8 слайдов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0919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Zhanna\Pictures\триггер.png">
            <a:hlinkClick r:id="rId3" action="ppaction://hlinksldjump"/>
            <a:extLst>
              <a:ext uri="{FF2B5EF4-FFF2-40B4-BE49-F238E27FC236}">
                <a16:creationId xmlns:a16="http://schemas.microsoft.com/office/drawing/2014/main" xmlns="" id="{A050789B-518A-4A7A-AB81-32A0E84873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33" r="31436"/>
          <a:stretch/>
        </p:blipFill>
        <p:spPr bwMode="auto">
          <a:xfrm>
            <a:off x="1" y="5494331"/>
            <a:ext cx="1555247" cy="137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&quot;Вперед&quot; или &quot;Следующий&quot; 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1030D23E-51E2-4E4E-BF49-E9DDEDDFCC50}"/>
              </a:ext>
            </a:extLst>
          </p:cNvPr>
          <p:cNvSpPr/>
          <p:nvPr/>
        </p:nvSpPr>
        <p:spPr>
          <a:xfrm>
            <a:off x="8172400" y="6093296"/>
            <a:ext cx="864096" cy="648072"/>
          </a:xfrm>
          <a:prstGeom prst="actionButtonForwardNex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5537" y="116633"/>
            <a:ext cx="8136904" cy="5616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Удалось ли достичь поставленной цели?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Где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 сможете применить 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знания?</a:t>
            </a:r>
          </a:p>
          <a:p>
            <a:pPr lvl="0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сегодня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узнал(а)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было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интересно...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было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трудно...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-я выполнял(а)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задания...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-я понял(а) ,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я научился (ась) ...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- у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меня получилось ..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- 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попробую...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-  меня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удивило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8650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3" y="0"/>
            <a:ext cx="9140577" cy="294287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622476" y="428730"/>
            <a:ext cx="4032448" cy="208541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208984" y="1184210"/>
            <a:ext cx="4032448" cy="265987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rot="16200000">
            <a:off x="5561856" y="1921743"/>
            <a:ext cx="4032448" cy="313184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-215489" y="1644271"/>
            <a:ext cx="9649072" cy="54580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s://png.pngtree.com/back_origin_pic/05/16/06/e65d6ea9b79f4e0f042a265c49097a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8667" l="10000" r="98650">
                        <a14:foregroundMark x1="58750" y1="74000" x2="98650" y2="91778"/>
                        <a14:foregroundMark x1="55950" y1="87333" x2="43500" y2="98333"/>
                        <a14:foregroundMark x1="67550" y1="61000" x2="71800" y2="68222"/>
                        <a14:foregroundMark x1="53300" y1="65444" x2="56850" y2="67889"/>
                        <a14:foregroundMark x1="58150" y1="69556" x2="57450" y2="73000"/>
                        <a14:foregroundMark x1="63900" y1="61333" x2="64050" y2="66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10"/>
          <a:stretch/>
        </p:blipFill>
        <p:spPr bwMode="auto">
          <a:xfrm flipH="1">
            <a:off x="4441042" y="3789040"/>
            <a:ext cx="4649401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вал 10"/>
          <p:cNvSpPr/>
          <p:nvPr/>
        </p:nvSpPr>
        <p:spPr>
          <a:xfrm>
            <a:off x="137220" y="1071972"/>
            <a:ext cx="4032448" cy="208541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https://png.pngtree.com/back_origin_pic/05/16/06/e65d6ea9b79f4e0f042a265c49097a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8667" l="10000" r="98650">
                        <a14:foregroundMark x1="58750" y1="74000" x2="98650" y2="91778"/>
                        <a14:foregroundMark x1="55950" y1="87333" x2="43500" y2="98333"/>
                        <a14:foregroundMark x1="67550" y1="61000" x2="71800" y2="68222"/>
                        <a14:foregroundMark x1="53300" y1="65444" x2="56850" y2="67889"/>
                        <a14:foregroundMark x1="58150" y1="69556" x2="57450" y2="73000"/>
                        <a14:foregroundMark x1="63900" y1="61333" x2="64050" y2="66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10"/>
          <a:stretch/>
        </p:blipFill>
        <p:spPr bwMode="auto">
          <a:xfrm>
            <a:off x="-180528" y="3789040"/>
            <a:ext cx="4649401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/>
          <p:cNvSpPr/>
          <p:nvPr/>
        </p:nvSpPr>
        <p:spPr>
          <a:xfrm>
            <a:off x="-144524" y="1287800"/>
            <a:ext cx="9433048" cy="5112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.</a:t>
            </a:r>
            <a:r>
              <a:rPr lang="ru-RU" dirty="0"/>
              <a:t> </a:t>
            </a:r>
          </a:p>
        </p:txBody>
      </p:sp>
      <p:sp>
        <p:nvSpPr>
          <p:cNvPr id="15" name="Овал 14"/>
          <p:cNvSpPr/>
          <p:nvPr/>
        </p:nvSpPr>
        <p:spPr>
          <a:xfrm rot="16200000">
            <a:off x="4139235" y="79907"/>
            <a:ext cx="1183280" cy="112241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16200000">
            <a:off x="4139235" y="387834"/>
            <a:ext cx="1183280" cy="112241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rot="16200000">
            <a:off x="291812" y="1960087"/>
            <a:ext cx="1890384" cy="219956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 rot="16200000">
            <a:off x="4150531" y="1960086"/>
            <a:ext cx="1890384" cy="21995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 rot="16200000">
            <a:off x="3979030" y="1691343"/>
            <a:ext cx="1336801" cy="101668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 rot="18979713">
            <a:off x="3602613" y="3187040"/>
            <a:ext cx="1003578" cy="73971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 rot="16200000">
            <a:off x="694145" y="2689255"/>
            <a:ext cx="1890384" cy="21995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 rot="16200000">
            <a:off x="4081934" y="-284983"/>
            <a:ext cx="1183280" cy="112241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0" y="404664"/>
            <a:ext cx="9144000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ж</a:t>
            </a:r>
            <a:r>
              <a:rPr lang="ru-RU" sz="540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анр , </a:t>
            </a:r>
            <a:r>
              <a:rPr lang="ru-RU" sz="5400" dirty="0" err="1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неодушевленных,Натюрморт,искусства</a:t>
            </a:r>
            <a:r>
              <a:rPr lang="ru-RU" sz="5400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, группу, это,  предметов, изобразительного, изображающий </a:t>
            </a:r>
            <a:endParaRPr lang="ru-RU" sz="5400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8" name="Picture 4" descr="https://novoevmire.biz/wp-content/uploads/5c21ab4991e6d5c21ab4991ea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64512"/>
            <a:ext cx="1314404" cy="9858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&quot;Вперед&quot; или &quot;Следующий&quot; 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FFC7E5C0-B035-4D8A-BA92-2A3D076C0155}"/>
              </a:ext>
            </a:extLst>
          </p:cNvPr>
          <p:cNvSpPr/>
          <p:nvPr/>
        </p:nvSpPr>
        <p:spPr>
          <a:xfrm>
            <a:off x="8172400" y="6093296"/>
            <a:ext cx="864096" cy="648072"/>
          </a:xfrm>
          <a:prstGeom prst="actionButtonForwardNex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6980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3" y="0"/>
            <a:ext cx="9140577" cy="294287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622476" y="428730"/>
            <a:ext cx="4032448" cy="208541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208984" y="1184210"/>
            <a:ext cx="4032448" cy="265987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rot="16200000">
            <a:off x="5561856" y="1921743"/>
            <a:ext cx="4032448" cy="313184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-180528" y="1627929"/>
            <a:ext cx="9649072" cy="545806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s://png.pngtree.com/back_origin_pic/05/16/06/e65d6ea9b79f4e0f042a265c49097a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8667" l="10000" r="98650">
                        <a14:foregroundMark x1="58750" y1="74000" x2="98650" y2="91778"/>
                        <a14:foregroundMark x1="55950" y1="87333" x2="43500" y2="98333"/>
                        <a14:foregroundMark x1="67550" y1="61000" x2="71800" y2="68222"/>
                        <a14:foregroundMark x1="53300" y1="65444" x2="56850" y2="67889"/>
                        <a14:foregroundMark x1="58150" y1="69556" x2="57450" y2="73000"/>
                        <a14:foregroundMark x1="63900" y1="61333" x2="64050" y2="66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10"/>
          <a:stretch/>
        </p:blipFill>
        <p:spPr bwMode="auto">
          <a:xfrm flipH="1">
            <a:off x="4283967" y="3685359"/>
            <a:ext cx="4806475" cy="317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вал 10"/>
          <p:cNvSpPr/>
          <p:nvPr/>
        </p:nvSpPr>
        <p:spPr>
          <a:xfrm>
            <a:off x="137220" y="1071972"/>
            <a:ext cx="4032448" cy="208541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https://png.pngtree.com/back_origin_pic/05/16/06/e65d6ea9b79f4e0f042a265c49097a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000" b="98667" l="10000" r="98650">
                        <a14:foregroundMark x1="58750" y1="74000" x2="98650" y2="91778"/>
                        <a14:foregroundMark x1="55950" y1="87333" x2="43500" y2="98333"/>
                        <a14:foregroundMark x1="67550" y1="61000" x2="71800" y2="68222"/>
                        <a14:foregroundMark x1="53300" y1="65444" x2="56850" y2="67889"/>
                        <a14:foregroundMark x1="58150" y1="69556" x2="57450" y2="73000"/>
                        <a14:foregroundMark x1="63900" y1="61333" x2="64050" y2="667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10"/>
          <a:stretch/>
        </p:blipFill>
        <p:spPr bwMode="auto">
          <a:xfrm>
            <a:off x="-180528" y="3789040"/>
            <a:ext cx="4649401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/>
          <p:cNvSpPr/>
          <p:nvPr/>
        </p:nvSpPr>
        <p:spPr>
          <a:xfrm>
            <a:off x="347166" y="357401"/>
            <a:ext cx="7992888" cy="626928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16200000">
            <a:off x="4139235" y="79907"/>
            <a:ext cx="1183280" cy="112241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16200000">
            <a:off x="4139235" y="387834"/>
            <a:ext cx="1183280" cy="112241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rot="16200000">
            <a:off x="291812" y="1960087"/>
            <a:ext cx="1890384" cy="2199569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 rot="16200000">
            <a:off x="4150531" y="1960086"/>
            <a:ext cx="1890384" cy="21995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 rot="16200000">
            <a:off x="3979030" y="1691343"/>
            <a:ext cx="1336801" cy="101668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 rot="18979713">
            <a:off x="3602613" y="3187040"/>
            <a:ext cx="1003578" cy="73971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37218" y="764704"/>
            <a:ext cx="8773522" cy="57606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Натюрморт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жанр изобразительного </a:t>
            </a: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искусства, изображающий группу неодушевленных предметов.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</a:p>
          <a:p>
            <a:pPr algn="ctr"/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 rot="16200000">
            <a:off x="4081934" y="-284983"/>
            <a:ext cx="1183280" cy="112241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39552" y="2304726"/>
            <a:ext cx="74102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Управляющая кнопка: &quot;Вперед&quot; или &quot;Следующий&quot; 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FFC7E5C0-B035-4D8A-BA92-2A3D076C0155}"/>
              </a:ext>
            </a:extLst>
          </p:cNvPr>
          <p:cNvSpPr/>
          <p:nvPr/>
        </p:nvSpPr>
        <p:spPr>
          <a:xfrm>
            <a:off x="8172400" y="6093296"/>
            <a:ext cx="864096" cy="648072"/>
          </a:xfrm>
          <a:prstGeom prst="actionButtonForwardNex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8762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Живописец"/>
          <p:cNvSpPr/>
          <p:nvPr/>
        </p:nvSpPr>
        <p:spPr>
          <a:xfrm>
            <a:off x="2807804" y="1918928"/>
            <a:ext cx="3528392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Живописец</a:t>
            </a:r>
          </a:p>
        </p:txBody>
      </p:sp>
      <p:sp>
        <p:nvSpPr>
          <p:cNvPr id="6" name="Натюрмортник"/>
          <p:cNvSpPr/>
          <p:nvPr/>
        </p:nvSpPr>
        <p:spPr>
          <a:xfrm>
            <a:off x="2759705" y="2998862"/>
            <a:ext cx="3588618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Натюрмортник</a:t>
            </a:r>
          </a:p>
        </p:txBody>
      </p:sp>
      <p:sp>
        <p:nvSpPr>
          <p:cNvPr id="7" name="Натюрморист"/>
          <p:cNvSpPr/>
          <p:nvPr/>
        </p:nvSpPr>
        <p:spPr>
          <a:xfrm>
            <a:off x="2829506" y="4077072"/>
            <a:ext cx="3549699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Натюрморист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26075" y="457777"/>
            <a:ext cx="6291851" cy="11387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К</a:t>
            </a:r>
            <a:r>
              <a:rPr lang="ru-RU" sz="32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ак называют художника, </a:t>
            </a:r>
          </a:p>
          <a:p>
            <a:pPr algn="ctr"/>
            <a:r>
              <a:rPr lang="ru-RU" sz="32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Который пишет натюрморты?</a:t>
            </a:r>
            <a:endParaRPr lang="ru-RU" sz="32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pic>
        <p:nvPicPr>
          <p:cNvPr id="14" name="верно" descr="C:\Users\Zhanna\Pictures\верн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9785" y="3913842"/>
            <a:ext cx="1342749" cy="114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думай 2" descr="C:\Users\Zhanna\Pictures\подумай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7211" y="2731954"/>
            <a:ext cx="1152128" cy="118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думай 1" descr="C:\Users\Zhanna\Pictures\подумай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5095" y="1596550"/>
            <a:ext cx="1152128" cy="118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Анималист"/>
          <p:cNvSpPr/>
          <p:nvPr/>
        </p:nvSpPr>
        <p:spPr>
          <a:xfrm>
            <a:off x="2810086" y="5167808"/>
            <a:ext cx="3549699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Анималист</a:t>
            </a:r>
          </a:p>
        </p:txBody>
      </p:sp>
      <p:sp>
        <p:nvSpPr>
          <p:cNvPr id="20" name="Овал 19"/>
          <p:cNvSpPr/>
          <p:nvPr/>
        </p:nvSpPr>
        <p:spPr>
          <a:xfrm>
            <a:off x="1961585" y="5138117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660066"/>
                </a:solidFill>
              </a:rPr>
              <a:t>4</a:t>
            </a:r>
          </a:p>
        </p:txBody>
      </p:sp>
      <p:sp>
        <p:nvSpPr>
          <p:cNvPr id="21" name="Овал 20"/>
          <p:cNvSpPr/>
          <p:nvPr/>
        </p:nvSpPr>
        <p:spPr>
          <a:xfrm>
            <a:off x="1924940" y="4115172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3</a:t>
            </a:r>
          </a:p>
        </p:txBody>
      </p:sp>
      <p:sp>
        <p:nvSpPr>
          <p:cNvPr id="22" name="Овал 21"/>
          <p:cNvSpPr/>
          <p:nvPr/>
        </p:nvSpPr>
        <p:spPr>
          <a:xfrm>
            <a:off x="1924940" y="3073209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2</a:t>
            </a:r>
          </a:p>
        </p:txBody>
      </p:sp>
      <p:sp>
        <p:nvSpPr>
          <p:cNvPr id="23" name="Овал 22"/>
          <p:cNvSpPr/>
          <p:nvPr/>
        </p:nvSpPr>
        <p:spPr>
          <a:xfrm>
            <a:off x="1893890" y="1939387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660066"/>
                </a:solidFill>
              </a:rPr>
              <a:t>1</a:t>
            </a:r>
          </a:p>
        </p:txBody>
      </p:sp>
      <p:pic>
        <p:nvPicPr>
          <p:cNvPr id="4099" name="Picture 3" descr="C:\Users\Zhanna\Pictures\подумай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7243" y="5090135"/>
            <a:ext cx="1132064" cy="1161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7" descr="C:\Users\Zhanna\Pictures\новый фон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30206" b="100000" l="0" r="42380">
                        <a14:foregroundMark x1="5281" y1="83825" x2="3944" y2="99553"/>
                        <a14:foregroundMark x1="25267" y1="94996" x2="38636" y2="98749"/>
                        <a14:foregroundMark x1="39104" y1="88382" x2="35695" y2="94727"/>
                        <a14:foregroundMark x1="34425" y1="87757" x2="35896" y2="93298"/>
                        <a14:foregroundMark x1="39572" y1="88561" x2="42380" y2="89276"/>
                        <a14:backgroundMark x1="16711" y1="39410" x2="30548" y2="46649"/>
                        <a14:backgroundMark x1="11965" y1="31457" x2="14037" y2="346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882" r="54492"/>
          <a:stretch/>
        </p:blipFill>
        <p:spPr bwMode="auto">
          <a:xfrm>
            <a:off x="0" y="3509227"/>
            <a:ext cx="2958430" cy="336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1" descr="C:\Users\Zhanna\Pictures\триггер.png">
            <a:hlinkClick r:id="rId10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33" r="31436"/>
          <a:stretch/>
        </p:blipFill>
        <p:spPr bwMode="auto">
          <a:xfrm>
            <a:off x="1" y="5055003"/>
            <a:ext cx="2051720" cy="181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matiss-anri-krasnye-rybki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2573"/>
            <a:ext cx="995523" cy="1585406"/>
          </a:xfrm>
          <a:prstGeom prst="rect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&quot;Вперед&quot; или &quot;Следующий&quot; 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857509A8-D6B1-40E3-8F9F-C78813A2E129}"/>
              </a:ext>
            </a:extLst>
          </p:cNvPr>
          <p:cNvSpPr/>
          <p:nvPr/>
        </p:nvSpPr>
        <p:spPr>
          <a:xfrm>
            <a:off x="8172400" y="6093296"/>
            <a:ext cx="864096" cy="648072"/>
          </a:xfrm>
          <a:prstGeom prst="actionButtonForwardNex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1409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ытовые сцены"/>
          <p:cNvSpPr/>
          <p:nvPr/>
        </p:nvSpPr>
        <p:spPr>
          <a:xfrm>
            <a:off x="2928447" y="1772816"/>
            <a:ext cx="3528392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Бытовые сцены</a:t>
            </a:r>
          </a:p>
        </p:txBody>
      </p:sp>
      <p:sp>
        <p:nvSpPr>
          <p:cNvPr id="6" name="Предметы быта"/>
          <p:cNvSpPr/>
          <p:nvPr/>
        </p:nvSpPr>
        <p:spPr>
          <a:xfrm>
            <a:off x="2868221" y="2885865"/>
            <a:ext cx="3588618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Предметы быта</a:t>
            </a:r>
          </a:p>
        </p:txBody>
      </p:sp>
      <p:sp>
        <p:nvSpPr>
          <p:cNvPr id="7" name="Природу"/>
          <p:cNvSpPr/>
          <p:nvPr/>
        </p:nvSpPr>
        <p:spPr>
          <a:xfrm>
            <a:off x="2868111" y="4034799"/>
            <a:ext cx="3549699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Природу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21625" y="476672"/>
            <a:ext cx="4558620" cy="11387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В</a:t>
            </a:r>
            <a:r>
              <a:rPr lang="ru-RU" sz="36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натюрморте художник</a:t>
            </a:r>
          </a:p>
          <a:p>
            <a:pPr algn="ctr"/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изображает…?</a:t>
            </a:r>
            <a:endParaRPr lang="ru-RU" sz="28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pic>
        <p:nvPicPr>
          <p:cNvPr id="9" name="Думай 2" descr="C:\Users\Zhanna\Pictures\подумай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8362" y="1544008"/>
            <a:ext cx="1152128" cy="118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Думай" descr="C:\Users\Zhanna\Pictures\подумай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8871" y="3785428"/>
            <a:ext cx="1152128" cy="118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Верно" descr="C:\Users\Zhanna\Pictures\верно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8871" y="2677420"/>
            <a:ext cx="1342749" cy="114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Животных"/>
          <p:cNvSpPr/>
          <p:nvPr/>
        </p:nvSpPr>
        <p:spPr>
          <a:xfrm>
            <a:off x="2928853" y="5118239"/>
            <a:ext cx="3549699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Животных</a:t>
            </a:r>
          </a:p>
        </p:txBody>
      </p:sp>
      <p:sp>
        <p:nvSpPr>
          <p:cNvPr id="16" name="Овал 15"/>
          <p:cNvSpPr/>
          <p:nvPr/>
        </p:nvSpPr>
        <p:spPr>
          <a:xfrm>
            <a:off x="1929325" y="1831318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1</a:t>
            </a:r>
          </a:p>
        </p:txBody>
      </p:sp>
      <p:sp>
        <p:nvSpPr>
          <p:cNvPr id="17" name="Овал 16"/>
          <p:cNvSpPr/>
          <p:nvPr/>
        </p:nvSpPr>
        <p:spPr>
          <a:xfrm>
            <a:off x="1961585" y="2885865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2</a:t>
            </a:r>
          </a:p>
        </p:txBody>
      </p:sp>
      <p:sp>
        <p:nvSpPr>
          <p:cNvPr id="18" name="Овал 17"/>
          <p:cNvSpPr/>
          <p:nvPr/>
        </p:nvSpPr>
        <p:spPr>
          <a:xfrm>
            <a:off x="1929325" y="4034799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3</a:t>
            </a:r>
          </a:p>
        </p:txBody>
      </p:sp>
      <p:sp>
        <p:nvSpPr>
          <p:cNvPr id="19" name="Овал 18"/>
          <p:cNvSpPr/>
          <p:nvPr/>
        </p:nvSpPr>
        <p:spPr>
          <a:xfrm>
            <a:off x="1961585" y="5138117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4</a:t>
            </a:r>
          </a:p>
        </p:txBody>
      </p:sp>
      <p:pic>
        <p:nvPicPr>
          <p:cNvPr id="10241" name="Picture 1" descr="C:\Users\Zhanna\Pictures\подумай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891" y="5001741"/>
            <a:ext cx="1064070" cy="1091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https://nearyou.ru/artniderland/f-snyders/img/e40fruit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007"/>
            <a:ext cx="1616502" cy="1041745"/>
          </a:xfrm>
          <a:prstGeom prst="rect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" descr="C:\Users\Zhanna\Pictures\триггер.png">
            <a:hlinkClick r:id="rId9" action="ppaction://hlinksldjump"/>
            <a:extLst>
              <a:ext uri="{FF2B5EF4-FFF2-40B4-BE49-F238E27FC236}">
                <a16:creationId xmlns:a16="http://schemas.microsoft.com/office/drawing/2014/main" xmlns="" id="{08766665-224E-409F-9705-43454BA3CC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33" r="31436"/>
          <a:stretch/>
        </p:blipFill>
        <p:spPr bwMode="auto">
          <a:xfrm>
            <a:off x="1" y="5055003"/>
            <a:ext cx="2051720" cy="181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&quot;Вперед&quot; или &quot;Следующий&quot; 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1FB28061-EBCE-4AF5-822A-106A96903E60}"/>
              </a:ext>
            </a:extLst>
          </p:cNvPr>
          <p:cNvSpPr/>
          <p:nvPr/>
        </p:nvSpPr>
        <p:spPr>
          <a:xfrm>
            <a:off x="8172400" y="6093296"/>
            <a:ext cx="864096" cy="648072"/>
          </a:xfrm>
          <a:prstGeom prst="actionButtonForwardNex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905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ихая жизнь"/>
          <p:cNvSpPr/>
          <p:nvPr/>
        </p:nvSpPr>
        <p:spPr>
          <a:xfrm>
            <a:off x="2807804" y="1918928"/>
            <a:ext cx="3528392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Тихая жизнь</a:t>
            </a:r>
          </a:p>
        </p:txBody>
      </p:sp>
      <p:sp>
        <p:nvSpPr>
          <p:cNvPr id="6" name="Неживая природа"/>
          <p:cNvSpPr/>
          <p:nvPr/>
        </p:nvSpPr>
        <p:spPr>
          <a:xfrm>
            <a:off x="2777691" y="2998862"/>
            <a:ext cx="3588618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Неживая природа</a:t>
            </a:r>
          </a:p>
        </p:txBody>
      </p:sp>
      <p:sp>
        <p:nvSpPr>
          <p:cNvPr id="7" name="Красивая картина"/>
          <p:cNvSpPr/>
          <p:nvPr/>
        </p:nvSpPr>
        <p:spPr>
          <a:xfrm>
            <a:off x="2777691" y="4077072"/>
            <a:ext cx="3549699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Красивая картина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45211" y="620688"/>
            <a:ext cx="7303858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С</a:t>
            </a:r>
            <a:r>
              <a:rPr lang="ru-RU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лово «натюрморт»</a:t>
            </a:r>
            <a:r>
              <a:rPr lang="ru-RU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, </a:t>
            </a:r>
          </a:p>
          <a:p>
            <a:pPr algn="ctr"/>
            <a:r>
              <a:rPr lang="ru-RU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С французского на русский язык переводится…?</a:t>
            </a:r>
            <a:endParaRPr lang="ru-RU" sz="24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pic>
        <p:nvPicPr>
          <p:cNvPr id="9" name="Picture 7" descr="C:\Users\Zhanna\Pictures\верн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0905" y="2695128"/>
            <a:ext cx="1342749" cy="114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Zhanna\Pictures\подумай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5" y="3950986"/>
            <a:ext cx="1152128" cy="118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Users\Zhanna\Pictures\подумай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5" y="1513240"/>
            <a:ext cx="1152128" cy="118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Животных"/>
          <p:cNvSpPr/>
          <p:nvPr/>
        </p:nvSpPr>
        <p:spPr>
          <a:xfrm>
            <a:off x="2777690" y="5100017"/>
            <a:ext cx="3549699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Животные</a:t>
            </a:r>
          </a:p>
        </p:txBody>
      </p:sp>
      <p:sp>
        <p:nvSpPr>
          <p:cNvPr id="15" name="Овал 14"/>
          <p:cNvSpPr/>
          <p:nvPr/>
        </p:nvSpPr>
        <p:spPr>
          <a:xfrm>
            <a:off x="1929325" y="1918928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1</a:t>
            </a:r>
          </a:p>
        </p:txBody>
      </p:sp>
      <p:sp>
        <p:nvSpPr>
          <p:cNvPr id="16" name="Овал 15"/>
          <p:cNvSpPr/>
          <p:nvPr/>
        </p:nvSpPr>
        <p:spPr>
          <a:xfrm>
            <a:off x="1929325" y="3036962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2</a:t>
            </a:r>
          </a:p>
        </p:txBody>
      </p:sp>
      <p:sp>
        <p:nvSpPr>
          <p:cNvPr id="17" name="Овал 16"/>
          <p:cNvSpPr/>
          <p:nvPr/>
        </p:nvSpPr>
        <p:spPr>
          <a:xfrm>
            <a:off x="1922876" y="4113805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3</a:t>
            </a:r>
          </a:p>
        </p:txBody>
      </p:sp>
      <p:sp>
        <p:nvSpPr>
          <p:cNvPr id="18" name="Овал 17"/>
          <p:cNvSpPr/>
          <p:nvPr/>
        </p:nvSpPr>
        <p:spPr>
          <a:xfrm>
            <a:off x="1949194" y="5149573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4</a:t>
            </a:r>
          </a:p>
        </p:txBody>
      </p:sp>
      <p:pic>
        <p:nvPicPr>
          <p:cNvPr id="9217" name="Picture 1" descr="C:\Users\Zhanna\Pictures\подумай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5" y="5141381"/>
            <a:ext cx="1041425" cy="106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artchive.ru/res/media/img/ox800/work/f51/55647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668" y="85609"/>
            <a:ext cx="1204405" cy="954492"/>
          </a:xfrm>
          <a:prstGeom prst="rect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" descr="C:\Users\Zhanna\Pictures\триггер.png">
            <a:hlinkClick r:id="rId9" action="ppaction://hlinksldjump"/>
            <a:extLst>
              <a:ext uri="{FF2B5EF4-FFF2-40B4-BE49-F238E27FC236}">
                <a16:creationId xmlns:a16="http://schemas.microsoft.com/office/drawing/2014/main" xmlns="" id="{040579D4-B0AA-4C1B-8EBA-CA1AF40E13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33" r="31436"/>
          <a:stretch/>
        </p:blipFill>
        <p:spPr bwMode="auto">
          <a:xfrm>
            <a:off x="1" y="5055003"/>
            <a:ext cx="2051720" cy="181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&quot;Вперед&quot; или &quot;Следующий&quot; 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9090206E-B86F-417F-B909-513C20115B1F}"/>
              </a:ext>
            </a:extLst>
          </p:cNvPr>
          <p:cNvSpPr/>
          <p:nvPr/>
        </p:nvSpPr>
        <p:spPr>
          <a:xfrm>
            <a:off x="8172400" y="6093296"/>
            <a:ext cx="864096" cy="648072"/>
          </a:xfrm>
          <a:prstGeom prst="actionButtonForwardNex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8831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оссия"/>
          <p:cNvSpPr/>
          <p:nvPr/>
        </p:nvSpPr>
        <p:spPr>
          <a:xfrm>
            <a:off x="2195736" y="1459801"/>
            <a:ext cx="4752528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В средневековой России</a:t>
            </a:r>
          </a:p>
        </p:txBody>
      </p:sp>
      <p:sp>
        <p:nvSpPr>
          <p:cNvPr id="6" name="Франция"/>
          <p:cNvSpPr/>
          <p:nvPr/>
        </p:nvSpPr>
        <p:spPr>
          <a:xfrm>
            <a:off x="2121155" y="2483954"/>
            <a:ext cx="4901691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Во Франции 19 века</a:t>
            </a:r>
          </a:p>
        </p:txBody>
      </p:sp>
      <p:sp>
        <p:nvSpPr>
          <p:cNvPr id="7" name="В Голландии 17"/>
          <p:cNvSpPr/>
          <p:nvPr/>
        </p:nvSpPr>
        <p:spPr>
          <a:xfrm>
            <a:off x="2201450" y="3490292"/>
            <a:ext cx="4741100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В Голландии 17 века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46572" y="123944"/>
            <a:ext cx="510114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К</a:t>
            </a:r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ак самостоятельный Жанр</a:t>
            </a:r>
          </a:p>
          <a:p>
            <a:pPr algn="ctr"/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натюрморт появился в…</a:t>
            </a:r>
            <a:r>
              <a:rPr lang="ru-RU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?</a:t>
            </a:r>
            <a:endParaRPr lang="ru-RU" sz="24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pic>
        <p:nvPicPr>
          <p:cNvPr id="9" name="верно" descr="C:\Users\Zhanna\Pictures\верн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7491" y="3249848"/>
            <a:ext cx="1342749" cy="114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Думай 2" descr="C:\Users\Zhanna\Pictures\подумай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3136" y="2316811"/>
            <a:ext cx="1031902" cy="1058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Думай" descr="C:\Users\Zhanna\Pictures\подумай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3136" y="1230993"/>
            <a:ext cx="1091460" cy="1119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Дания"/>
          <p:cNvSpPr/>
          <p:nvPr/>
        </p:nvSpPr>
        <p:spPr>
          <a:xfrm>
            <a:off x="2181631" y="4541369"/>
            <a:ext cx="4741100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В 20 веке в Дании</a:t>
            </a:r>
          </a:p>
        </p:txBody>
      </p:sp>
      <p:sp>
        <p:nvSpPr>
          <p:cNvPr id="15" name="Овал 14"/>
          <p:cNvSpPr/>
          <p:nvPr/>
        </p:nvSpPr>
        <p:spPr>
          <a:xfrm>
            <a:off x="1375576" y="1497901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1</a:t>
            </a:r>
          </a:p>
        </p:txBody>
      </p:sp>
      <p:sp>
        <p:nvSpPr>
          <p:cNvPr id="16" name="Овал 15"/>
          <p:cNvSpPr/>
          <p:nvPr/>
        </p:nvSpPr>
        <p:spPr>
          <a:xfrm>
            <a:off x="1379396" y="2494203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2</a:t>
            </a:r>
          </a:p>
        </p:txBody>
      </p:sp>
      <p:sp>
        <p:nvSpPr>
          <p:cNvPr id="17" name="Овал 16"/>
          <p:cNvSpPr/>
          <p:nvPr/>
        </p:nvSpPr>
        <p:spPr>
          <a:xfrm>
            <a:off x="1413304" y="3528392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3</a:t>
            </a:r>
          </a:p>
        </p:txBody>
      </p:sp>
      <p:sp>
        <p:nvSpPr>
          <p:cNvPr id="18" name="Овал 17"/>
          <p:cNvSpPr/>
          <p:nvPr/>
        </p:nvSpPr>
        <p:spPr>
          <a:xfrm>
            <a:off x="1461551" y="4541369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4</a:t>
            </a:r>
          </a:p>
        </p:txBody>
      </p:sp>
      <p:pic>
        <p:nvPicPr>
          <p:cNvPr id="19" name="Думай" descr="C:\Users\Zhanna\Pictures\подумай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4852" y="4391009"/>
            <a:ext cx="1091460" cy="1119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https://artrue.ru/wp-content/uploads/2017/11/Pieter_Klas-Naturmort_s_trubkoi_i_jarovnei-163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1227695" cy="924764"/>
          </a:xfrm>
          <a:prstGeom prst="rect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" descr="C:\Users\Zhanna\Pictures\триггер.png">
            <a:hlinkClick r:id="rId9" action="ppaction://hlinksldjump"/>
            <a:extLst>
              <a:ext uri="{FF2B5EF4-FFF2-40B4-BE49-F238E27FC236}">
                <a16:creationId xmlns:a16="http://schemas.microsoft.com/office/drawing/2014/main" xmlns="" id="{509641E0-E765-4BFD-82A9-248F0CC509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633" r="31436"/>
          <a:stretch/>
        </p:blipFill>
        <p:spPr bwMode="auto">
          <a:xfrm>
            <a:off x="1" y="5055003"/>
            <a:ext cx="2051720" cy="1815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&quot;Вперед&quot; или &quot;Следующий&quot; 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B11F7AF7-E933-49E5-9994-9C0DEE1A1385}"/>
              </a:ext>
            </a:extLst>
          </p:cNvPr>
          <p:cNvSpPr/>
          <p:nvPr/>
        </p:nvSpPr>
        <p:spPr>
          <a:xfrm>
            <a:off x="8172400" y="6093296"/>
            <a:ext cx="864096" cy="648072"/>
          </a:xfrm>
          <a:prstGeom prst="actionButtonForwardNex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0039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втраки"/>
          <p:cNvSpPr/>
          <p:nvPr/>
        </p:nvSpPr>
        <p:spPr>
          <a:xfrm>
            <a:off x="2195736" y="1431859"/>
            <a:ext cx="4752528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Завтраки</a:t>
            </a:r>
          </a:p>
        </p:txBody>
      </p:sp>
      <p:sp>
        <p:nvSpPr>
          <p:cNvPr id="6" name="Цветы и плоды"/>
          <p:cNvSpPr/>
          <p:nvPr/>
        </p:nvSpPr>
        <p:spPr>
          <a:xfrm>
            <a:off x="2176364" y="2482696"/>
            <a:ext cx="4841555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Цветы  и плоды</a:t>
            </a:r>
          </a:p>
        </p:txBody>
      </p:sp>
      <p:sp>
        <p:nvSpPr>
          <p:cNvPr id="7" name="Обманки"/>
          <p:cNvSpPr/>
          <p:nvPr/>
        </p:nvSpPr>
        <p:spPr>
          <a:xfrm>
            <a:off x="2207164" y="3489895"/>
            <a:ext cx="4741100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Обманки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56291" y="404664"/>
            <a:ext cx="5281702" cy="8925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П</a:t>
            </a:r>
            <a:r>
              <a:rPr lang="ru-RU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ервые голландские натюрморты</a:t>
            </a:r>
          </a:p>
          <a:p>
            <a:pPr algn="ctr"/>
            <a:r>
              <a:rPr lang="ru-RU" sz="2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Назывались…?</a:t>
            </a:r>
            <a:endParaRPr lang="ru-RU" sz="24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pic>
        <p:nvPicPr>
          <p:cNvPr id="9" name="Picture 7" descr="C:\Users\Zhanna\Pictures\верн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9077" y="1018265"/>
            <a:ext cx="1342749" cy="114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Zhanna\Pictures\подумай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8423" y="2191777"/>
            <a:ext cx="1152128" cy="118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Users\Zhanna\Pictures\подумай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8423" y="3373665"/>
            <a:ext cx="1152128" cy="118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Овал 14"/>
          <p:cNvSpPr/>
          <p:nvPr/>
        </p:nvSpPr>
        <p:spPr>
          <a:xfrm>
            <a:off x="1367309" y="1465869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1</a:t>
            </a:r>
          </a:p>
        </p:txBody>
      </p:sp>
      <p:sp>
        <p:nvSpPr>
          <p:cNvPr id="16" name="Овал 15"/>
          <p:cNvSpPr/>
          <p:nvPr/>
        </p:nvSpPr>
        <p:spPr>
          <a:xfrm>
            <a:off x="1370044" y="2482696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2</a:t>
            </a:r>
          </a:p>
        </p:txBody>
      </p:sp>
      <p:sp>
        <p:nvSpPr>
          <p:cNvPr id="17" name="Овал 16"/>
          <p:cNvSpPr/>
          <p:nvPr/>
        </p:nvSpPr>
        <p:spPr>
          <a:xfrm>
            <a:off x="1367309" y="3489895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3</a:t>
            </a:r>
          </a:p>
        </p:txBody>
      </p:sp>
      <p:sp>
        <p:nvSpPr>
          <p:cNvPr id="18" name="Овал 17"/>
          <p:cNvSpPr/>
          <p:nvPr/>
        </p:nvSpPr>
        <p:spPr>
          <a:xfrm>
            <a:off x="1408733" y="4503144"/>
            <a:ext cx="720080" cy="6480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4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660066"/>
                </a:solidFill>
              </a:rPr>
              <a:t>4</a:t>
            </a:r>
          </a:p>
        </p:txBody>
      </p:sp>
      <p:sp>
        <p:nvSpPr>
          <p:cNvPr id="19" name="Снеди"/>
          <p:cNvSpPr/>
          <p:nvPr/>
        </p:nvSpPr>
        <p:spPr>
          <a:xfrm>
            <a:off x="2207164" y="4512669"/>
            <a:ext cx="4741100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Снеди</a:t>
            </a:r>
          </a:p>
        </p:txBody>
      </p:sp>
      <p:pic>
        <p:nvPicPr>
          <p:cNvPr id="20" name="Picture 8" descr="C:\Users\Zhanna\Pictures\подумай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9698" y="4501149"/>
            <a:ext cx="1152128" cy="118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https://regnum.ru/uploads/pictures/news/2017/08/26/regnum_picture_1503759390286938_norm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126793"/>
            <a:ext cx="1319609" cy="1095275"/>
          </a:xfrm>
          <a:prstGeom prst="rect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&quot;Вперед&quot; или &quot;Следующий&quot; 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989DF611-5C18-4C15-94FE-EC24AA42C0CC}"/>
              </a:ext>
            </a:extLst>
          </p:cNvPr>
          <p:cNvSpPr/>
          <p:nvPr/>
        </p:nvSpPr>
        <p:spPr>
          <a:xfrm>
            <a:off x="8172400" y="6093296"/>
            <a:ext cx="864096" cy="648072"/>
          </a:xfrm>
          <a:prstGeom prst="actionButtonForwardNex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1765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detectivebookshop.ru/image/10194554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411" y="764772"/>
            <a:ext cx="2808312" cy="2014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gidpokraske.ru/wp-content/uploads/2017/08/179035-050-BDD4FF0E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412527"/>
            <a:ext cx="1624241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rinagu.ru/gall/1488196831_75026ja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2771" y="763739"/>
            <a:ext cx="260533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get.pxhere.com/photo/writing-pencil-color-paint-product-art-picture-document-writing-brush-watercolors-painting-tools-70986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643" y="3375965"/>
            <a:ext cx="1630362" cy="1086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s://cs5.livemaster.ru/storage/3b/c3/2566d79d55c05c0c63642694ab7o--kartiny-i-panno-grushki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6262" y="842897"/>
            <a:ext cx="2562753" cy="192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s://partmone.ru/images/detailed/2/cf2941141b33043ed33e91411485d23a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6136" y="3375965"/>
            <a:ext cx="1774057" cy="124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59598" y="-95428"/>
            <a:ext cx="762480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Натюрморт</a:t>
            </a:r>
            <a:endParaRPr lang="ru-RU" sz="5400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68472" y="2943081"/>
            <a:ext cx="2049383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 пастель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7112D1E4-27E5-4F89-BB61-BF59F8DD13C8}"/>
              </a:ext>
            </a:extLst>
          </p:cNvPr>
          <p:cNvSpPr/>
          <p:nvPr/>
        </p:nvSpPr>
        <p:spPr>
          <a:xfrm>
            <a:off x="1099644" y="4676893"/>
            <a:ext cx="7272808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Установите соответствие между художественным материалом и произведением в жанре натюрморт</a:t>
            </a:r>
            <a:endParaRPr lang="ru-RU" sz="3600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2E11903-DFF7-4699-A782-144885792A5A}"/>
              </a:ext>
            </a:extLst>
          </p:cNvPr>
          <p:cNvSpPr/>
          <p:nvPr/>
        </p:nvSpPr>
        <p:spPr>
          <a:xfrm>
            <a:off x="4089987" y="2898951"/>
            <a:ext cx="129212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масло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C60D62DE-4D5D-451F-B61F-04BBF834EE50}"/>
              </a:ext>
            </a:extLst>
          </p:cNvPr>
          <p:cNvSpPr/>
          <p:nvPr/>
        </p:nvSpPr>
        <p:spPr>
          <a:xfrm>
            <a:off x="833320" y="2943081"/>
            <a:ext cx="194019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 w="10541" cmpd="sng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</a:rPr>
              <a:t>акварель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7CD5FB2A-9611-4480-8BE2-833F6D507008}"/>
              </a:ext>
            </a:extLst>
          </p:cNvPr>
          <p:cNvGrpSpPr/>
          <p:nvPr/>
        </p:nvGrpSpPr>
        <p:grpSpPr>
          <a:xfrm>
            <a:off x="2497717" y="2764962"/>
            <a:ext cx="5893916" cy="966841"/>
            <a:chOff x="2497717" y="2764962"/>
            <a:chExt cx="5893916" cy="966841"/>
          </a:xfrm>
        </p:grpSpPr>
        <p:cxnSp>
          <p:nvCxnSpPr>
            <p:cNvPr id="13" name="Прямая со стрелкой 12">
              <a:extLst>
                <a:ext uri="{FF2B5EF4-FFF2-40B4-BE49-F238E27FC236}">
                  <a16:creationId xmlns:a16="http://schemas.microsoft.com/office/drawing/2014/main" xmlns="" id="{1E268CE8-9823-48CF-B805-2CC24918D74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30005" y="2778930"/>
              <a:ext cx="1657670" cy="624495"/>
            </a:xfrm>
            <a:prstGeom prst="straightConnector1">
              <a:avLst/>
            </a:prstGeom>
            <a:ln w="571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Прямая со стрелкой 22">
              <a:extLst>
                <a:ext uri="{FF2B5EF4-FFF2-40B4-BE49-F238E27FC236}">
                  <a16:creationId xmlns:a16="http://schemas.microsoft.com/office/drawing/2014/main" xmlns="" id="{6A7253EB-D9BB-4988-AE28-BCCEB9C0FC7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97717" y="2764962"/>
              <a:ext cx="1138179" cy="556816"/>
            </a:xfrm>
            <a:prstGeom prst="straightConnector1">
              <a:avLst/>
            </a:prstGeom>
            <a:ln w="571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>
              <a:extLst>
                <a:ext uri="{FF2B5EF4-FFF2-40B4-BE49-F238E27FC236}">
                  <a16:creationId xmlns:a16="http://schemas.microsoft.com/office/drawing/2014/main" xmlns="" id="{DCA0C415-E3E0-45BC-BED7-44D35116762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372452" y="2764962"/>
              <a:ext cx="19181" cy="966841"/>
            </a:xfrm>
            <a:prstGeom prst="straightConnector1">
              <a:avLst/>
            </a:prstGeom>
            <a:ln w="571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4" name="проверить">
            <a:extLst>
              <a:ext uri="{FF2B5EF4-FFF2-40B4-BE49-F238E27FC236}">
                <a16:creationId xmlns:a16="http://schemas.microsoft.com/office/drawing/2014/main" xmlns="" id="{C7A2788F-7FC2-4C85-8DCF-B1D5BEED1E49}"/>
              </a:ext>
            </a:extLst>
          </p:cNvPr>
          <p:cNvSpPr/>
          <p:nvPr/>
        </p:nvSpPr>
        <p:spPr>
          <a:xfrm>
            <a:off x="2284890" y="6053717"/>
            <a:ext cx="4741100" cy="72427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Проверить</a:t>
            </a:r>
          </a:p>
        </p:txBody>
      </p:sp>
      <p:sp>
        <p:nvSpPr>
          <p:cNvPr id="3" name="Управляющая кнопка: &quot;Вперед&quot; или &quot;Следующий&quot; 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xmlns="" id="{3B4AF9E5-61DC-4E1F-9A86-4ED900E2C11F}"/>
              </a:ext>
            </a:extLst>
          </p:cNvPr>
          <p:cNvSpPr/>
          <p:nvPr/>
        </p:nvSpPr>
        <p:spPr>
          <a:xfrm>
            <a:off x="8172400" y="6093296"/>
            <a:ext cx="864096" cy="648072"/>
          </a:xfrm>
          <a:prstGeom prst="actionButtonForwardNex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6643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2368</TotalTime>
  <Words>292</Words>
  <Application>Microsoft Office PowerPoint</Application>
  <PresentationFormat>Экран (4:3)</PresentationFormat>
  <Paragraphs>94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Zhanna</dc:creator>
  <cp:lastModifiedBy>Школа</cp:lastModifiedBy>
  <cp:revision>118</cp:revision>
  <dcterms:created xsi:type="dcterms:W3CDTF">2019-08-13T16:04:07Z</dcterms:created>
  <dcterms:modified xsi:type="dcterms:W3CDTF">2021-12-17T05:38:07Z</dcterms:modified>
</cp:coreProperties>
</file>