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77" r:id="rId6"/>
    <p:sldId id="265" r:id="rId7"/>
    <p:sldId id="266" r:id="rId8"/>
    <p:sldId id="267" r:id="rId9"/>
    <p:sldId id="276" r:id="rId10"/>
    <p:sldId id="268" r:id="rId11"/>
    <p:sldId id="269" r:id="rId12"/>
    <p:sldId id="270" r:id="rId13"/>
    <p:sldId id="271" r:id="rId14"/>
    <p:sldId id="272" r:id="rId15"/>
    <p:sldId id="273" r:id="rId16"/>
    <p:sldId id="278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09" autoAdjust="0"/>
    <p:restoredTop sz="94660"/>
  </p:normalViewPr>
  <p:slideViewPr>
    <p:cSldViewPr>
      <p:cViewPr varScale="1">
        <p:scale>
          <a:sx n="83" d="100"/>
          <a:sy n="83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362326-49B9-4A98-BF5B-54D1ACFA1210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14C46A-C2D5-4CD2-B8D5-65F21F6C85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213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B14C46A-C2D5-4CD2-B8D5-65F21F6C85D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0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908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536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8324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6589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908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38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7477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63964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96086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4854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4EDB44-2EF8-45BC-8248-8EFD1B3A790A}" type="datetimeFigureOut">
              <a:rPr lang="ru-RU" smtClean="0"/>
              <a:pPr/>
              <a:t>11.09.2025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488E58-54F2-4DC7-AA86-123FBD7D644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703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mailto:dou25-vz@mail.ru" TargetMode="External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92880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/>
            </a:r>
            <a:br>
              <a:rPr lang="ru-RU" sz="3200" b="1" dirty="0" smtClean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Проект 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по патриотическому воспитанию 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детей средней группы</a:t>
            </a:r>
            <a:br>
              <a:rPr lang="ru-RU" sz="2700" b="1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 «Мы по городу гуляем </a:t>
            </a:r>
            <a:r>
              <a:rPr lang="ru-RU" sz="2700" b="1" dirty="0" smtClean="0">
                <a:solidFill>
                  <a:srgbClr val="FF0000"/>
                </a:solidFill>
              </a:rPr>
              <a:t>,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>и его мы изучаем»</a:t>
            </a:r>
            <a:r>
              <a:rPr lang="ru-RU" sz="2700" dirty="0">
                <a:solidFill>
                  <a:srgbClr val="FF0000"/>
                </a:solidFill>
              </a:rPr>
              <a:t/>
            </a:r>
            <a:br>
              <a:rPr lang="ru-RU" sz="2700" dirty="0">
                <a:solidFill>
                  <a:srgbClr val="FF0000"/>
                </a:solidFill>
              </a:rPr>
            </a:br>
            <a:endParaRPr lang="ru-RU" sz="2700" dirty="0" smtClean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857760"/>
            <a:ext cx="6848808" cy="2000240"/>
          </a:xfrm>
        </p:spPr>
        <p:txBody>
          <a:bodyPr>
            <a:normAutofit fontScale="55000" lnSpcReduction="20000"/>
          </a:bodyPr>
          <a:lstStyle/>
          <a:p>
            <a:pPr algn="r"/>
            <a:endParaRPr lang="ru-RU" sz="1800" b="1" dirty="0" smtClean="0">
              <a:solidFill>
                <a:srgbClr val="002060"/>
              </a:solidFill>
            </a:endParaRPr>
          </a:p>
          <a:p>
            <a:r>
              <a:rPr lang="ru-RU" sz="2300" b="1" dirty="0" smtClean="0">
                <a:solidFill>
                  <a:srgbClr val="002060"/>
                </a:solidFill>
              </a:rPr>
              <a:t>                                                                                               </a:t>
            </a:r>
          </a:p>
          <a:p>
            <a:r>
              <a:rPr lang="ru-RU" sz="2300" b="1" dirty="0">
                <a:solidFill>
                  <a:srgbClr val="002060"/>
                </a:solidFill>
              </a:rPr>
              <a:t> </a:t>
            </a:r>
            <a:r>
              <a:rPr lang="ru-RU" sz="2300" b="1" dirty="0" smtClean="0">
                <a:solidFill>
                  <a:srgbClr val="002060"/>
                </a:solidFill>
              </a:rPr>
              <a:t>                                                                                                                     </a:t>
            </a:r>
            <a:r>
              <a:rPr lang="ru-RU" sz="2900" b="1" dirty="0" smtClean="0">
                <a:solidFill>
                  <a:srgbClr val="002060"/>
                </a:solidFill>
              </a:rPr>
              <a:t>Автор: воспитатель</a:t>
            </a:r>
          </a:p>
          <a:p>
            <a:r>
              <a:rPr lang="ru-RU" sz="2900" b="1" dirty="0" smtClean="0">
                <a:solidFill>
                  <a:srgbClr val="002060"/>
                </a:solidFill>
              </a:rPr>
              <a:t>                                                                           Васильева Алена Валентиновна</a:t>
            </a:r>
          </a:p>
          <a:p>
            <a:endParaRPr lang="ru-RU" sz="2300" b="1" dirty="0" smtClean="0">
              <a:solidFill>
                <a:srgbClr val="002060"/>
              </a:solidFill>
            </a:endParaRPr>
          </a:p>
          <a:p>
            <a:endParaRPr lang="ru-RU" sz="2300" b="1" dirty="0" smtClean="0">
              <a:solidFill>
                <a:srgbClr val="002060"/>
              </a:solidFill>
            </a:endParaRPr>
          </a:p>
          <a:p>
            <a:endParaRPr lang="ru-RU" sz="2300" b="1" dirty="0" smtClean="0">
              <a:solidFill>
                <a:srgbClr val="002060"/>
              </a:solidFill>
            </a:endParaRPr>
          </a:p>
          <a:p>
            <a:pPr algn="l"/>
            <a:r>
              <a:rPr lang="ru-RU" sz="2300" b="1" dirty="0">
                <a:solidFill>
                  <a:srgbClr val="002060"/>
                </a:solidFill>
              </a:rPr>
              <a:t> </a:t>
            </a:r>
            <a:r>
              <a:rPr lang="ru-RU" sz="2300" b="1" dirty="0" smtClean="0">
                <a:solidFill>
                  <a:srgbClr val="002060"/>
                </a:solidFill>
              </a:rPr>
              <a:t>                                                  </a:t>
            </a:r>
            <a:r>
              <a:rPr lang="ru-RU" sz="2200" b="1" dirty="0" smtClean="0">
                <a:solidFill>
                  <a:srgbClr val="002060"/>
                </a:solidFill>
              </a:rPr>
              <a:t>Вязники </a:t>
            </a:r>
            <a:r>
              <a:rPr lang="ru-RU" sz="2200" b="1" dirty="0" smtClean="0">
                <a:solidFill>
                  <a:srgbClr val="002060"/>
                </a:solidFill>
              </a:rPr>
              <a:t>2025</a:t>
            </a:r>
            <a:r>
              <a:rPr lang="ru-RU" sz="2200" b="1" dirty="0" smtClean="0">
                <a:solidFill>
                  <a:srgbClr val="002060"/>
                </a:solidFill>
              </a:rPr>
              <a:t/>
            </a:r>
            <a:br>
              <a:rPr lang="ru-RU" sz="2200" b="1" dirty="0" smtClean="0">
                <a:solidFill>
                  <a:srgbClr val="002060"/>
                </a:solidFill>
              </a:rPr>
            </a:br>
            <a:endParaRPr lang="ru-RU" sz="2200" dirty="0"/>
          </a:p>
        </p:txBody>
      </p:sp>
      <p:pic>
        <p:nvPicPr>
          <p:cNvPr id="4" name="Picture 7" descr="https://thumbs.dreamstime.com/b/%D0%B3%D0%B5%D1%80%D0%B1-%D0%B3%D0%BE%D1%80%D0%BE%D0%B4%D0%B0-%D1%80%D0%B5%D0%B3%D0%B8%D0%BE%D0%BD%D0%B0-%D0%B2%D0%BB%D0%B0%D0%B4%D0%B8%D0%BC%D0%B8%D1%80-vyazniki-%D1%80%D0%BE%D1%81%D1%81%D0%B8%D1%8F-%D0%B8%D0%B7%D0%BE%D0%BB%D0%B8%D1%80%D0%BE%D0%B2%D0%B0%D0%BD%D0%BD%D1%8B%D0%B5-%D0%BD%D0%B0-%D0%B1%D0%B5%D0%BB%D0%BE%D0%BC-%D1%84%D0%BE%D0%BD%D0%B5-17800580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7544" y="4437112"/>
            <a:ext cx="1656184" cy="199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228184" y="184666"/>
            <a:ext cx="2571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b="1" dirty="0" smtClean="0"/>
              <a:t>Приложение 1</a:t>
            </a:r>
            <a:endParaRPr lang="ru-RU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11760" y="378904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Муниципальное </a:t>
            </a:r>
            <a:r>
              <a:rPr lang="ru-RU" dirty="0">
                <a:solidFill>
                  <a:srgbClr val="002060"/>
                </a:solidFill>
              </a:rPr>
              <a:t>бюджетное </a:t>
            </a:r>
            <a:endParaRPr lang="ru-RU" dirty="0" smtClean="0">
              <a:solidFill>
                <a:srgbClr val="002060"/>
              </a:solidFill>
            </a:endParaRPr>
          </a:p>
          <a:p>
            <a:pPr algn="ctr"/>
            <a:r>
              <a:rPr lang="ru-RU" dirty="0" smtClean="0">
                <a:solidFill>
                  <a:srgbClr val="002060"/>
                </a:solidFill>
              </a:rPr>
              <a:t>дошкольное </a:t>
            </a:r>
            <a:r>
              <a:rPr lang="ru-RU" dirty="0">
                <a:solidFill>
                  <a:srgbClr val="002060"/>
                </a:solidFill>
              </a:rPr>
              <a:t>образовательное учреждение «Детский сад № 25»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Настольная игра  по ПДД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«На улицах города»</a:t>
            </a:r>
            <a:endParaRPr lang="ru-RU" sz="2400" dirty="0"/>
          </a:p>
        </p:txBody>
      </p:sp>
      <p:pic>
        <p:nvPicPr>
          <p:cNvPr id="4" name="Рисунок 2" descr="C:\Users\Ольга\Desktop\лето\IMG20230626090616.jpg"/>
          <p:cNvPicPr>
            <a:picLocks noChangeAspect="1" noChangeArrowheads="1"/>
          </p:cNvPicPr>
          <p:nvPr/>
        </p:nvPicPr>
        <p:blipFill>
          <a:blip r:embed="rId3"/>
          <a:srcRect l="10704" r="5087"/>
          <a:stretch>
            <a:fillRect/>
          </a:stretch>
        </p:blipFill>
        <p:spPr bwMode="auto">
          <a:xfrm>
            <a:off x="142844" y="1071546"/>
            <a:ext cx="3143250" cy="277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3929066"/>
            <a:ext cx="335755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Развивающая игра</a:t>
            </a:r>
          </a:p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«ПДД»</a:t>
            </a:r>
          </a:p>
        </p:txBody>
      </p:sp>
      <p:pic>
        <p:nvPicPr>
          <p:cNvPr id="6" name="Рисунок 4" descr="C:\Users\Ольга\Desktop\лето\IMG20230628085554.jpg"/>
          <p:cNvPicPr>
            <a:picLocks noChangeAspect="1" noChangeArrowheads="1"/>
          </p:cNvPicPr>
          <p:nvPr/>
        </p:nvPicPr>
        <p:blipFill>
          <a:blip r:embed="rId4"/>
          <a:srcRect t="6430"/>
          <a:stretch>
            <a:fillRect/>
          </a:stretch>
        </p:blipFill>
        <p:spPr bwMode="auto">
          <a:xfrm>
            <a:off x="3357554" y="2786058"/>
            <a:ext cx="2509838" cy="33823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857620" y="6286520"/>
            <a:ext cx="15711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Д/И. «Лото»</a:t>
            </a:r>
          </a:p>
        </p:txBody>
      </p:sp>
      <p:pic>
        <p:nvPicPr>
          <p:cNvPr id="8" name="Рисунок 5" descr="C:\Users\Ольга\Desktop\лето\IMG20230627090545.jpg"/>
          <p:cNvPicPr>
            <a:picLocks noChangeAspect="1" noChangeArrowheads="1"/>
          </p:cNvPicPr>
          <p:nvPr/>
        </p:nvPicPr>
        <p:blipFill>
          <a:blip r:embed="rId5"/>
          <a:srcRect l="23567" r="5096"/>
          <a:stretch>
            <a:fillRect/>
          </a:stretch>
        </p:blipFill>
        <p:spPr bwMode="auto">
          <a:xfrm>
            <a:off x="6000760" y="1000088"/>
            <a:ext cx="2928958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Прямоугольник 8"/>
          <p:cNvSpPr/>
          <p:nvPr/>
        </p:nvSpPr>
        <p:spPr>
          <a:xfrm>
            <a:off x="5643570" y="4000504"/>
            <a:ext cx="38576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000" b="1" dirty="0" err="1">
                <a:solidFill>
                  <a:srgbClr val="7030A0"/>
                </a:solidFill>
              </a:rPr>
              <a:t>Пазлы</a:t>
            </a:r>
            <a:endParaRPr lang="ru-RU" sz="2000" b="1" dirty="0">
              <a:solidFill>
                <a:srgbClr val="7030A0"/>
              </a:solidFill>
            </a:endParaRPr>
          </a:p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«Дорожные знаки»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214338"/>
            <a:ext cx="8229600" cy="9286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Экскурсия по улицам города</a:t>
            </a:r>
            <a:endParaRPr lang="ru-RU" sz="2400" dirty="0"/>
          </a:p>
        </p:txBody>
      </p:sp>
      <p:pic>
        <p:nvPicPr>
          <p:cNvPr id="4" name="Рисунок 7" descr="C:\Users\Ольга\Desktop\лето\дети\IMG_20230704_182141_04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500042"/>
            <a:ext cx="3357563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500166" y="3000372"/>
            <a:ext cx="140493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Ул. Ленина</a:t>
            </a:r>
          </a:p>
        </p:txBody>
      </p:sp>
      <p:pic>
        <p:nvPicPr>
          <p:cNvPr id="6" name="Рисунок 5" descr="C:\Users\Ольга\Desktop\лето\дети\IMG_20230704_182149_04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571480"/>
            <a:ext cx="3357562" cy="2500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6000760" y="3071810"/>
            <a:ext cx="12318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Ул. 1 Мая</a:t>
            </a:r>
          </a:p>
        </p:txBody>
      </p:sp>
      <p:pic>
        <p:nvPicPr>
          <p:cNvPr id="8" name="Рисунок 3" descr="C:\Users\Ольга\Desktop\лето\дети\IMG_20230704_182202_0859.jpg"/>
          <p:cNvPicPr>
            <a:picLocks noChangeAspect="1" noChangeArrowheads="1"/>
          </p:cNvPicPr>
          <p:nvPr/>
        </p:nvPicPr>
        <p:blipFill>
          <a:blip r:embed="rId4" cstate="print"/>
          <a:srcRect r="28809"/>
          <a:stretch>
            <a:fillRect/>
          </a:stretch>
        </p:blipFill>
        <p:spPr bwMode="auto">
          <a:xfrm>
            <a:off x="857224" y="3357562"/>
            <a:ext cx="2699760" cy="2857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500166" y="6286520"/>
            <a:ext cx="134408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7030A0"/>
                </a:solidFill>
              </a:rPr>
              <a:t>Ул. Чехова</a:t>
            </a:r>
          </a:p>
        </p:txBody>
      </p:sp>
      <p:pic>
        <p:nvPicPr>
          <p:cNvPr id="11" name="Рисунок 9" descr="C:\Users\Ольга\Desktop\лето\дети\IMG_20230704_182213_0520.jpg"/>
          <p:cNvPicPr>
            <a:picLocks noChangeAspect="1" noChangeArrowheads="1"/>
          </p:cNvPicPr>
          <p:nvPr/>
        </p:nvPicPr>
        <p:blipFill>
          <a:blip r:embed="rId5"/>
          <a:srcRect l="14751"/>
          <a:stretch>
            <a:fillRect/>
          </a:stretch>
        </p:blipFill>
        <p:spPr bwMode="auto">
          <a:xfrm>
            <a:off x="5000628" y="3571876"/>
            <a:ext cx="3240088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угольник 11"/>
          <p:cNvSpPr/>
          <p:nvPr/>
        </p:nvSpPr>
        <p:spPr>
          <a:xfrm>
            <a:off x="5715008" y="6488668"/>
            <a:ext cx="21183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7030A0"/>
                </a:solidFill>
              </a:rPr>
              <a:t>Ул. Комсомольская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4" descr="C:\Users\Ольга\Desktop\лето\дети\IMG_20230704_182131_09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642938"/>
            <a:ext cx="4286249" cy="3161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C:\Users\Ольга\Desktop\лето\дети\IMG_20230704_182127_036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3429000"/>
            <a:ext cx="4214813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572132" y="1357298"/>
            <a:ext cx="23590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000" b="1" dirty="0" err="1">
                <a:solidFill>
                  <a:srgbClr val="7030A0"/>
                </a:solidFill>
              </a:rPr>
              <a:t>Фатьяновский</a:t>
            </a:r>
            <a:r>
              <a:rPr lang="ru-RU" sz="2000" b="1" dirty="0">
                <a:solidFill>
                  <a:srgbClr val="7030A0"/>
                </a:solidFill>
              </a:rPr>
              <a:t> парк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229600" cy="582618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+mj-lt"/>
              </a:rPr>
              <a:t>Экскурсия в историко – художественный музей </a:t>
            </a:r>
            <a:r>
              <a:rPr lang="ru-RU" sz="2400" dirty="0" smtClean="0">
                <a:latin typeface="+mj-lt"/>
              </a:rPr>
              <a:t/>
            </a:r>
            <a:br>
              <a:rPr lang="ru-RU" sz="2400" dirty="0" smtClean="0">
                <a:latin typeface="+mj-lt"/>
              </a:rPr>
            </a:br>
            <a:endParaRPr lang="ru-RU" sz="2400" dirty="0"/>
          </a:p>
        </p:txBody>
      </p:sp>
      <p:pic>
        <p:nvPicPr>
          <p:cNvPr id="4" name="Содержимое 3" descr="C:\Users\Ольга\Desktop\лето\дети\IMG_20230704_181911_0273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57158" y="857232"/>
            <a:ext cx="3643312" cy="2643187"/>
          </a:xfrm>
        </p:spPr>
      </p:pic>
      <p:pic>
        <p:nvPicPr>
          <p:cNvPr id="5" name="Рисунок 6" descr="C:\Users\Ольга\Desktop\лето\дети\IMG_20230704_181921_088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57232"/>
            <a:ext cx="3714750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C:\Users\Ольга\Desktop\лето\дети\IMG_20230704_182010_0278.jpg"/>
          <p:cNvPicPr>
            <a:picLocks noChangeAspect="1" noChangeArrowheads="1"/>
          </p:cNvPicPr>
          <p:nvPr/>
        </p:nvPicPr>
        <p:blipFill>
          <a:blip r:embed="rId4"/>
          <a:srcRect r="11169"/>
          <a:stretch>
            <a:fillRect/>
          </a:stretch>
        </p:blipFill>
        <p:spPr bwMode="auto">
          <a:xfrm>
            <a:off x="357158" y="3714752"/>
            <a:ext cx="3571875" cy="278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8" descr="C:\Users\Ольга\Desktop\лето\дети\IMG_20230704_181935_072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3857625"/>
            <a:ext cx="3714750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Сюжетно-ролевая игра</a:t>
            </a:r>
            <a:br>
              <a:rPr lang="ru-RU" sz="2400" b="1" dirty="0" smtClean="0">
                <a:solidFill>
                  <a:srgbClr val="FF0000"/>
                </a:solidFill>
              </a:rPr>
            </a:br>
            <a:r>
              <a:rPr lang="ru-RU" sz="2400" b="1" dirty="0" smtClean="0">
                <a:solidFill>
                  <a:srgbClr val="FF0000"/>
                </a:solidFill>
              </a:rPr>
              <a:t> «Мы шоферы»</a:t>
            </a:r>
            <a:endParaRPr lang="ru-RU" sz="2400" dirty="0"/>
          </a:p>
        </p:txBody>
      </p:sp>
      <p:pic>
        <p:nvPicPr>
          <p:cNvPr id="4" name="Рисунок 7" descr="C:\Users\Ольга\Desktop\лето\IMG_20230616_124401_04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4000500" cy="2963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8" descr="C:\Users\Ольга\Desktop\лето\IMG_20230616_124404_054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214686"/>
            <a:ext cx="3911600" cy="294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Экскурсия по родному городу в выходной день совместно с родителями</a:t>
            </a:r>
            <a:endParaRPr lang="ru-RU" sz="2400" dirty="0"/>
          </a:p>
        </p:txBody>
      </p:sp>
      <p:pic>
        <p:nvPicPr>
          <p:cNvPr id="4" name="Рисунок 4" descr="C:\Users\Ольга\Desktop\лето\IMG-20230625-WA0003.jpg"/>
          <p:cNvPicPr>
            <a:picLocks noChangeAspect="1" noChangeArrowheads="1"/>
          </p:cNvPicPr>
          <p:nvPr/>
        </p:nvPicPr>
        <p:blipFill>
          <a:blip r:embed="rId2"/>
          <a:srcRect b="25336"/>
          <a:stretch>
            <a:fillRect/>
          </a:stretch>
        </p:blipFill>
        <p:spPr bwMode="auto">
          <a:xfrm>
            <a:off x="214282" y="857232"/>
            <a:ext cx="2357437" cy="3189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28596" y="928670"/>
            <a:ext cx="1810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/>
              <a:t>Парк Фатьянова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214818"/>
            <a:ext cx="26432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Семья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Крынина</a:t>
            </a:r>
            <a:r>
              <a:rPr lang="ru-RU" b="1" dirty="0">
                <a:solidFill>
                  <a:srgbClr val="FF0000"/>
                </a:solidFill>
              </a:rPr>
              <a:t> Сережи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7" name="Рисунок 5" descr="C:\Users\Ольга\Desktop\лето\IMG-20230625-WA0002.jpg"/>
          <p:cNvPicPr>
            <a:picLocks noChangeAspect="1" noChangeArrowheads="1"/>
          </p:cNvPicPr>
          <p:nvPr/>
        </p:nvPicPr>
        <p:blipFill>
          <a:blip r:embed="rId3"/>
          <a:srcRect b="32024"/>
          <a:stretch>
            <a:fillRect/>
          </a:stretch>
        </p:blipFill>
        <p:spPr bwMode="auto">
          <a:xfrm>
            <a:off x="2643174" y="2143116"/>
            <a:ext cx="2357437" cy="307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571736" y="2214554"/>
            <a:ext cx="27860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err="1"/>
              <a:t>Фатьяновская</a:t>
            </a:r>
            <a:r>
              <a:rPr lang="ru-RU" b="1" dirty="0"/>
              <a:t> </a:t>
            </a:r>
          </a:p>
          <a:p>
            <a:pPr algn="ctr">
              <a:defRPr/>
            </a:pPr>
            <a:r>
              <a:rPr lang="ru-RU" b="1" dirty="0"/>
              <a:t>площадка</a:t>
            </a:r>
          </a:p>
        </p:txBody>
      </p:sp>
      <p:pic>
        <p:nvPicPr>
          <p:cNvPr id="9" name="Рисунок 10" descr="C:\Users\Ольга\Desktop\лето\IMG_20230627_162432_0578.jpg"/>
          <p:cNvPicPr>
            <a:picLocks noChangeAspect="1" noChangeArrowheads="1"/>
          </p:cNvPicPr>
          <p:nvPr/>
        </p:nvPicPr>
        <p:blipFill>
          <a:blip r:embed="rId4"/>
          <a:srcRect r="29347" b="8563"/>
          <a:stretch>
            <a:fillRect/>
          </a:stretch>
        </p:blipFill>
        <p:spPr bwMode="auto">
          <a:xfrm>
            <a:off x="6215074" y="785794"/>
            <a:ext cx="267017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215074" y="3000372"/>
            <a:ext cx="17326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b="1" dirty="0"/>
              <a:t>Дуб - Старожил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1428736"/>
            <a:ext cx="3071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Семья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 err="1">
                <a:solidFill>
                  <a:srgbClr val="FF0000"/>
                </a:solidFill>
              </a:rPr>
              <a:t>Лопановой</a:t>
            </a:r>
            <a:r>
              <a:rPr lang="ru-RU" b="1" dirty="0">
                <a:solidFill>
                  <a:srgbClr val="FF0000"/>
                </a:solidFill>
              </a:rPr>
              <a:t> Ани</a:t>
            </a:r>
            <a:endParaRPr lang="ru-RU" sz="2000" b="1" dirty="0">
              <a:solidFill>
                <a:srgbClr val="FF0000"/>
              </a:solidFill>
            </a:endParaRPr>
          </a:p>
        </p:txBody>
      </p:sp>
      <p:pic>
        <p:nvPicPr>
          <p:cNvPr id="13" name="Рисунок 8" descr="C:\Users\Ольга\Desktop\лето\IMG_20230622_122305_05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4" y="3571876"/>
            <a:ext cx="2317750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Прямоугольник 13"/>
          <p:cNvSpPr/>
          <p:nvPr/>
        </p:nvSpPr>
        <p:spPr>
          <a:xfrm>
            <a:off x="5072066" y="6000768"/>
            <a:ext cx="2571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/>
              <a:t>Смотровая площадка </a:t>
            </a:r>
          </a:p>
          <a:p>
            <a:pPr algn="ctr">
              <a:defRPr/>
            </a:pPr>
            <a:r>
              <a:rPr lang="ru-RU" b="1" dirty="0"/>
              <a:t>Венец</a:t>
            </a:r>
            <a:endParaRPr lang="ru-RU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7000892" y="4786322"/>
            <a:ext cx="22860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Семья</a:t>
            </a:r>
          </a:p>
          <a:p>
            <a:pPr algn="ctr">
              <a:defRPr/>
            </a:pPr>
            <a:r>
              <a:rPr lang="ru-RU" b="1" dirty="0">
                <a:solidFill>
                  <a:srgbClr val="FF0000"/>
                </a:solidFill>
              </a:rPr>
              <a:t> Рогожиной Даши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В результате окончания проекта: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268760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Дети </a:t>
            </a:r>
            <a:r>
              <a:rPr lang="ru-RU" dirty="0"/>
              <a:t>пополнили знания о родном городе, о его достопримечательностях.</a:t>
            </a:r>
          </a:p>
          <a:p>
            <a:r>
              <a:rPr lang="ru-RU" dirty="0" smtClean="0"/>
              <a:t>Познакомились </a:t>
            </a:r>
            <a:r>
              <a:rPr lang="ru-RU" dirty="0"/>
              <a:t>с историей родного города, выучили свой домашний  адрес.</a:t>
            </a:r>
          </a:p>
          <a:p>
            <a:r>
              <a:rPr lang="ru-RU" dirty="0" smtClean="0"/>
              <a:t>Создали </a:t>
            </a:r>
            <a:r>
              <a:rPr lang="ru-RU" dirty="0"/>
              <a:t>альбом рисунков  для рассматривания  и составления рассказов «Вязники – мой город!»</a:t>
            </a:r>
          </a:p>
          <a:p>
            <a:r>
              <a:rPr lang="ru-RU" dirty="0" smtClean="0"/>
              <a:t>Сконструировали </a:t>
            </a:r>
            <a:r>
              <a:rPr lang="ru-RU" dirty="0"/>
              <a:t>новый макет.</a:t>
            </a:r>
          </a:p>
          <a:p>
            <a:r>
              <a:rPr lang="ru-RU" dirty="0" smtClean="0"/>
              <a:t>Появилась </a:t>
            </a:r>
            <a:r>
              <a:rPr lang="ru-RU" dirty="0"/>
              <a:t>идея нового совместного с родителями проекта «Город героев».</a:t>
            </a:r>
          </a:p>
          <a:p>
            <a:pPr marL="0" indent="0">
              <a:buNone/>
            </a:pPr>
            <a:r>
              <a:rPr lang="ru-RU" dirty="0"/>
              <a:t>	</a:t>
            </a:r>
            <a:endParaRPr lang="ru-RU" dirty="0" smtClean="0"/>
          </a:p>
          <a:p>
            <a:pPr marL="0" indent="0" algn="ctr">
              <a:buNone/>
            </a:pPr>
            <a:r>
              <a:rPr lang="ru-RU" dirty="0" smtClean="0"/>
              <a:t>Проект </a:t>
            </a:r>
            <a:r>
              <a:rPr lang="ru-RU" dirty="0"/>
              <a:t>способствовал формированию у детей нравственно – патриотических качеств: гордости, желания сохранять и приумножать богатства родного города.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21302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357422" y="1428736"/>
            <a:ext cx="4968668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Благодарим  за внимание!</a:t>
            </a:r>
          </a:p>
          <a:p>
            <a:pPr algn="ctr"/>
            <a:endParaRPr lang="ru-RU" sz="3200" b="1" dirty="0" smtClean="0">
              <a:solidFill>
                <a:srgbClr val="FF0000"/>
              </a:solidFill>
            </a:endParaRPr>
          </a:p>
          <a:p>
            <a:pPr algn="ctr"/>
            <a:endParaRPr lang="ru-RU" sz="3200" dirty="0"/>
          </a:p>
        </p:txBody>
      </p:sp>
      <p:pic>
        <p:nvPicPr>
          <p:cNvPr id="5" name="Picture 2" descr="C:\Users\Ольга\Desktop\f0Y-DPUKVT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3500438"/>
            <a:ext cx="6234112" cy="27860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Прямоугольник 6"/>
          <p:cNvSpPr/>
          <p:nvPr/>
        </p:nvSpPr>
        <p:spPr>
          <a:xfrm>
            <a:off x="2500298" y="192880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Приглашаем к сотрудничеству!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r>
              <a:rPr lang="en-US" sz="2400" dirty="0" smtClean="0">
                <a:hlinkClick r:id="rId3"/>
              </a:rPr>
              <a:t>dou25-vz@mail.ru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7254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Актуальность темы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764704"/>
            <a:ext cx="8031836" cy="2950048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20000"/>
              </a:lnSpc>
              <a:buNone/>
            </a:pPr>
            <a:r>
              <a:rPr lang="ru-RU" sz="4400" dirty="0" smtClean="0">
                <a:latin typeface="+mj-lt"/>
              </a:rPr>
              <a:t>		</a:t>
            </a:r>
            <a:r>
              <a:rPr lang="ru-RU" sz="7200" dirty="0" smtClean="0">
                <a:latin typeface="+mj-lt"/>
              </a:rPr>
              <a:t>Основы патриотизма начинают формироваться в дошкольном возрасте. Дети - это наше будущее, а значит будущее нашей страны. Каждый из нас должен любить свою страну. Но маленьким детям непонятны понятия страна, патриотизм, Родина… Начинать воспитание любви к своей Отчизне нужно с любви к своей малой родине - месту, где родился человек. Знакомство детей с родным краем: с историко-культурными, национальными, географическими, природными особенностями формирует у них такие черты характера, которые помогут им стать патриотом и гражданином своей Родины. Ведь, яркие впечатления о родной природе, об истории родного края, полученные в детстве, нередко остаются в памяти человека на всю жизнь. </a:t>
            </a:r>
          </a:p>
          <a:p>
            <a:pPr>
              <a:lnSpc>
                <a:spcPct val="120000"/>
              </a:lnSpc>
            </a:pPr>
            <a:endParaRPr lang="ru-RU" sz="7200" dirty="0">
              <a:latin typeface="+mj-lt"/>
            </a:endParaRPr>
          </a:p>
        </p:txBody>
      </p:sp>
      <p:pic>
        <p:nvPicPr>
          <p:cNvPr id="4" name="Содержимое 3" descr="вязники 11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3857628"/>
            <a:ext cx="4286250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14290"/>
            <a:ext cx="8064896" cy="6429420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endParaRPr lang="ru-RU" sz="1900" b="1" dirty="0" smtClean="0">
              <a:solidFill>
                <a:srgbClr val="C00000"/>
              </a:solidFill>
            </a:endParaRPr>
          </a:p>
          <a:p>
            <a:pPr algn="just">
              <a:buNone/>
            </a:pPr>
            <a:endParaRPr lang="ru-RU" sz="1900" b="1" dirty="0">
              <a:solidFill>
                <a:srgbClr val="C00000"/>
              </a:solidFill>
            </a:endParaRPr>
          </a:p>
          <a:p>
            <a:pPr algn="just">
              <a:buNone/>
            </a:pPr>
            <a:endParaRPr lang="ru-RU" sz="1900" b="1" dirty="0" smtClean="0">
              <a:solidFill>
                <a:srgbClr val="C00000"/>
              </a:solidFill>
            </a:endParaRPr>
          </a:p>
          <a:p>
            <a:pPr algn="just">
              <a:buNone/>
            </a:pPr>
            <a:r>
              <a:rPr lang="ru-RU" sz="1900" b="1" dirty="0" smtClean="0">
                <a:solidFill>
                  <a:srgbClr val="C00000"/>
                </a:solidFill>
              </a:rPr>
              <a:t>      </a:t>
            </a:r>
            <a:r>
              <a:rPr lang="ru-RU" sz="2400" b="1" dirty="0" smtClean="0">
                <a:solidFill>
                  <a:srgbClr val="C00000"/>
                </a:solidFill>
              </a:rPr>
              <a:t>Проблема</a:t>
            </a:r>
            <a:r>
              <a:rPr lang="ru-RU" sz="2400" dirty="0">
                <a:solidFill>
                  <a:srgbClr val="C00000"/>
                </a:solidFill>
              </a:rPr>
              <a:t>:  </a:t>
            </a:r>
            <a:r>
              <a:rPr lang="ru-RU" sz="2400" dirty="0" smtClean="0"/>
              <a:t> Дети не задумываются о том, что город, в котором они живут – это их малая родина. Мало  знают и интересуются  его историей и достопримечательностями.</a:t>
            </a:r>
          </a:p>
          <a:p>
            <a:pPr algn="just">
              <a:buNone/>
            </a:pPr>
            <a:r>
              <a:rPr lang="ru-RU" sz="2400" dirty="0" smtClean="0"/>
              <a:t>        	Весной, во время прогулки по улице Чехова, где расположен наш детский сад, у детей возник вопрос: «А какие еще улицы есть в нашем городе? Какие дома есть в нашем городе? Можно ли сделать  город в группе?». У нас завязалась беседа. Так,  из разговора с детьми выяснилось, что дети  не имеют представление в целом, или знают что-то частично, об истории города Вязники, об  исторических зданиях и о своем доме. Мы пришли к совместному решению – узнать больше о своем родном городе Вязники. Так и появился этот проект, который мы организовали в летнее время.</a:t>
            </a:r>
          </a:p>
          <a:p>
            <a:pPr>
              <a:buNone/>
            </a:pPr>
            <a:r>
              <a:rPr lang="ru-RU" sz="2400" dirty="0" smtClean="0"/>
              <a:t> </a:t>
            </a:r>
          </a:p>
          <a:p>
            <a:pPr>
              <a:lnSpc>
                <a:spcPct val="150000"/>
              </a:lnSpc>
              <a:buNone/>
            </a:pPr>
            <a:endParaRPr lang="ru-RU" sz="1800" dirty="0" smtClean="0"/>
          </a:p>
          <a:p>
            <a:pPr>
              <a:lnSpc>
                <a:spcPct val="150000"/>
              </a:lnSpc>
              <a:buNone/>
            </a:pPr>
            <a:endParaRPr lang="ru-RU" sz="1800" dirty="0"/>
          </a:p>
          <a:p>
            <a:pPr>
              <a:lnSpc>
                <a:spcPct val="150000"/>
              </a:lnSpc>
              <a:buNone/>
            </a:pP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16632"/>
            <a:ext cx="8605620" cy="6527078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  <a:buNone/>
              <a:defRPr/>
            </a:pPr>
            <a:endParaRPr lang="ru-RU" sz="1800" b="1" dirty="0" smtClean="0">
              <a:solidFill>
                <a:srgbClr val="C00000"/>
              </a:solidFill>
            </a:endParaRP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Цель проекта</a:t>
            </a:r>
            <a:r>
              <a:rPr lang="ru-RU" sz="2200" dirty="0">
                <a:solidFill>
                  <a:srgbClr val="C00000"/>
                </a:solidFill>
              </a:rPr>
              <a:t>: </a:t>
            </a:r>
          </a:p>
          <a:p>
            <a:pPr>
              <a:buNone/>
            </a:pPr>
            <a:r>
              <a:rPr lang="ru-RU" sz="2200" dirty="0"/>
              <a:t>Формирование интереса и приобщение дошкольников к истории и культуре родного города, местным достопримечательностям.</a:t>
            </a:r>
          </a:p>
          <a:p>
            <a:pPr>
              <a:buNone/>
            </a:pPr>
            <a:r>
              <a:rPr lang="ru-RU" sz="2200" b="1" dirty="0">
                <a:solidFill>
                  <a:srgbClr val="C00000"/>
                </a:solidFill>
              </a:rPr>
              <a:t>Задачи: </a:t>
            </a:r>
            <a:endParaRPr lang="ru-RU" sz="2200" dirty="0">
              <a:solidFill>
                <a:srgbClr val="C00000"/>
              </a:solidFill>
            </a:endParaRPr>
          </a:p>
          <a:p>
            <a:pPr marL="0" indent="0">
              <a:buNone/>
            </a:pPr>
            <a:r>
              <a:rPr lang="ru-RU" sz="2200" b="1" dirty="0"/>
              <a:t>- </a:t>
            </a:r>
            <a:r>
              <a:rPr lang="ru-RU" sz="2200" dirty="0"/>
              <a:t>Воспитание уважительное отношение к Родине, символам страны, памятным датам.</a:t>
            </a:r>
          </a:p>
          <a:p>
            <a:pPr marL="0" indent="0">
              <a:buNone/>
            </a:pPr>
            <a:r>
              <a:rPr lang="ru-RU" sz="2200" dirty="0"/>
              <a:t>- Обогащение представление детей о малой родине – городе Вязники: знакомить с основными достопримечательностями.</a:t>
            </a:r>
          </a:p>
          <a:p>
            <a:pPr marL="0" indent="0">
              <a:buNone/>
            </a:pPr>
            <a:r>
              <a:rPr lang="ru-RU" sz="2200" dirty="0"/>
              <a:t>- Знакомство с названиями улиц, на которых живут дети. </a:t>
            </a:r>
          </a:p>
          <a:p>
            <a:pPr marL="0" indent="0">
              <a:buNone/>
            </a:pPr>
            <a:r>
              <a:rPr lang="ru-RU" sz="2200" dirty="0"/>
              <a:t>- Повышение интереса родителей к совместной проектной деятельности.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ru-RU" sz="2200" b="1" dirty="0" smtClean="0">
                <a:solidFill>
                  <a:srgbClr val="C00000"/>
                </a:solidFill>
              </a:rPr>
              <a:t>Продолжительность </a:t>
            </a:r>
            <a:r>
              <a:rPr lang="ru-RU" sz="2200" b="1" dirty="0">
                <a:solidFill>
                  <a:srgbClr val="C00000"/>
                </a:solidFill>
              </a:rPr>
              <a:t>проекта</a:t>
            </a:r>
            <a:r>
              <a:rPr lang="ru-RU" sz="2200" dirty="0">
                <a:solidFill>
                  <a:srgbClr val="C00000"/>
                </a:solidFill>
              </a:rPr>
              <a:t>: </a:t>
            </a:r>
            <a:r>
              <a:rPr lang="ru-RU" sz="2200" dirty="0"/>
              <a:t>краткосрочный (1 неделя). 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ru-RU" sz="2200" b="1" dirty="0">
                <a:solidFill>
                  <a:srgbClr val="C00000"/>
                </a:solidFill>
              </a:rPr>
              <a:t>Вид проекта</a:t>
            </a:r>
            <a:r>
              <a:rPr lang="ru-RU" sz="2200" dirty="0">
                <a:solidFill>
                  <a:srgbClr val="C00000"/>
                </a:solidFill>
              </a:rPr>
              <a:t>: </a:t>
            </a:r>
            <a:r>
              <a:rPr lang="ru-RU" sz="2200" dirty="0"/>
              <a:t>познавательно - информационный, продуктивный.</a:t>
            </a:r>
          </a:p>
          <a:p>
            <a:pPr>
              <a:lnSpc>
                <a:spcPct val="150000"/>
              </a:lnSpc>
              <a:buNone/>
              <a:defRPr/>
            </a:pPr>
            <a:r>
              <a:rPr lang="ru-RU" sz="2200" dirty="0" smtClean="0">
                <a:solidFill>
                  <a:srgbClr val="C00000"/>
                </a:solidFill>
              </a:rPr>
              <a:t>У</a:t>
            </a:r>
            <a:r>
              <a:rPr lang="ru-RU" sz="2200" b="1" dirty="0" smtClean="0">
                <a:solidFill>
                  <a:srgbClr val="C00000"/>
                </a:solidFill>
              </a:rPr>
              <a:t>частники </a:t>
            </a:r>
            <a:r>
              <a:rPr lang="ru-RU" sz="2200" b="1" dirty="0">
                <a:solidFill>
                  <a:srgbClr val="C00000"/>
                </a:solidFill>
              </a:rPr>
              <a:t>проекта</a:t>
            </a:r>
            <a:r>
              <a:rPr lang="ru-RU" sz="2200" dirty="0">
                <a:solidFill>
                  <a:srgbClr val="C00000"/>
                </a:solidFill>
              </a:rPr>
              <a:t>: 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smtClean="0"/>
              <a:t>дети</a:t>
            </a:r>
            <a:r>
              <a:rPr lang="ru-RU" sz="2200" dirty="0"/>
              <a:t>, родители, педагог</a:t>
            </a:r>
            <a:r>
              <a:rPr lang="ru-RU" sz="2200" dirty="0" smtClean="0"/>
              <a:t>.</a:t>
            </a:r>
            <a:endParaRPr lang="ru-RU" sz="2200" dirty="0"/>
          </a:p>
          <a:p>
            <a:pPr>
              <a:lnSpc>
                <a:spcPct val="150000"/>
              </a:lnSpc>
              <a:buNone/>
              <a:defRPr/>
            </a:pPr>
            <a:r>
              <a:rPr lang="ru-RU" sz="2200" b="1" dirty="0">
                <a:solidFill>
                  <a:srgbClr val="C00000"/>
                </a:solidFill>
              </a:rPr>
              <a:t>Возраст детей</a:t>
            </a:r>
            <a:r>
              <a:rPr lang="ru-RU" sz="2200" dirty="0">
                <a:solidFill>
                  <a:srgbClr val="C00000"/>
                </a:solidFill>
              </a:rPr>
              <a:t>:</a:t>
            </a:r>
            <a:r>
              <a:rPr lang="ru-RU" sz="2200" dirty="0"/>
              <a:t>  </a:t>
            </a:r>
            <a:r>
              <a:rPr lang="ru-RU" sz="2200" dirty="0" smtClean="0"/>
              <a:t>4- 5 лет</a:t>
            </a:r>
            <a:r>
              <a:rPr lang="ru-RU" sz="2200" dirty="0"/>
              <a:t>. </a:t>
            </a:r>
            <a:endParaRPr lang="ru-RU" sz="2200" dirty="0" smtClean="0"/>
          </a:p>
          <a:p>
            <a:pPr>
              <a:buNone/>
            </a:pPr>
            <a:endParaRPr lang="ru-RU" sz="2200" dirty="0" smtClean="0"/>
          </a:p>
          <a:p>
            <a:pPr marL="0" indent="0">
              <a:buNone/>
            </a:pPr>
            <a:r>
              <a:rPr lang="ru-RU" sz="2200" b="1" dirty="0" smtClean="0">
                <a:solidFill>
                  <a:srgbClr val="C00000"/>
                </a:solidFill>
              </a:rPr>
              <a:t>Ожидаемый результат</a:t>
            </a:r>
            <a:r>
              <a:rPr lang="ru-RU" sz="2200" dirty="0" smtClean="0">
                <a:solidFill>
                  <a:srgbClr val="C00000"/>
                </a:solidFill>
              </a:rPr>
              <a:t> </a:t>
            </a:r>
            <a:r>
              <a:rPr lang="ru-RU" sz="2200" dirty="0" smtClean="0"/>
              <a:t>	</a:t>
            </a:r>
            <a:br>
              <a:rPr lang="ru-RU" sz="2200" dirty="0" smtClean="0"/>
            </a:br>
            <a:r>
              <a:rPr lang="ru-RU" sz="2200" dirty="0"/>
              <a:t>- Обогащение знаний детей о городе и его достопримечательностях.</a:t>
            </a:r>
          </a:p>
          <a:p>
            <a:pPr marL="0" indent="0">
              <a:buNone/>
            </a:pPr>
            <a:r>
              <a:rPr lang="ru-RU" sz="2200" dirty="0"/>
              <a:t>- Повышение активности родителей через реализацию совместных проектов.</a:t>
            </a:r>
          </a:p>
          <a:p>
            <a:pPr marL="0" indent="0">
              <a:buNone/>
            </a:pPr>
            <a:r>
              <a:rPr lang="ru-RU" sz="1800" dirty="0"/>
              <a:t/>
            </a:r>
            <a:br>
              <a:rPr lang="ru-RU" sz="1800" dirty="0"/>
            </a:br>
            <a:endParaRPr lang="ru-RU" sz="2600" dirty="0" smtClean="0"/>
          </a:p>
          <a:p>
            <a:pPr>
              <a:buNone/>
              <a:defRPr/>
            </a:pPr>
            <a:endParaRPr lang="ru-RU" sz="18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/>
              <a:t>Форма взаимодействия с родителями: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525963"/>
          </a:xfrm>
        </p:spPr>
        <p:txBody>
          <a:bodyPr>
            <a:normAutofit/>
          </a:bodyPr>
          <a:lstStyle/>
          <a:p>
            <a:r>
              <a:rPr lang="ru-RU" sz="2600" dirty="0" smtClean="0"/>
              <a:t>Консультация </a:t>
            </a:r>
            <a:r>
              <a:rPr lang="ru-RU" sz="2600" dirty="0"/>
              <a:t>для родителей «Как знакомить дошкольников с родным городом».</a:t>
            </a:r>
          </a:p>
          <a:p>
            <a:r>
              <a:rPr lang="ru-RU" sz="2600" dirty="0" smtClean="0"/>
              <a:t>Экскурсии </a:t>
            </a:r>
            <a:r>
              <a:rPr lang="ru-RU" sz="2600" dirty="0"/>
              <a:t>выходного дня.</a:t>
            </a:r>
          </a:p>
          <a:p>
            <a:r>
              <a:rPr lang="ru-RU" sz="2600" dirty="0" smtClean="0"/>
              <a:t>Папка </a:t>
            </a:r>
            <a:r>
              <a:rPr lang="ru-RU" sz="2600" dirty="0"/>
              <a:t>передвижка «Мой город Вязники».</a:t>
            </a:r>
          </a:p>
          <a:p>
            <a:r>
              <a:rPr lang="ru-RU" sz="2600" dirty="0" smtClean="0"/>
              <a:t>Буклет </a:t>
            </a:r>
            <a:r>
              <a:rPr lang="ru-RU" sz="2600" dirty="0"/>
              <a:t>«Город, в котором я живу».</a:t>
            </a:r>
          </a:p>
          <a:p>
            <a:r>
              <a:rPr lang="ru-RU" sz="2600" dirty="0" smtClean="0"/>
              <a:t> </a:t>
            </a:r>
            <a:r>
              <a:rPr lang="ru-RU" sz="2600" dirty="0"/>
              <a:t>Выставка поделок и рисунков по теме.</a:t>
            </a:r>
          </a:p>
          <a:p>
            <a:pPr marL="0" indent="0">
              <a:buNone/>
            </a:pPr>
            <a:r>
              <a:rPr lang="ru-RU" sz="2600" b="1" dirty="0"/>
              <a:t> </a:t>
            </a:r>
            <a:endParaRPr lang="ru-RU" sz="2600" dirty="0"/>
          </a:p>
          <a:p>
            <a:pPr marL="0" indent="0" algn="ctr">
              <a:buNone/>
            </a:pPr>
            <a:r>
              <a:rPr lang="ru-RU" sz="2600" dirty="0"/>
              <a:t>Данный проект  могут  использовать в своей работе педагоги других ДОУ нашего района.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92821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Просмотр презентации, беседа о городе Вязники</a:t>
            </a:r>
            <a:endParaRPr lang="ru-RU" sz="2400" dirty="0"/>
          </a:p>
        </p:txBody>
      </p:sp>
      <p:pic>
        <p:nvPicPr>
          <p:cNvPr id="4" name="Рисунок 2" descr="C:\Users\Ольга\Desktop\лето\IMG202306260949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8" y="1428750"/>
            <a:ext cx="4110037" cy="307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Ольга\Desktop\лето\IMG20230626095800.jpg"/>
          <p:cNvPicPr>
            <a:picLocks noChangeAspect="1" noChangeArrowheads="1"/>
          </p:cNvPicPr>
          <p:nvPr/>
        </p:nvPicPr>
        <p:blipFill>
          <a:blip r:embed="rId3"/>
          <a:srcRect t="4878" r="10965"/>
          <a:stretch>
            <a:fillRect/>
          </a:stretch>
        </p:blipFill>
        <p:spPr bwMode="auto">
          <a:xfrm>
            <a:off x="4643438" y="2857500"/>
            <a:ext cx="4000500" cy="3414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Конструирование «Макет города»</a:t>
            </a:r>
            <a:endParaRPr lang="ru-RU" sz="2400" dirty="0"/>
          </a:p>
        </p:txBody>
      </p:sp>
      <p:pic>
        <p:nvPicPr>
          <p:cNvPr id="4" name="Рисунок 3" descr="C:\Users\Ольга\Desktop\лето\IMG20230626133356.jpg"/>
          <p:cNvPicPr>
            <a:picLocks noChangeAspect="1" noChangeArrowheads="1"/>
          </p:cNvPicPr>
          <p:nvPr/>
        </p:nvPicPr>
        <p:blipFill>
          <a:blip r:embed="rId2"/>
          <a:srcRect l="12897" t="8841" r="2594"/>
          <a:stretch>
            <a:fillRect/>
          </a:stretch>
        </p:blipFill>
        <p:spPr bwMode="auto">
          <a:xfrm>
            <a:off x="357158" y="1428736"/>
            <a:ext cx="4071937" cy="321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2" descr="C:\Users\Ольга\Desktop\лето\IMG20230626101319.jpg"/>
          <p:cNvPicPr>
            <a:picLocks noChangeAspect="1" noChangeArrowheads="1"/>
          </p:cNvPicPr>
          <p:nvPr/>
        </p:nvPicPr>
        <p:blipFill>
          <a:blip r:embed="rId3"/>
          <a:srcRect l="7948" r="10965" b="20323"/>
          <a:stretch>
            <a:fillRect/>
          </a:stretch>
        </p:blipFill>
        <p:spPr bwMode="auto">
          <a:xfrm>
            <a:off x="4643438" y="2928938"/>
            <a:ext cx="4071937" cy="314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229600" cy="928670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Рисование</a:t>
            </a:r>
            <a:endParaRPr lang="ru-RU" sz="2400" dirty="0"/>
          </a:p>
        </p:txBody>
      </p:sp>
      <p:pic>
        <p:nvPicPr>
          <p:cNvPr id="4" name="Рисунок 2" descr="C:\Users\Ольга\Desktop\лето\IMG20230626093250.jpg"/>
          <p:cNvPicPr>
            <a:picLocks noChangeAspect="1" noChangeArrowheads="1"/>
          </p:cNvPicPr>
          <p:nvPr/>
        </p:nvPicPr>
        <p:blipFill>
          <a:blip r:embed="rId2" cstate="print"/>
          <a:srcRect r="2243"/>
          <a:stretch>
            <a:fillRect/>
          </a:stretch>
        </p:blipFill>
        <p:spPr bwMode="auto">
          <a:xfrm>
            <a:off x="642910" y="928670"/>
            <a:ext cx="3071834" cy="43223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3" descr="C:\Users\Ольга\Desktop\лето\IMG20230626094718.jpg"/>
          <p:cNvPicPr>
            <a:picLocks noChangeAspect="1" noChangeArrowheads="1"/>
          </p:cNvPicPr>
          <p:nvPr/>
        </p:nvPicPr>
        <p:blipFill>
          <a:blip r:embed="rId3"/>
          <a:srcRect l="6551" t="9525" r="7790" b="11310"/>
          <a:stretch>
            <a:fillRect/>
          </a:stretch>
        </p:blipFill>
        <p:spPr bwMode="auto">
          <a:xfrm>
            <a:off x="4071934" y="3429000"/>
            <a:ext cx="4720406" cy="324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286380" y="2285992"/>
            <a:ext cx="204594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«Вечерний город»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Ольга\Desktop\2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t="11765" b="7844"/>
          <a:stretch>
            <a:fillRect/>
          </a:stretch>
        </p:blipFill>
        <p:spPr bwMode="auto">
          <a:xfrm>
            <a:off x="285721" y="428604"/>
            <a:ext cx="3680880" cy="42148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2" descr="C:\Users\Ольга\Desktop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9124" y="3143248"/>
            <a:ext cx="4173639" cy="31432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4714876" y="2000240"/>
            <a:ext cx="36461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«Достопримечательности города»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193</TotalTime>
  <Words>371</Words>
  <Application>Microsoft Office PowerPoint</Application>
  <PresentationFormat>Экран (4:3)</PresentationFormat>
  <Paragraphs>89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 Проект  по патриотическому воспитанию  детей средней группы  «Мы по городу гуляем , и его мы изучаем» </vt:lpstr>
      <vt:lpstr>Актуальность темы</vt:lpstr>
      <vt:lpstr>Презентация PowerPoint</vt:lpstr>
      <vt:lpstr>Презентация PowerPoint</vt:lpstr>
      <vt:lpstr>Форма взаимодействия с родителями:</vt:lpstr>
      <vt:lpstr>Просмотр презентации, беседа о городе Вязники</vt:lpstr>
      <vt:lpstr>Конструирование «Макет города»</vt:lpstr>
      <vt:lpstr>Рисование</vt:lpstr>
      <vt:lpstr>Презентация PowerPoint</vt:lpstr>
      <vt:lpstr>Настольная игра  по ПДД «На улицах города»</vt:lpstr>
      <vt:lpstr>Экскурсия по улицам города</vt:lpstr>
      <vt:lpstr>Презентация PowerPoint</vt:lpstr>
      <vt:lpstr>Экскурсия в историко – художественный музей  </vt:lpstr>
      <vt:lpstr>Сюжетно-ролевая игра  «Мы шоферы»</vt:lpstr>
      <vt:lpstr>Экскурсия по родному городу в выходной день совместно с родителями</vt:lpstr>
      <vt:lpstr>В результате окончания проекта: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в старшей группе на тему:  «Мы по городу гуляем и его мы изучаем»</dc:title>
  <dc:creator>Ольга</dc:creator>
  <cp:lastModifiedBy>Sad_17</cp:lastModifiedBy>
  <cp:revision>23</cp:revision>
  <dcterms:created xsi:type="dcterms:W3CDTF">2023-12-05T09:19:57Z</dcterms:created>
  <dcterms:modified xsi:type="dcterms:W3CDTF">2025-09-11T10:20:33Z</dcterms:modified>
</cp:coreProperties>
</file>