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7" r:id="rId6"/>
    <p:sldId id="269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618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5E251-3D17-4F51-B5FB-EC54D14C96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1073-3302-46C6-867A-E7B3E2604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5E251-3D17-4F51-B5FB-EC54D14C96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1073-3302-46C6-867A-E7B3E2604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5E251-3D17-4F51-B5FB-EC54D14C96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1073-3302-46C6-867A-E7B3E26048D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5E251-3D17-4F51-B5FB-EC54D14C96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1073-3302-46C6-867A-E7B3E26048D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5E251-3D17-4F51-B5FB-EC54D14C96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1073-3302-46C6-867A-E7B3E2604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5E251-3D17-4F51-B5FB-EC54D14C96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1073-3302-46C6-867A-E7B3E26048D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5E251-3D17-4F51-B5FB-EC54D14C96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1073-3302-46C6-867A-E7B3E2604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5E251-3D17-4F51-B5FB-EC54D14C96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1073-3302-46C6-867A-E7B3E2604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5E251-3D17-4F51-B5FB-EC54D14C96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1073-3302-46C6-867A-E7B3E2604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5E251-3D17-4F51-B5FB-EC54D14C96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1073-3302-46C6-867A-E7B3E26048D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5E251-3D17-4F51-B5FB-EC54D14C96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1073-3302-46C6-867A-E7B3E26048D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915E251-3D17-4F51-B5FB-EC54D14C96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48B1073-3302-46C6-867A-E7B3E26048D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869160"/>
            <a:ext cx="3312368" cy="1864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8903" y="1124744"/>
            <a:ext cx="799288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tx2">
                    <a:lumMod val="75000"/>
                  </a:schemeClr>
                </a:solidFill>
              </a:rPr>
              <a:t>Родительское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собрание</a:t>
            </a:r>
          </a:p>
          <a:p>
            <a:pPr algn="ctr"/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  «Права ребёнка – </a:t>
            </a:r>
          </a:p>
          <a:p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            обязанности родителей»</a:t>
            </a:r>
          </a:p>
          <a:p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58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692696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«На </a:t>
            </a:r>
            <a:r>
              <a:rPr lang="ru-RU" sz="3200" b="1" dirty="0"/>
              <a:t>родителях, только на родителях лежит священнейшая обязанность сделать своих детей человеками, обязанность же учебных заведений – сделать их  умными, учёными, гражданами, членами государства на всех ступенях. Но кто не сделался прежде всего человеком, тот плохой гражданин. Так давайте же вместе будем делать наших детей </a:t>
            </a:r>
            <a:r>
              <a:rPr lang="ru-RU" sz="3200" b="1" dirty="0" smtClean="0"/>
              <a:t>человеками…» 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96135" y="5151417"/>
            <a:ext cx="27751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/>
              <a:t>В.Г.Белинский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1139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ownloads\3ef940b980de5429311988d8196af6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80"/>
            <a:ext cx="9144000" cy="687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188640"/>
            <a:ext cx="6624736" cy="1473200"/>
          </a:xfrm>
        </p:spPr>
        <p:txBody>
          <a:bodyPr>
            <a:normAutofit/>
          </a:bodyPr>
          <a:lstStyle/>
          <a:p>
            <a:pPr algn="l"/>
            <a:r>
              <a:rPr lang="ru-RU" sz="4000" b="1" i="1" dirty="0" smtClean="0">
                <a:solidFill>
                  <a:schemeClr val="bg2">
                    <a:lumMod val="50000"/>
                  </a:schemeClr>
                </a:solidFill>
              </a:rPr>
              <a:t>  Все </a:t>
            </a:r>
            <a:r>
              <a:rPr lang="ru-RU" sz="4000" b="1" i="1" dirty="0">
                <a:solidFill>
                  <a:schemeClr val="bg2">
                    <a:lumMod val="50000"/>
                  </a:schemeClr>
                </a:solidFill>
              </a:rPr>
              <a:t>начинается с семьи – </a:t>
            </a:r>
            <a:endParaRPr lang="ru-RU" sz="4000" b="1" i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l"/>
            <a:r>
              <a:rPr lang="ru-RU" sz="4000" b="1" i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b="1" i="1" dirty="0" smtClean="0">
                <a:solidFill>
                  <a:schemeClr val="bg2">
                    <a:lumMod val="50000"/>
                  </a:schemeClr>
                </a:solidFill>
              </a:rPr>
              <a:t>                            и </a:t>
            </a:r>
            <a:r>
              <a:rPr lang="ru-RU" sz="4000" b="1" i="1" dirty="0">
                <a:solidFill>
                  <a:schemeClr val="bg2">
                    <a:lumMod val="50000"/>
                  </a:schemeClr>
                </a:solidFill>
              </a:rPr>
              <a:t>мир тоже… </a:t>
            </a:r>
          </a:p>
        </p:txBody>
      </p:sp>
    </p:spTree>
    <p:extLst>
      <p:ext uri="{BB962C8B-B14F-4D97-AF65-F5344CB8AC3E}">
        <p14:creationId xmlns:p14="http://schemas.microsoft.com/office/powerpoint/2010/main" val="325266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836712"/>
            <a:ext cx="82089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«Отец и мать создают новое существо - сына, дочь. Это самое высокое, бессмертное творчество. Путь к бессмертию заключается здесь в том, чтобы повторить в своих детях самого себя. Но повторить на высшей основе - воспитать человека  лучше, чем ты сам».</a:t>
            </a:r>
          </a:p>
          <a:p>
            <a:r>
              <a:rPr lang="ru-RU" sz="3600" b="1" dirty="0"/>
              <a:t>                                         </a:t>
            </a:r>
            <a:r>
              <a:rPr lang="ru-RU" sz="3600" b="1" dirty="0" smtClean="0"/>
              <a:t> В.А</a:t>
            </a:r>
            <a:r>
              <a:rPr lang="ru-RU" sz="3600" b="1" dirty="0"/>
              <a:t>. Сухомлинский</a:t>
            </a:r>
          </a:p>
        </p:txBody>
      </p:sp>
    </p:spTree>
    <p:extLst>
      <p:ext uri="{BB962C8B-B14F-4D97-AF65-F5344CB8AC3E}">
        <p14:creationId xmlns:p14="http://schemas.microsoft.com/office/powerpoint/2010/main" val="28603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692695"/>
            <a:ext cx="83006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u="sng" dirty="0" smtClean="0">
                <a:solidFill>
                  <a:schemeClr val="tx2">
                    <a:lumMod val="75000"/>
                  </a:schemeClr>
                </a:solidFill>
              </a:rPr>
              <a:t>Социологические исследования</a:t>
            </a: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700808"/>
            <a:ext cx="6390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i="1" dirty="0"/>
              <a:t>Семья - </a:t>
            </a:r>
            <a:r>
              <a:rPr lang="ru-RU" sz="4800" b="1" i="1" dirty="0"/>
              <a:t>50</a:t>
            </a:r>
            <a:r>
              <a:rPr lang="ru-RU" sz="4800" b="1" i="1" dirty="0" smtClean="0"/>
              <a:t>%</a:t>
            </a:r>
            <a:endParaRPr lang="ru-RU" sz="4000" b="1" i="1" dirty="0" smtClean="0"/>
          </a:p>
          <a:p>
            <a:pPr>
              <a:lnSpc>
                <a:spcPct val="150000"/>
              </a:lnSpc>
            </a:pPr>
            <a:r>
              <a:rPr lang="ru-RU" sz="4000" b="1" i="1" dirty="0" smtClean="0"/>
              <a:t>СМИ</a:t>
            </a:r>
            <a:r>
              <a:rPr lang="ru-RU" sz="4000" b="1" i="1" dirty="0"/>
              <a:t>, телевидение - </a:t>
            </a:r>
            <a:r>
              <a:rPr lang="ru-RU" sz="4800" b="1" i="1" dirty="0"/>
              <a:t>30</a:t>
            </a:r>
            <a:r>
              <a:rPr lang="ru-RU" sz="4800" b="1" i="1" dirty="0" smtClean="0"/>
              <a:t>%</a:t>
            </a:r>
            <a:endParaRPr lang="ru-RU" sz="4000" b="1" i="1" dirty="0" smtClean="0"/>
          </a:p>
          <a:p>
            <a:pPr>
              <a:lnSpc>
                <a:spcPct val="150000"/>
              </a:lnSpc>
            </a:pPr>
            <a:r>
              <a:rPr lang="ru-RU" sz="4000" b="1" i="1" dirty="0"/>
              <a:t>Ш</a:t>
            </a:r>
            <a:r>
              <a:rPr lang="ru-RU" sz="4000" b="1" i="1" dirty="0" smtClean="0"/>
              <a:t>кола </a:t>
            </a:r>
            <a:r>
              <a:rPr lang="ru-RU" sz="4000" b="1" i="1" dirty="0"/>
              <a:t>- </a:t>
            </a:r>
            <a:r>
              <a:rPr lang="ru-RU" sz="4800" b="1" i="1" dirty="0" smtClean="0"/>
              <a:t>10%</a:t>
            </a:r>
            <a:endParaRPr lang="ru-RU" sz="4000" b="1" i="1" dirty="0" smtClean="0"/>
          </a:p>
          <a:p>
            <a:pPr>
              <a:lnSpc>
                <a:spcPct val="150000"/>
              </a:lnSpc>
            </a:pPr>
            <a:r>
              <a:rPr lang="ru-RU" sz="4000" b="1" i="1" dirty="0"/>
              <a:t>У</a:t>
            </a:r>
            <a:r>
              <a:rPr lang="ru-RU" sz="4000" b="1" i="1" dirty="0" smtClean="0"/>
              <a:t>лица - </a:t>
            </a:r>
            <a:r>
              <a:rPr lang="ru-RU" sz="4800" b="1" i="1" dirty="0" smtClean="0"/>
              <a:t>10</a:t>
            </a:r>
            <a:r>
              <a:rPr lang="ru-RU" sz="4800" b="1" i="1" dirty="0"/>
              <a:t>%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3923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20891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/>
              <a:t>Родители обязаны:</a:t>
            </a:r>
            <a:endParaRPr lang="ru-RU" u="sng" dirty="0"/>
          </a:p>
          <a:p>
            <a:pPr lvl="0"/>
            <a:r>
              <a:rPr lang="ru-RU" i="1" dirty="0" smtClean="0">
                <a:latin typeface="Times New Roman"/>
                <a:cs typeface="Times New Roman"/>
              </a:rPr>
              <a:t>● </a:t>
            </a:r>
            <a:r>
              <a:rPr lang="ru-RU" b="1" i="1" dirty="0" smtClean="0"/>
              <a:t>Быть </a:t>
            </a:r>
            <a:r>
              <a:rPr lang="ru-RU" b="1" i="1" dirty="0"/>
              <a:t>ответственным за судьбу ребенка, создавать условия для его развития.</a:t>
            </a:r>
            <a:endParaRPr lang="ru-RU" b="1" dirty="0"/>
          </a:p>
          <a:p>
            <a:pPr lvl="0"/>
            <a:r>
              <a:rPr lang="ru-RU" b="1" i="1" dirty="0" smtClean="0">
                <a:latin typeface="Times New Roman"/>
                <a:cs typeface="Times New Roman"/>
              </a:rPr>
              <a:t>● </a:t>
            </a:r>
            <a:r>
              <a:rPr lang="ru-RU" b="1" i="1" dirty="0" smtClean="0"/>
              <a:t>Обеспечить </a:t>
            </a:r>
            <a:r>
              <a:rPr lang="ru-RU" b="1" i="1" dirty="0"/>
              <a:t>получение детьми основного общего образования.</a:t>
            </a:r>
            <a:endParaRPr lang="ru-RU" b="1" dirty="0"/>
          </a:p>
          <a:p>
            <a:pPr lvl="0"/>
            <a:r>
              <a:rPr lang="ru-RU" b="1" i="1" dirty="0" smtClean="0">
                <a:latin typeface="Times New Roman"/>
                <a:cs typeface="Times New Roman"/>
              </a:rPr>
              <a:t>● </a:t>
            </a:r>
            <a:r>
              <a:rPr lang="ru-RU" b="1" i="1" dirty="0" smtClean="0"/>
              <a:t>Защищать </a:t>
            </a:r>
            <a:r>
              <a:rPr lang="ru-RU" b="1" i="1" dirty="0"/>
              <a:t>права и интересы детей, они являются законными представителями своих детей, т.е. выступают в защиту прав и интересов ребенка без специальных на то полномочий в отношениях с любыми физическими и юридическими лицами. Всякий раз, когда интересы детей нарушаются, закон встает на их защиту, предусматривая ответственность родителей.</a:t>
            </a:r>
            <a:endParaRPr lang="ru-RU" b="1" dirty="0"/>
          </a:p>
          <a:p>
            <a:pPr lvl="0"/>
            <a:r>
              <a:rPr lang="ru-RU" b="1" i="1" dirty="0" smtClean="0">
                <a:latin typeface="Times New Roman"/>
                <a:cs typeface="Times New Roman"/>
              </a:rPr>
              <a:t>● </a:t>
            </a:r>
            <a:r>
              <a:rPr lang="ru-RU" b="1" i="1" dirty="0" smtClean="0"/>
              <a:t>Быть </a:t>
            </a:r>
            <a:r>
              <a:rPr lang="ru-RU" b="1" i="1" dirty="0"/>
              <a:t>семейным психологом, педагогом и врачом. Главное в семье – это уважение друг друга, общность интересов и дел, терпимость, защищенность каждого и его </a:t>
            </a:r>
            <a:r>
              <a:rPr lang="ru-RU" b="1" i="1" dirty="0" err="1"/>
              <a:t>самоценность</a:t>
            </a:r>
            <a:r>
              <a:rPr lang="ru-RU" b="1" i="1" dirty="0"/>
              <a:t>.</a:t>
            </a:r>
            <a:endParaRPr lang="ru-RU" b="1" dirty="0"/>
          </a:p>
          <a:p>
            <a:pPr lvl="0"/>
            <a:r>
              <a:rPr lang="ru-RU" b="1" i="1" dirty="0" smtClean="0">
                <a:latin typeface="Times New Roman"/>
                <a:cs typeface="Times New Roman"/>
              </a:rPr>
              <a:t>● </a:t>
            </a:r>
            <a:r>
              <a:rPr lang="ru-RU" b="1" i="1" dirty="0" smtClean="0"/>
              <a:t>Заниматься </a:t>
            </a:r>
            <a:r>
              <a:rPr lang="ru-RU" b="1" i="1" dirty="0"/>
              <a:t>воспитанием постоянно, а не от случая к случаю.</a:t>
            </a:r>
            <a:endParaRPr lang="ru-RU" b="1" dirty="0"/>
          </a:p>
          <a:p>
            <a:pPr lvl="0"/>
            <a:r>
              <a:rPr lang="ru-RU" b="1" i="1" dirty="0" smtClean="0">
                <a:latin typeface="Times New Roman"/>
                <a:cs typeface="Times New Roman"/>
              </a:rPr>
              <a:t>● </a:t>
            </a:r>
            <a:r>
              <a:rPr lang="ru-RU" b="1" i="1" dirty="0" smtClean="0"/>
              <a:t>Начинать </a:t>
            </a:r>
            <a:r>
              <a:rPr lang="ru-RU" b="1" i="1" dirty="0"/>
              <a:t>воспитание ребенка с воспитания себя. Воспитание – это не отдельные нравоучения, а вся жизнедеятельность семьи.</a:t>
            </a:r>
            <a:endParaRPr lang="ru-RU" b="1" dirty="0"/>
          </a:p>
          <a:p>
            <a:pPr lvl="0"/>
            <a:r>
              <a:rPr lang="ru-RU" b="1" i="1" dirty="0" smtClean="0">
                <a:latin typeface="Times New Roman"/>
                <a:cs typeface="Times New Roman"/>
              </a:rPr>
              <a:t>● </a:t>
            </a:r>
            <a:r>
              <a:rPr lang="ru-RU" b="1" i="1" dirty="0" smtClean="0"/>
              <a:t>Любить </a:t>
            </a:r>
            <a:r>
              <a:rPr lang="ru-RU" b="1" i="1" dirty="0"/>
              <a:t>ребенка и уметь выразить свою любовь в ласковом слове и ласковой интонации.</a:t>
            </a:r>
            <a:endParaRPr lang="ru-RU" b="1" dirty="0"/>
          </a:p>
          <a:p>
            <a:pPr lvl="0"/>
            <a:r>
              <a:rPr lang="ru-RU" b="1" i="1" dirty="0" smtClean="0">
                <a:latin typeface="Times New Roman"/>
                <a:cs typeface="Times New Roman"/>
              </a:rPr>
              <a:t>● </a:t>
            </a:r>
            <a:r>
              <a:rPr lang="ru-RU" b="1" i="1" dirty="0" smtClean="0"/>
              <a:t>Обращаться </a:t>
            </a:r>
            <a:r>
              <a:rPr lang="ru-RU" b="1" i="1" dirty="0"/>
              <a:t>с ребенком как с равным. Дети никогда не бывают для себя маленькими, они всегда уже большие.    Родители должны Воспитывать в детях самостоятельность.</a:t>
            </a:r>
            <a:endParaRPr lang="ru-RU" b="1" dirty="0"/>
          </a:p>
          <a:p>
            <a:r>
              <a:rPr lang="ru-RU" b="1" i="1" dirty="0" smtClean="0">
                <a:latin typeface="Times New Roman"/>
                <a:cs typeface="Times New Roman"/>
              </a:rPr>
              <a:t>● </a:t>
            </a:r>
            <a:r>
              <a:rPr lang="ru-RU" b="1" i="1" dirty="0" smtClean="0"/>
              <a:t>Не </a:t>
            </a:r>
            <a:r>
              <a:rPr lang="ru-RU" b="1" i="1" dirty="0"/>
              <a:t>подходить к ребенку, если нет своих принципов, убеждений. Направлять, давать советы, но считаться с мнением ребенка.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5715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7099">
            <a:off x="6712430" y="3595129"/>
            <a:ext cx="1988129" cy="2937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11034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Основные документы, в которых записаны права ребенка: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00808"/>
            <a:ext cx="8136904" cy="4464496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tx2"/>
                </a:solidFill>
                <a:latin typeface="Times New Roman"/>
                <a:cs typeface="Times New Roman"/>
              </a:rPr>
              <a:t>● </a:t>
            </a:r>
            <a:r>
              <a:rPr lang="ru-RU" sz="2400" b="1" u="sng" dirty="0" smtClean="0">
                <a:solidFill>
                  <a:schemeClr val="tx2"/>
                </a:solidFill>
                <a:latin typeface="Times New Roman"/>
                <a:cs typeface="Times New Roman"/>
              </a:rPr>
              <a:t>Декларация прав ребенка  </a:t>
            </a:r>
          </a:p>
          <a:p>
            <a:pPr algn="l"/>
            <a:r>
              <a:rPr lang="ru-RU" sz="2400" dirty="0" smtClean="0">
                <a:solidFill>
                  <a:schemeClr val="tx2"/>
                </a:solidFill>
                <a:latin typeface="Times New Roman"/>
                <a:cs typeface="Times New Roman"/>
              </a:rPr>
              <a:t>принята  Генеральной  ассамблеей ООН (20.11.1959 г.)</a:t>
            </a:r>
          </a:p>
          <a:p>
            <a:pPr algn="l"/>
            <a:r>
              <a:rPr lang="ru-RU" sz="2400" dirty="0" smtClean="0">
                <a:solidFill>
                  <a:schemeClr val="tx2"/>
                </a:solidFill>
                <a:latin typeface="Times New Roman"/>
                <a:cs typeface="Times New Roman"/>
              </a:rPr>
              <a:t>● </a:t>
            </a:r>
            <a:r>
              <a:rPr lang="ru-RU" sz="2400" b="1" u="sng" dirty="0" smtClean="0">
                <a:solidFill>
                  <a:schemeClr val="tx2"/>
                </a:solidFill>
                <a:latin typeface="Times New Roman"/>
                <a:cs typeface="Times New Roman"/>
              </a:rPr>
              <a:t>Конвенция о правах ребенка </a:t>
            </a:r>
          </a:p>
          <a:p>
            <a:pPr algn="l"/>
            <a:r>
              <a:rPr lang="ru-RU" sz="2400" dirty="0">
                <a:solidFill>
                  <a:schemeClr val="tx2"/>
                </a:solidFill>
                <a:latin typeface="Times New Roman"/>
                <a:cs typeface="Times New Roman"/>
              </a:rPr>
              <a:t>п</a:t>
            </a:r>
            <a:r>
              <a:rPr lang="ru-RU" sz="2400" dirty="0" smtClean="0">
                <a:solidFill>
                  <a:schemeClr val="tx2"/>
                </a:solidFill>
                <a:latin typeface="Times New Roman"/>
                <a:cs typeface="Times New Roman"/>
              </a:rPr>
              <a:t>ринята Генеральной ассамблеей ООН (20.11.1989 г.</a:t>
            </a:r>
          </a:p>
          <a:p>
            <a:pPr algn="l"/>
            <a:r>
              <a:rPr lang="ru-RU" sz="2400" dirty="0" smtClean="0">
                <a:solidFill>
                  <a:schemeClr val="tx2"/>
                </a:solidFill>
                <a:latin typeface="Times New Roman"/>
                <a:cs typeface="Times New Roman"/>
              </a:rPr>
              <a:t>в нашей стране  вступила в силу 02.09.1990 г. </a:t>
            </a:r>
          </a:p>
          <a:p>
            <a:pPr algn="l"/>
            <a:r>
              <a:rPr lang="ru-RU" sz="2400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● </a:t>
            </a:r>
            <a:r>
              <a:rPr lang="ru-RU" sz="2400" b="1" u="sng" dirty="0" smtClean="0">
                <a:solidFill>
                  <a:schemeClr val="tx2"/>
                </a:solidFill>
                <a:latin typeface="Times New Roman"/>
                <a:cs typeface="Times New Roman"/>
              </a:rPr>
              <a:t>Конституция РФ </a:t>
            </a:r>
          </a:p>
          <a:p>
            <a:pPr algn="l"/>
            <a:r>
              <a:rPr lang="ru-RU" sz="2400" dirty="0" smtClean="0">
                <a:solidFill>
                  <a:schemeClr val="tx2"/>
                </a:solidFill>
                <a:latin typeface="Times New Roman"/>
                <a:cs typeface="Times New Roman"/>
              </a:rPr>
              <a:t>(Глава 2 Права и свободы человека и гражданина принята 12.12.1993 г.)</a:t>
            </a:r>
          </a:p>
          <a:p>
            <a:pPr algn="l"/>
            <a:r>
              <a:rPr lang="ru-RU" sz="2400" b="1" dirty="0">
                <a:solidFill>
                  <a:schemeClr val="tx2"/>
                </a:solidFill>
                <a:latin typeface="Times New Roman"/>
                <a:cs typeface="Times New Roman"/>
              </a:rPr>
              <a:t>● </a:t>
            </a:r>
            <a:r>
              <a:rPr lang="ru-RU" sz="2400" b="1" u="sng" dirty="0" smtClean="0">
                <a:solidFill>
                  <a:schemeClr val="tx2"/>
                </a:solidFill>
                <a:latin typeface="Times New Roman"/>
                <a:cs typeface="Times New Roman"/>
              </a:rPr>
              <a:t>Семейный кодекс РФ </a:t>
            </a:r>
            <a:r>
              <a:rPr lang="ru-RU" sz="2400" dirty="0" smtClean="0">
                <a:solidFill>
                  <a:schemeClr val="tx2"/>
                </a:solidFill>
                <a:latin typeface="Times New Roman"/>
                <a:cs typeface="Times New Roman"/>
              </a:rPr>
              <a:t>(принят 15.11.1997 г.)</a:t>
            </a:r>
          </a:p>
          <a:p>
            <a:pPr algn="l"/>
            <a:r>
              <a:rPr lang="ru-RU" sz="2400" b="1" dirty="0">
                <a:solidFill>
                  <a:schemeClr val="tx2"/>
                </a:solidFill>
                <a:latin typeface="Times New Roman"/>
                <a:cs typeface="Times New Roman"/>
              </a:rPr>
              <a:t>● </a:t>
            </a:r>
            <a:r>
              <a:rPr lang="ru-RU" sz="2400" b="1" u="sng" dirty="0" smtClean="0">
                <a:solidFill>
                  <a:schemeClr val="tx2"/>
                </a:solidFill>
                <a:latin typeface="Times New Roman"/>
                <a:cs typeface="Times New Roman"/>
              </a:rPr>
              <a:t>ФЗ «Об основных гарантиях прав ребенка в РФ» </a:t>
            </a:r>
            <a:r>
              <a:rPr lang="ru-RU" sz="2400" dirty="0" smtClean="0">
                <a:solidFill>
                  <a:schemeClr val="tx2"/>
                </a:solidFill>
                <a:latin typeface="Times New Roman"/>
                <a:cs typeface="Times New Roman"/>
              </a:rPr>
              <a:t>(принят 24.07.1998 </a:t>
            </a:r>
            <a:r>
              <a:rPr lang="ru-RU" sz="2400" dirty="0">
                <a:solidFill>
                  <a:schemeClr val="tx2"/>
                </a:solidFill>
                <a:latin typeface="Times New Roman"/>
                <a:cs typeface="Times New Roman"/>
              </a:rPr>
              <a:t>г</a:t>
            </a:r>
            <a:r>
              <a:rPr lang="ru-RU" sz="2400" dirty="0" smtClean="0">
                <a:solidFill>
                  <a:schemeClr val="tx2"/>
                </a:solidFill>
                <a:latin typeface="Times New Roman"/>
                <a:cs typeface="Times New Roman"/>
              </a:rPr>
              <a:t>. № 124-ФЗ)</a:t>
            </a:r>
            <a:endParaRPr lang="ru-RU" sz="2400" dirty="0">
              <a:solidFill>
                <a:schemeClr val="tx2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1643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087450"/>
            <a:ext cx="1900908" cy="2722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748680"/>
          </a:xfrm>
        </p:spPr>
        <p:txBody>
          <a:bodyPr>
            <a:normAutofit/>
          </a:bodyPr>
          <a:lstStyle/>
          <a:p>
            <a:r>
              <a:rPr lang="ru-RU" sz="2800" b="1" u="sng" dirty="0" smtClean="0"/>
              <a:t>Согласно Конвенции о правах ребенка имеем</a:t>
            </a:r>
            <a:r>
              <a:rPr lang="ru-RU" sz="4000" b="1" u="sng" dirty="0" smtClean="0"/>
              <a:t>:</a:t>
            </a:r>
            <a:endParaRPr lang="ru-RU" sz="4000" b="1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340768"/>
            <a:ext cx="8208912" cy="4824536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► Право на жизнь;</a:t>
            </a:r>
          </a:p>
          <a:p>
            <a:pPr algn="l"/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► Право на медицинскую помощь;</a:t>
            </a:r>
          </a:p>
          <a:p>
            <a:pPr algn="l"/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►Право на имя;</a:t>
            </a:r>
          </a:p>
          <a:p>
            <a:pPr algn="l"/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► Право на гражданство;</a:t>
            </a:r>
          </a:p>
          <a:p>
            <a:pPr algn="l"/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► Право на индивидуальность;</a:t>
            </a:r>
          </a:p>
          <a:p>
            <a:pPr algn="l"/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► Право на заботу и воспитание;</a:t>
            </a:r>
          </a:p>
          <a:p>
            <a:pPr algn="l"/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► Право на охрану и защиту; </a:t>
            </a:r>
          </a:p>
          <a:p>
            <a:pPr algn="l"/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► Право наличную жизнь, семейную жизнь, неприкосновенность;</a:t>
            </a:r>
          </a:p>
          <a:p>
            <a:pPr algn="l"/>
            <a:r>
              <a:rPr lang="ru-RU" b="1" dirty="0">
                <a:solidFill>
                  <a:schemeClr val="tx2"/>
                </a:solidFill>
                <a:latin typeface="Times New Roman"/>
                <a:cs typeface="Times New Roman"/>
              </a:rPr>
              <a:t>► </a:t>
            </a:r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Право на приемлемый уровень жизни;</a:t>
            </a:r>
          </a:p>
          <a:p>
            <a:pPr algn="l"/>
            <a:r>
              <a:rPr lang="ru-RU" b="1" dirty="0">
                <a:solidFill>
                  <a:schemeClr val="tx2"/>
                </a:solidFill>
                <a:latin typeface="Times New Roman"/>
                <a:cs typeface="Times New Roman"/>
              </a:rPr>
              <a:t>► </a:t>
            </a:r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Право на образование;</a:t>
            </a:r>
          </a:p>
          <a:p>
            <a:pPr algn="l"/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► Право на всестороннее развитие и уважение человеческого достоинства;</a:t>
            </a:r>
          </a:p>
          <a:p>
            <a:pPr algn="l"/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► Право на отдых и досуг;</a:t>
            </a:r>
          </a:p>
          <a:p>
            <a:pPr algn="l"/>
            <a:r>
              <a:rPr lang="ru-RU" b="1" dirty="0">
                <a:solidFill>
                  <a:schemeClr val="tx2"/>
                </a:solidFill>
                <a:latin typeface="Times New Roman"/>
                <a:cs typeface="Times New Roman"/>
              </a:rPr>
              <a:t>► </a:t>
            </a:r>
            <a:r>
              <a:rPr lang="ru-RU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Право свободно выражать свои взгляды.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49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50458" y="260648"/>
            <a:ext cx="53799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u="sng" dirty="0">
                <a:solidFill>
                  <a:schemeClr val="tx2">
                    <a:lumMod val="75000"/>
                  </a:schemeClr>
                </a:solidFill>
              </a:rPr>
              <a:t>Схема защиты прав ребенка</a:t>
            </a:r>
            <a:endParaRPr lang="ru-RU" sz="3200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2006" y="764704"/>
            <a:ext cx="813690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400" b="1" i="1" dirty="0" smtClean="0"/>
              <a:t>1. Родители </a:t>
            </a:r>
            <a:r>
              <a:rPr lang="ru-RU" sz="2400" b="1" i="1" dirty="0"/>
              <a:t>или лица их заменяющие</a:t>
            </a:r>
            <a:endParaRPr lang="ru-RU" sz="2400" b="1" dirty="0"/>
          </a:p>
          <a:p>
            <a:pPr lvl="0">
              <a:lnSpc>
                <a:spcPct val="150000"/>
              </a:lnSpc>
            </a:pPr>
            <a:r>
              <a:rPr lang="ru-RU" sz="2400" b="1" i="1" dirty="0" smtClean="0"/>
              <a:t>2. Классный </a:t>
            </a:r>
            <a:r>
              <a:rPr lang="ru-RU" sz="2400" b="1" i="1" dirty="0"/>
              <a:t>руководитель</a:t>
            </a:r>
            <a:endParaRPr lang="ru-RU" sz="2400" b="1" dirty="0"/>
          </a:p>
          <a:p>
            <a:pPr lvl="0">
              <a:lnSpc>
                <a:spcPct val="150000"/>
              </a:lnSpc>
            </a:pPr>
            <a:r>
              <a:rPr lang="ru-RU" sz="2400" b="1" i="1" dirty="0" smtClean="0"/>
              <a:t>3. Психолог</a:t>
            </a:r>
            <a:endParaRPr lang="ru-RU" sz="2400" b="1" dirty="0"/>
          </a:p>
          <a:p>
            <a:pPr lvl="0">
              <a:lnSpc>
                <a:spcPct val="150000"/>
              </a:lnSpc>
            </a:pPr>
            <a:r>
              <a:rPr lang="ru-RU" sz="2400" b="1" i="1" dirty="0" smtClean="0"/>
              <a:t>4. Администрация </a:t>
            </a:r>
            <a:r>
              <a:rPr lang="ru-RU" sz="2400" b="1" i="1" dirty="0"/>
              <a:t>образовательного учреждения</a:t>
            </a:r>
            <a:endParaRPr lang="ru-RU" sz="2400" b="1" dirty="0"/>
          </a:p>
          <a:p>
            <a:pPr lvl="0">
              <a:lnSpc>
                <a:spcPct val="150000"/>
              </a:lnSpc>
            </a:pPr>
            <a:r>
              <a:rPr lang="ru-RU" sz="2400" b="1" i="1" dirty="0" smtClean="0"/>
              <a:t>5. Управление </a:t>
            </a:r>
            <a:r>
              <a:rPr lang="ru-RU" sz="2400" b="1" i="1" dirty="0"/>
              <a:t>по опеке и попечительству</a:t>
            </a:r>
            <a:endParaRPr lang="ru-RU" sz="2400" b="1" dirty="0"/>
          </a:p>
          <a:p>
            <a:pPr lvl="0">
              <a:lnSpc>
                <a:spcPct val="150000"/>
              </a:lnSpc>
            </a:pPr>
            <a:r>
              <a:rPr lang="ru-RU" sz="2400" b="1" i="1" dirty="0" smtClean="0"/>
              <a:t>6. Инспектор </a:t>
            </a:r>
            <a:r>
              <a:rPr lang="ru-RU" sz="2400" b="1" i="1" dirty="0"/>
              <a:t>по делам несовершеннолетних, отделение полиции</a:t>
            </a:r>
            <a:endParaRPr lang="ru-RU" sz="2400" b="1" dirty="0"/>
          </a:p>
          <a:p>
            <a:pPr lvl="0">
              <a:lnSpc>
                <a:spcPct val="150000"/>
              </a:lnSpc>
            </a:pPr>
            <a:r>
              <a:rPr lang="ru-RU" sz="2400" b="1" i="1" dirty="0" smtClean="0"/>
              <a:t>7. Суд</a:t>
            </a:r>
            <a:endParaRPr lang="ru-RU" sz="2400" b="1" dirty="0"/>
          </a:p>
          <a:p>
            <a:pPr lvl="0">
              <a:lnSpc>
                <a:spcPct val="150000"/>
              </a:lnSpc>
            </a:pPr>
            <a:r>
              <a:rPr lang="ru-RU" sz="2400" b="1" i="1" dirty="0" smtClean="0"/>
              <a:t>8. Уполномоченный </a:t>
            </a:r>
            <a:r>
              <a:rPr lang="ru-RU" sz="2400" b="1" i="1" dirty="0"/>
              <a:t>по правам ребенка при губернаторе</a:t>
            </a:r>
            <a:endParaRPr lang="ru-RU" sz="2400" b="1" dirty="0"/>
          </a:p>
          <a:p>
            <a:pPr lvl="0">
              <a:lnSpc>
                <a:spcPct val="150000"/>
              </a:lnSpc>
            </a:pPr>
            <a:r>
              <a:rPr lang="ru-RU" sz="2400" b="1" i="1" dirty="0" smtClean="0"/>
              <a:t>9. Комиссия </a:t>
            </a:r>
            <a:r>
              <a:rPr lang="ru-RU" sz="2400" b="1" i="1" dirty="0"/>
              <a:t>по правам человека при Президенте</a:t>
            </a:r>
            <a:endParaRPr lang="ru-RU" sz="2400" b="1" dirty="0"/>
          </a:p>
          <a:p>
            <a:pPr lvl="0">
              <a:lnSpc>
                <a:spcPct val="150000"/>
              </a:lnSpc>
            </a:pPr>
            <a:r>
              <a:rPr lang="ru-RU" sz="2400" b="1" i="1" dirty="0" smtClean="0"/>
              <a:t>10. ООН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5819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dmin\Downloads\slide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562"/>
            <a:ext cx="9127209" cy="6836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49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842493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 </a:t>
            </a:r>
            <a:r>
              <a:rPr lang="ru-RU" sz="4400" b="1" i="1" u="sng" dirty="0"/>
              <a:t>4 правила активного слушания:</a:t>
            </a:r>
            <a:endParaRPr lang="ru-RU" sz="4400" b="1" u="sng" dirty="0"/>
          </a:p>
          <a:p>
            <a:endParaRPr lang="ru-RU" sz="2800" b="1" i="1" dirty="0" smtClean="0"/>
          </a:p>
          <a:p>
            <a:pPr>
              <a:lnSpc>
                <a:spcPct val="150000"/>
              </a:lnSpc>
            </a:pPr>
            <a:r>
              <a:rPr lang="ru-RU" sz="2800" b="1" i="1" dirty="0" smtClean="0"/>
              <a:t>1</a:t>
            </a:r>
            <a:r>
              <a:rPr lang="ru-RU" sz="2800" b="1" i="1" dirty="0"/>
              <a:t>.     Разговаривать лицом друг к другу.</a:t>
            </a:r>
            <a:endParaRPr lang="ru-RU" sz="2800" b="1" dirty="0"/>
          </a:p>
          <a:p>
            <a:pPr>
              <a:lnSpc>
                <a:spcPct val="150000"/>
              </a:lnSpc>
            </a:pPr>
            <a:r>
              <a:rPr lang="ru-RU" sz="2800" b="1" i="1" dirty="0"/>
              <a:t>2.     Дать ребенку обратную связь:</a:t>
            </a:r>
            <a:endParaRPr lang="ru-RU" sz="2800" b="1" dirty="0"/>
          </a:p>
          <a:p>
            <a:pPr>
              <a:lnSpc>
                <a:spcPct val="150000"/>
              </a:lnSpc>
            </a:pPr>
            <a:r>
              <a:rPr lang="ru-RU" sz="2800" b="1" i="1" dirty="0"/>
              <a:t>Задать уточняющие вопросы (ты решил …?)</a:t>
            </a:r>
            <a:endParaRPr lang="ru-RU" sz="2800" b="1" dirty="0"/>
          </a:p>
          <a:p>
            <a:pPr>
              <a:lnSpc>
                <a:spcPct val="150000"/>
              </a:lnSpc>
            </a:pPr>
            <a:r>
              <a:rPr lang="ru-RU" sz="2800" b="1" dirty="0"/>
              <a:t>   </a:t>
            </a:r>
            <a:r>
              <a:rPr lang="ru-RU" sz="2800" b="1" i="1" dirty="0"/>
              <a:t>Назвать чувства ребенка (…и ты обиделся...)</a:t>
            </a:r>
            <a:endParaRPr lang="ru-RU" sz="2800" b="1" dirty="0"/>
          </a:p>
          <a:p>
            <a:pPr>
              <a:lnSpc>
                <a:spcPct val="150000"/>
              </a:lnSpc>
            </a:pPr>
            <a:r>
              <a:rPr lang="ru-RU" sz="2800" b="1" i="1" dirty="0"/>
              <a:t>3.     Держать паузу! (молчать после каждой реплики).</a:t>
            </a:r>
            <a:endParaRPr lang="ru-RU" sz="2800" b="1" dirty="0"/>
          </a:p>
          <a:p>
            <a:pPr>
              <a:lnSpc>
                <a:spcPct val="150000"/>
              </a:lnSpc>
            </a:pPr>
            <a:r>
              <a:rPr lang="ru-RU" sz="2800" b="1" i="1" dirty="0"/>
              <a:t>4.     Полезно повторить ребенку то, что Вы услышали от него. Обозначить его чувства.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00700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406</TotalTime>
  <Words>486</Words>
  <Application>Microsoft Office PowerPoint</Application>
  <PresentationFormat>Экран (4:3)</PresentationFormat>
  <Paragraphs>73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документы, в которых записаны права ребенка:</vt:lpstr>
      <vt:lpstr>Согласно Конвенции о правах ребенка имеем: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14</cp:revision>
  <dcterms:created xsi:type="dcterms:W3CDTF">2023-12-17T15:54:52Z</dcterms:created>
  <dcterms:modified xsi:type="dcterms:W3CDTF">2024-02-19T15:32:21Z</dcterms:modified>
</cp:coreProperties>
</file>