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4" r:id="rId8"/>
    <p:sldId id="261" r:id="rId9"/>
    <p:sldId id="262" r:id="rId10"/>
    <p:sldId id="265" r:id="rId11"/>
    <p:sldId id="266" r:id="rId12"/>
    <p:sldId id="268" r:id="rId13"/>
    <p:sldId id="270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636" y="-1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1D28F-EB1E-46F0-B95B-5F4EBBD7F5C5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57CF4-6BAC-4D4A-AA60-463255B93E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1906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1D28F-EB1E-46F0-B95B-5F4EBBD7F5C5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57CF4-6BAC-4D4A-AA60-463255B93E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82846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1D28F-EB1E-46F0-B95B-5F4EBBD7F5C5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57CF4-6BAC-4D4A-AA60-463255B93E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39244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1D28F-EB1E-46F0-B95B-5F4EBBD7F5C5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57CF4-6BAC-4D4A-AA60-463255B93E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17424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1D28F-EB1E-46F0-B95B-5F4EBBD7F5C5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57CF4-6BAC-4D4A-AA60-463255B93E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5610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1D28F-EB1E-46F0-B95B-5F4EBBD7F5C5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57CF4-6BAC-4D4A-AA60-463255B93E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07366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1D28F-EB1E-46F0-B95B-5F4EBBD7F5C5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57CF4-6BAC-4D4A-AA60-463255B93E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76024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1D28F-EB1E-46F0-B95B-5F4EBBD7F5C5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57CF4-6BAC-4D4A-AA60-463255B93E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92526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1D28F-EB1E-46F0-B95B-5F4EBBD7F5C5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57CF4-6BAC-4D4A-AA60-463255B93E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88468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1D28F-EB1E-46F0-B95B-5F4EBBD7F5C5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57CF4-6BAC-4D4A-AA60-463255B93E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1221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1D28F-EB1E-46F0-B95B-5F4EBBD7F5C5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57CF4-6BAC-4D4A-AA60-463255B93E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66191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F1D28F-EB1E-46F0-B95B-5F4EBBD7F5C5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757CF4-6BAC-4D4A-AA60-463255B93E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2140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700808"/>
            <a:ext cx="7772400" cy="3528392"/>
          </a:xfrm>
        </p:spPr>
        <p:txBody>
          <a:bodyPr>
            <a:normAutofit/>
          </a:bodyPr>
          <a:lstStyle/>
          <a:p>
            <a:r>
              <a:rPr lang="ru-RU" sz="3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ambria" panose="02040503050406030204" pitchFamily="18" charset="0"/>
              </a:rPr>
              <a:t>Формы взаимодействия с образовательными организациями </a:t>
            </a:r>
            <a: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ambria" panose="02040503050406030204" pitchFamily="18" charset="0"/>
              </a:rPr>
              <a:t>города </a:t>
            </a:r>
            <a:b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ambria" panose="02040503050406030204" pitchFamily="18" charset="0"/>
              </a:rPr>
            </a:br>
            <a: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ambria" panose="02040503050406030204" pitchFamily="18" charset="0"/>
              </a:rPr>
              <a:t>по программе</a:t>
            </a:r>
            <a:b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ambria" panose="02040503050406030204" pitchFamily="18" charset="0"/>
              </a:rPr>
            </a:br>
            <a: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ru-RU" sz="3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ambria" panose="02040503050406030204" pitchFamily="18" charset="0"/>
              </a:rPr>
              <a:t>«Безопасное колесо</a:t>
            </a:r>
            <a: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ambria" panose="02040503050406030204" pitchFamily="18" charset="0"/>
              </a:rPr>
              <a:t>»</a:t>
            </a:r>
            <a:endParaRPr lang="ru-RU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Cambria" panose="02040503050406030204" pitchFamily="18" charset="0"/>
            </a:endParaRPr>
          </a:p>
        </p:txBody>
      </p:sp>
      <p:pic>
        <p:nvPicPr>
          <p:cNvPr id="1026" name="Picture 2" descr="E:\КАРТИНОЧКИ\дворец\шапочка гцр.jpg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34"/>
          <a:stretch/>
        </p:blipFill>
        <p:spPr bwMode="auto">
          <a:xfrm>
            <a:off x="2768162" y="40906"/>
            <a:ext cx="5737941" cy="1177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:\КАРТИНОЧКИ\дворец\ЛОГО8.jpg"/>
          <p:cNvPicPr>
            <a:picLocks noChangeAspect="1" noChangeArrowheads="1"/>
          </p:cNvPicPr>
          <p:nvPr/>
        </p:nvPicPr>
        <p:blipFill rotWithShape="1">
          <a:blip r:embed="rId4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237"/>
          <a:stretch/>
        </p:blipFill>
        <p:spPr bwMode="auto">
          <a:xfrm>
            <a:off x="827584" y="40906"/>
            <a:ext cx="1952737" cy="1162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751512" y="5589240"/>
            <a:ext cx="4392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Cambria" panose="02040503050406030204" pitchFamily="18" charset="0"/>
              </a:rPr>
              <a:t>Лаврентьева Е.Е., педагог-организатор,</a:t>
            </a:r>
          </a:p>
          <a:p>
            <a:r>
              <a:rPr lang="ru-RU" dirty="0" smtClean="0">
                <a:solidFill>
                  <a:schemeClr val="bg1"/>
                </a:solidFill>
                <a:latin typeface="Cambria" panose="02040503050406030204" pitchFamily="18" charset="0"/>
              </a:rPr>
              <a:t>Тарасова И.В., педагог-организатор.</a:t>
            </a:r>
            <a:endParaRPr lang="ru-RU" dirty="0">
              <a:solidFill>
                <a:schemeClr val="bg1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9994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3907" y="-27384"/>
            <a:ext cx="8229600" cy="1143000"/>
          </a:xfrm>
        </p:spPr>
        <p:txBody>
          <a:bodyPr>
            <a:normAutofit/>
          </a:bodyPr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mbria" panose="02040503050406030204" pitchFamily="18" charset="0"/>
              </a:rPr>
              <a:t>«Безопасное колесо»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pic>
        <p:nvPicPr>
          <p:cNvPr id="6146" name="Picture 2" descr="\\IRINA\NetworkDocuments\26 февраля безопасное колесо\DSC_077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152" y="1052736"/>
            <a:ext cx="7175429" cy="47525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331640" y="5882300"/>
            <a:ext cx="6086923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Победители соревнований по программе </a:t>
            </a:r>
          </a:p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«Безопасное колесо» 2020г.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98190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3907" y="-27384"/>
            <a:ext cx="8229600" cy="1143000"/>
          </a:xfrm>
        </p:spPr>
        <p:txBody>
          <a:bodyPr>
            <a:normAutofit/>
          </a:bodyPr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mbria" panose="02040503050406030204" pitchFamily="18" charset="0"/>
              </a:rPr>
              <a:t>«Безопасное колесо»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pic>
        <p:nvPicPr>
          <p:cNvPr id="7171" name="Picture 3" descr="\\IRINA\NetworkDocuments\26 февраля безопасное колесо\DSC_077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4987" y="3573016"/>
            <a:ext cx="4959713" cy="32849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\\IRINA\NetworkDocuments\26 февраля безопасное колесо\DSC_078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39"/>
          <a:stretch/>
        </p:blipFill>
        <p:spPr bwMode="auto">
          <a:xfrm>
            <a:off x="9551" y="1124744"/>
            <a:ext cx="4877651" cy="35283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6565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3907" y="-27384"/>
            <a:ext cx="8229600" cy="1143000"/>
          </a:xfrm>
        </p:spPr>
        <p:txBody>
          <a:bodyPr>
            <a:normAutofit/>
          </a:bodyPr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mbria" panose="02040503050406030204" pitchFamily="18" charset="0"/>
              </a:rPr>
              <a:t>«Безопасное колесо»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pic>
        <p:nvPicPr>
          <p:cNvPr id="9218" name="Picture 2" descr="\\IRINA\NetworkDocuments\26 февраля безопасное колесо\DSC_076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96752"/>
            <a:ext cx="3689657" cy="24437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\\IRINA\NetworkDocuments\26 февраля безопасное колесо\DSC_069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4077072"/>
            <a:ext cx="3689657" cy="24437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\\IRINA\NetworkDocuments\26 февраля безопасное колесо\DSC_072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196752"/>
            <a:ext cx="3689657" cy="24437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965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383907" y="-2738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mbria" panose="02040503050406030204" pitchFamily="18" charset="0"/>
              </a:rPr>
              <a:t>«Безопасное колесо»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pic>
        <p:nvPicPr>
          <p:cNvPr id="1026" name="Picture 2" descr="K:\16 февраля безопасное колесо\DSC_596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755" y="836712"/>
            <a:ext cx="3742816" cy="24790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595378"/>
            <a:ext cx="3619500" cy="28956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755" y="3501529"/>
            <a:ext cx="3854122" cy="30832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7466" y="836712"/>
            <a:ext cx="3362966" cy="26903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2113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204864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mbria" panose="02040503050406030204" pitchFamily="18" charset="0"/>
              </a:rPr>
              <a:t>Спасибо за внимание!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0149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683568" y="1700808"/>
            <a:ext cx="6481955" cy="3096344"/>
          </a:xfrm>
          <a:prstGeom prst="roundRect">
            <a:avLst/>
          </a:prstGeom>
          <a:solidFill>
            <a:schemeClr val="bg1">
              <a:lumMod val="95000"/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mbria" panose="02040503050406030204" pitchFamily="18" charset="0"/>
              </a:rPr>
              <a:t>Мы работаем при поддержке: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23728" y="1858665"/>
            <a:ext cx="4978896" cy="298092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dirty="0" smtClean="0">
                <a:ln>
                  <a:solidFill>
                    <a:schemeClr val="tx1"/>
                  </a:solidFill>
                </a:ln>
                <a:latin typeface="Cambria" panose="02040503050406030204" pitchFamily="18" charset="0"/>
              </a:rPr>
              <a:t>Управления </a:t>
            </a:r>
            <a:r>
              <a:rPr lang="ru-RU" sz="2000" b="1" dirty="0">
                <a:ln>
                  <a:solidFill>
                    <a:schemeClr val="tx1"/>
                  </a:solidFill>
                </a:ln>
                <a:latin typeface="Cambria" panose="02040503050406030204" pitchFamily="18" charset="0"/>
              </a:rPr>
              <a:t>образования администрации г. Тулы</a:t>
            </a:r>
            <a:r>
              <a:rPr lang="ru-RU" sz="2000" b="1" dirty="0" smtClean="0">
                <a:ln>
                  <a:solidFill>
                    <a:schemeClr val="tx1"/>
                  </a:solidFill>
                </a:ln>
                <a:latin typeface="Cambria" panose="02040503050406030204" pitchFamily="18" charset="0"/>
              </a:rPr>
              <a:t>,</a:t>
            </a:r>
          </a:p>
          <a:p>
            <a:pPr marL="0" indent="0">
              <a:buNone/>
            </a:pPr>
            <a:endParaRPr lang="ru-RU" sz="2000" b="1" dirty="0">
              <a:ln>
                <a:solidFill>
                  <a:schemeClr val="tx1"/>
                </a:solidFill>
              </a:ln>
              <a:latin typeface="Cambria" panose="02040503050406030204" pitchFamily="18" charset="0"/>
            </a:endParaRPr>
          </a:p>
          <a:p>
            <a:pPr marL="0" indent="0">
              <a:buNone/>
            </a:pPr>
            <a:endParaRPr lang="ru-RU" sz="2000" b="1" dirty="0" smtClean="0">
              <a:ln>
                <a:solidFill>
                  <a:schemeClr val="tx1"/>
                </a:solidFill>
              </a:ln>
              <a:latin typeface="Cambria" panose="02040503050406030204" pitchFamily="18" charset="0"/>
            </a:endParaRPr>
          </a:p>
          <a:p>
            <a:pPr marL="0" indent="0">
              <a:buNone/>
            </a:pPr>
            <a:endParaRPr lang="ru-RU" sz="2000" b="1" dirty="0" smtClean="0">
              <a:ln>
                <a:solidFill>
                  <a:schemeClr val="tx1"/>
                </a:solidFill>
              </a:ln>
              <a:latin typeface="Cambria" panose="02040503050406030204" pitchFamily="18" charset="0"/>
            </a:endParaRPr>
          </a:p>
          <a:p>
            <a:pPr marL="0" indent="0">
              <a:buNone/>
            </a:pPr>
            <a:r>
              <a:rPr lang="ru-RU" sz="2000" b="1" smtClean="0">
                <a:ln>
                  <a:solidFill>
                    <a:schemeClr val="tx1"/>
                  </a:solidFill>
                </a:ln>
                <a:latin typeface="Cambria" panose="02040503050406030204" pitchFamily="18" charset="0"/>
              </a:rPr>
              <a:t>Управления </a:t>
            </a:r>
            <a:r>
              <a:rPr lang="ru-RU" sz="2000" b="1" dirty="0">
                <a:ln>
                  <a:solidFill>
                    <a:schemeClr val="tx1"/>
                  </a:solidFill>
                </a:ln>
                <a:latin typeface="Cambria" panose="02040503050406030204" pitchFamily="18" charset="0"/>
              </a:rPr>
              <a:t>государственной инспекции безопасности дорожного движения УМВД России по городу Туле</a:t>
            </a:r>
          </a:p>
        </p:txBody>
      </p:sp>
      <p:pic>
        <p:nvPicPr>
          <p:cNvPr id="2051" name="Picture 3" descr="E:\КАРТИНОЧКИ\76jIfsqn_400x40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919" y="1800127"/>
            <a:ext cx="1124817" cy="1124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вал 4"/>
          <p:cNvSpPr/>
          <p:nvPr/>
        </p:nvSpPr>
        <p:spPr>
          <a:xfrm>
            <a:off x="1187624" y="3789040"/>
            <a:ext cx="720080" cy="72008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E:\КАРТИНОЧКИ\gibdd_penz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70365" y="3573016"/>
            <a:ext cx="1153363" cy="1136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3596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467544" y="1556792"/>
            <a:ext cx="8064896" cy="5112568"/>
          </a:xfrm>
          <a:prstGeom prst="roundRect">
            <a:avLst/>
          </a:prstGeom>
          <a:solidFill>
            <a:schemeClr val="bg1">
              <a:lumMod val="95000"/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mbria" panose="02040503050406030204" pitchFamily="18" charset="0"/>
              </a:rPr>
              <a:t>Цели 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mbria" panose="02040503050406030204" pitchFamily="18" charset="0"/>
              </a:rPr>
              <a:t>и 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mbria" panose="02040503050406030204" pitchFamily="18" charset="0"/>
              </a:rPr>
              <a:t>задачи соревнований: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772816"/>
            <a:ext cx="7488832" cy="4824536"/>
          </a:xfrm>
        </p:spPr>
        <p:txBody>
          <a:bodyPr>
            <a:normAutofit fontScale="92500" lnSpcReduction="20000"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ru-RU" sz="2000" b="1" dirty="0" smtClean="0">
                <a:latin typeface="Cambria" panose="02040503050406030204" pitchFamily="18" charset="0"/>
              </a:rPr>
              <a:t>воспитание </a:t>
            </a:r>
            <a:r>
              <a:rPr lang="ru-RU" sz="2000" b="1" dirty="0">
                <a:latin typeface="Cambria" panose="02040503050406030204" pitchFamily="18" charset="0"/>
              </a:rPr>
              <a:t>законопослушных участников дорожного движения;</a:t>
            </a:r>
          </a:p>
          <a:p>
            <a:pPr lvl="0">
              <a:buFont typeface="Wingdings" panose="05000000000000000000" pitchFamily="2" charset="2"/>
              <a:buChar char="ü"/>
            </a:pPr>
            <a:r>
              <a:rPr lang="ru-RU" sz="2000" b="1" dirty="0">
                <a:latin typeface="Cambria" panose="02040503050406030204" pitchFamily="18" charset="0"/>
              </a:rPr>
              <a:t>совершенствование работы по предотвращению ДТП с участием детей и подростков;</a:t>
            </a:r>
          </a:p>
          <a:p>
            <a:pPr lvl="0">
              <a:buFont typeface="Wingdings" panose="05000000000000000000" pitchFamily="2" charset="2"/>
              <a:buChar char="ü"/>
            </a:pPr>
            <a:r>
              <a:rPr lang="ru-RU" sz="2000" b="1" dirty="0">
                <a:latin typeface="Cambria" panose="02040503050406030204" pitchFamily="18" charset="0"/>
              </a:rPr>
              <a:t>пропаганда и закрепление знаний обучающимися Правил дорожного движения; привитие твердых навыков безопасного поведения на улицах и дорогах;</a:t>
            </a:r>
          </a:p>
          <a:p>
            <a:pPr lvl="0">
              <a:buFont typeface="Wingdings" panose="05000000000000000000" pitchFamily="2" charset="2"/>
              <a:buChar char="ü"/>
            </a:pPr>
            <a:r>
              <a:rPr lang="ru-RU" sz="2000" b="1" dirty="0">
                <a:latin typeface="Cambria" panose="02040503050406030204" pitchFamily="18" charset="0"/>
              </a:rPr>
              <a:t>привлечение обучающихся к участию в пропаганде среди сверстников правил безопасного поведения на улицах и дорогах;</a:t>
            </a:r>
          </a:p>
          <a:p>
            <a:pPr lvl="0">
              <a:buFont typeface="Wingdings" panose="05000000000000000000" pitchFamily="2" charset="2"/>
              <a:buChar char="ü"/>
            </a:pPr>
            <a:r>
              <a:rPr lang="ru-RU" sz="2000" b="1" dirty="0">
                <a:latin typeface="Cambria" panose="02040503050406030204" pitchFamily="18" charset="0"/>
              </a:rPr>
              <a:t>вовлечение участников соревнований в отряды юных инспекторов  движения;</a:t>
            </a:r>
          </a:p>
          <a:p>
            <a:pPr lvl="0">
              <a:buFont typeface="Wingdings" panose="05000000000000000000" pitchFamily="2" charset="2"/>
              <a:buChar char="ü"/>
            </a:pPr>
            <a:r>
              <a:rPr lang="ru-RU" sz="2000" b="1" dirty="0">
                <a:latin typeface="Cambria" panose="02040503050406030204" pitchFamily="18" charset="0"/>
              </a:rPr>
              <a:t>привлечение обучающихся к систематическим занятиям физической культурой и спортом;</a:t>
            </a:r>
          </a:p>
          <a:p>
            <a:pPr lvl="0">
              <a:buFont typeface="Wingdings" panose="05000000000000000000" pitchFamily="2" charset="2"/>
              <a:buChar char="ü"/>
            </a:pPr>
            <a:r>
              <a:rPr lang="ru-RU" sz="2000" b="1" dirty="0">
                <a:latin typeface="Cambria" panose="02040503050406030204" pitchFamily="18" charset="0"/>
              </a:rPr>
              <a:t>пропаганда и популяризация среди участников здорового и безопасного образа жизни и формирование твердых навыков безопасного поведения на улицах и дорогах.</a:t>
            </a:r>
          </a:p>
        </p:txBody>
      </p:sp>
    </p:spTree>
    <p:extLst>
      <p:ext uri="{BB962C8B-B14F-4D97-AF65-F5344CB8AC3E}">
        <p14:creationId xmlns:p14="http://schemas.microsoft.com/office/powerpoint/2010/main" val="3953325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475656" y="1556792"/>
            <a:ext cx="5112568" cy="3456384"/>
          </a:xfrm>
          <a:prstGeom prst="roundRect">
            <a:avLst/>
          </a:prstGeom>
          <a:solidFill>
            <a:schemeClr val="bg1">
              <a:lumMod val="95000"/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mbria" panose="02040503050406030204" pitchFamily="18" charset="0"/>
              </a:rPr>
              <a:t>Основные формы работы с командами: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19672" y="1988840"/>
            <a:ext cx="5256584" cy="3096344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ru-RU" sz="3600" b="1" dirty="0" smtClean="0">
                <a:latin typeface="Cambria" panose="02040503050406030204" pitchFamily="18" charset="0"/>
              </a:rPr>
              <a:t>Информирование,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600" b="1" dirty="0" smtClean="0">
                <a:latin typeface="Cambria" panose="02040503050406030204" pitchFamily="18" charset="0"/>
              </a:rPr>
              <a:t>Консультации,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600" b="1" dirty="0" smtClean="0">
                <a:latin typeface="Cambria" panose="02040503050406030204" pitchFamily="18" charset="0"/>
              </a:rPr>
              <a:t>Совещания,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600" b="1" dirty="0" smtClean="0">
                <a:latin typeface="Cambria" panose="02040503050406030204" pitchFamily="18" charset="0"/>
              </a:rPr>
              <a:t>Соревнования.</a:t>
            </a:r>
            <a:endParaRPr lang="ru-RU" sz="36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9055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39552" y="1556792"/>
            <a:ext cx="8424936" cy="5184576"/>
          </a:xfrm>
          <a:prstGeom prst="roundRect">
            <a:avLst/>
          </a:prstGeom>
          <a:solidFill>
            <a:schemeClr val="bg1">
              <a:lumMod val="95000"/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mbria" panose="02040503050406030204" pitchFamily="18" charset="0"/>
              </a:rPr>
              <a:t>Конкурсы на соревнованиях: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1988840"/>
            <a:ext cx="7488832" cy="4464496"/>
          </a:xfrm>
        </p:spPr>
        <p:txBody>
          <a:bodyPr>
            <a:normAutofit fontScale="77500" lnSpcReduction="20000"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ru-RU" sz="3600" b="1" dirty="0">
                <a:latin typeface="Cambria" panose="02040503050406030204" pitchFamily="18" charset="0"/>
              </a:rPr>
              <a:t>Знание  Правил дорожного движения РФ;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600" b="1" dirty="0">
                <a:latin typeface="Cambria" panose="02040503050406030204" pitchFamily="18" charset="0"/>
              </a:rPr>
              <a:t>Фигурное вождение велосипеда;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600" b="1" dirty="0">
                <a:latin typeface="Cambria" panose="02040503050406030204" pitchFamily="18" charset="0"/>
              </a:rPr>
              <a:t> Знание основ оказания  первой доврачебной  помощи пострадавшим в дорожно-транспортном происшествии;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600" b="1" dirty="0" smtClean="0">
                <a:latin typeface="Cambria" panose="02040503050406030204" pitchFamily="18" charset="0"/>
              </a:rPr>
              <a:t>Основы </a:t>
            </a:r>
            <a:r>
              <a:rPr lang="ru-RU" sz="3600" b="1" dirty="0">
                <a:latin typeface="Cambria" panose="02040503050406030204" pitchFamily="18" charset="0"/>
              </a:rPr>
              <a:t>безопасности жизнедеятельности; 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600" b="1" dirty="0">
                <a:latin typeface="Cambria" panose="02040503050406030204" pitchFamily="18" charset="0"/>
              </a:rPr>
              <a:t>Творческий конкурс (выступление агитбригад) команд «Мы за безопасность на дорогах России!»</a:t>
            </a:r>
          </a:p>
        </p:txBody>
      </p:sp>
    </p:spTree>
    <p:extLst>
      <p:ext uri="{BB962C8B-B14F-4D97-AF65-F5344CB8AC3E}">
        <p14:creationId xmlns:p14="http://schemas.microsoft.com/office/powerpoint/2010/main" val="3827289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171400"/>
            <a:ext cx="8229600" cy="1143000"/>
          </a:xfrm>
        </p:spPr>
        <p:txBody>
          <a:bodyPr>
            <a:normAutofit/>
          </a:bodyPr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mbria" panose="02040503050406030204" pitchFamily="18" charset="0"/>
              </a:rPr>
              <a:t>Конкурсы на соревнованиях: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pic>
        <p:nvPicPr>
          <p:cNvPr id="5126" name="Picture 6" descr="\\IRINA\NetworkDocuments\26 февраля безопасное колесо\DSC_071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80728"/>
            <a:ext cx="4104456" cy="27185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\\IRINA\NetworkDocuments\26 февраля безопасное колесо\DSC_069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933056"/>
            <a:ext cx="4104456" cy="27185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\\IRINA\NetworkDocuments\26 февраля безопасное колесо\DSC_071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089556"/>
            <a:ext cx="3971604" cy="26305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1809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171400"/>
            <a:ext cx="8229600" cy="1143000"/>
          </a:xfrm>
        </p:spPr>
        <p:txBody>
          <a:bodyPr>
            <a:normAutofit/>
          </a:bodyPr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mbria" panose="02040503050406030204" pitchFamily="18" charset="0"/>
              </a:rPr>
              <a:t>Конкурсы на соревнованиях: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pic>
        <p:nvPicPr>
          <p:cNvPr id="5124" name="Picture 4" descr="\\IRINA\NetworkDocuments\26 февраля безопасное колесо\DSC_07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645024"/>
            <a:ext cx="4703776" cy="31154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\\IRINA\NetworkDocuments\26 февраля безопасное колесо\DSC_070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984176"/>
            <a:ext cx="4887133" cy="32369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2780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3907" y="-27384"/>
            <a:ext cx="8229600" cy="1143000"/>
          </a:xfrm>
        </p:spPr>
        <p:txBody>
          <a:bodyPr>
            <a:normAutofit/>
          </a:bodyPr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mbria" panose="02040503050406030204" pitchFamily="18" charset="0"/>
              </a:rPr>
              <a:t>«Безопасное колесо 2021»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38" t="18155" r="3772"/>
          <a:stretch/>
        </p:blipFill>
        <p:spPr bwMode="auto">
          <a:xfrm>
            <a:off x="2214194" y="890984"/>
            <a:ext cx="4122914" cy="30437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38" t="19605" r="4524"/>
          <a:stretch/>
        </p:blipFill>
        <p:spPr bwMode="auto">
          <a:xfrm>
            <a:off x="107504" y="3967721"/>
            <a:ext cx="3672408" cy="27709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01" t="20052" r="4523"/>
          <a:stretch/>
        </p:blipFill>
        <p:spPr bwMode="auto">
          <a:xfrm>
            <a:off x="5374523" y="3934746"/>
            <a:ext cx="3580656" cy="267925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1850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3907" y="-27384"/>
            <a:ext cx="8229600" cy="1143000"/>
          </a:xfrm>
        </p:spPr>
        <p:txBody>
          <a:bodyPr>
            <a:normAutofit/>
          </a:bodyPr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mbria" panose="02040503050406030204" pitchFamily="18" charset="0"/>
              </a:rPr>
              <a:t>«Безопасное колесо 2021»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85" t="18714" r="4029"/>
          <a:stretch/>
        </p:blipFill>
        <p:spPr bwMode="auto">
          <a:xfrm>
            <a:off x="2719242" y="980728"/>
            <a:ext cx="3459606" cy="25922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52" t="19605" r="10000"/>
          <a:stretch/>
        </p:blipFill>
        <p:spPr bwMode="auto">
          <a:xfrm>
            <a:off x="-17062" y="2459847"/>
            <a:ext cx="2736304" cy="22263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86" t="18861" r="10239"/>
          <a:stretch/>
        </p:blipFill>
        <p:spPr bwMode="auto">
          <a:xfrm>
            <a:off x="6239846" y="2396594"/>
            <a:ext cx="2803646" cy="22613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 descr="\\IRINA\NetworkDocuments\сюда\безопасное колесо 2021\зум\Билеты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94"/>
          <a:stretch/>
        </p:blipFill>
        <p:spPr bwMode="auto">
          <a:xfrm>
            <a:off x="24261" y="4507945"/>
            <a:ext cx="4338711" cy="23500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\\IRINA\NetworkDocuments\сюда\безопасное колесо 2021\зум\Вождение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219" r="8114" b="22763"/>
          <a:stretch/>
        </p:blipFill>
        <p:spPr bwMode="auto">
          <a:xfrm>
            <a:off x="4362972" y="4582342"/>
            <a:ext cx="4680520" cy="22012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0193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243</Words>
  <Application>Microsoft Office PowerPoint</Application>
  <PresentationFormat>Экран (4:3)</PresentationFormat>
  <Paragraphs>39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Формы взаимодействия с образовательными организациями города  по программе  «Безопасное колесо»</vt:lpstr>
      <vt:lpstr>Мы работаем при поддержке:</vt:lpstr>
      <vt:lpstr>Цели и задачи соревнований:</vt:lpstr>
      <vt:lpstr>Основные формы работы с командами:</vt:lpstr>
      <vt:lpstr>Конкурсы на соревнованиях:</vt:lpstr>
      <vt:lpstr>Конкурсы на соревнованиях:</vt:lpstr>
      <vt:lpstr>Конкурсы на соревнованиях:</vt:lpstr>
      <vt:lpstr>«Безопасное колесо 2021»</vt:lpstr>
      <vt:lpstr>«Безопасное колесо 2021»</vt:lpstr>
      <vt:lpstr>«Безопасное колесо»</vt:lpstr>
      <vt:lpstr>«Безопасное колесо»</vt:lpstr>
      <vt:lpstr>«Безопасное колесо»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Формы взаимодействия с образовательными организациями по подготовке  и проведению городских соревнований  по программе «Безопасное колесо»</dc:title>
  <dc:creator>User</dc:creator>
  <cp:lastModifiedBy>User</cp:lastModifiedBy>
  <cp:revision>12</cp:revision>
  <dcterms:created xsi:type="dcterms:W3CDTF">2021-03-22T08:30:13Z</dcterms:created>
  <dcterms:modified xsi:type="dcterms:W3CDTF">2022-03-11T07:54:33Z</dcterms:modified>
</cp:coreProperties>
</file>