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7" r:id="rId4"/>
    <p:sldId id="266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3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08.06.2022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7" Type="http://schemas.openxmlformats.org/officeDocument/2006/relationships/image" Target="../media/image2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956"/>
            <a:ext cx="9144000" cy="687295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2929" y="1772816"/>
            <a:ext cx="7772400" cy="1470025"/>
          </a:xfrm>
        </p:spPr>
        <p:txBody>
          <a:bodyPr>
            <a:normAutofit/>
          </a:bodyPr>
          <a:lstStyle/>
          <a:p>
            <a:r>
              <a:rPr lang="ru-RU" sz="5400" b="1" dirty="0" smtClean="0"/>
              <a:t>Граффити-это искусство?</a:t>
            </a:r>
            <a:endParaRPr lang="ru-RU" sz="54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34923" y="4005064"/>
            <a:ext cx="6400800" cy="1752600"/>
          </a:xfrm>
        </p:spPr>
        <p:txBody>
          <a:bodyPr>
            <a:normAutofit lnSpcReduction="10000"/>
          </a:bodyPr>
          <a:lstStyle/>
          <a:p>
            <a:pPr algn="r"/>
            <a:r>
              <a:rPr lang="ru-RU" sz="2400" b="1" dirty="0" smtClean="0">
                <a:solidFill>
                  <a:schemeClr val="tx1"/>
                </a:solidFill>
              </a:rPr>
              <a:t>Выполнил: ученик 3в класса</a:t>
            </a:r>
          </a:p>
          <a:p>
            <a:pPr algn="r"/>
            <a:r>
              <a:rPr lang="ru-RU" sz="2400" b="1" dirty="0" smtClean="0">
                <a:solidFill>
                  <a:schemeClr val="tx1"/>
                </a:solidFill>
              </a:rPr>
              <a:t>Иванчин Артём</a:t>
            </a:r>
          </a:p>
          <a:p>
            <a:pPr algn="r"/>
            <a:r>
              <a:rPr lang="ru-RU" sz="2400" b="1" dirty="0" smtClean="0">
                <a:solidFill>
                  <a:schemeClr val="tx1"/>
                </a:solidFill>
              </a:rPr>
              <a:t>Руководитель: </a:t>
            </a:r>
          </a:p>
          <a:p>
            <a:pPr algn="r"/>
            <a:r>
              <a:rPr lang="ru-RU" sz="2400" b="1" dirty="0" smtClean="0">
                <a:solidFill>
                  <a:schemeClr val="tx1"/>
                </a:solidFill>
              </a:rPr>
              <a:t>Иванчина Светлана Вячеславовна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03848" y="6083122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г</a:t>
            </a:r>
            <a:r>
              <a:rPr lang="ru-RU" b="1" dirty="0" smtClean="0"/>
              <a:t>.Нефтекамск, 2021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830783" y="369530"/>
            <a:ext cx="74824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/>
              <a:t>Муниципальное автономное общеобразовательное учреждение</a:t>
            </a:r>
          </a:p>
          <a:p>
            <a:pPr algn="ctr"/>
            <a:r>
              <a:rPr lang="ru-RU" sz="2000" b="1" dirty="0"/>
              <a:t>с</a:t>
            </a:r>
            <a:r>
              <a:rPr lang="ru-RU" sz="2000" b="1" dirty="0" smtClean="0"/>
              <a:t>редняя общеобразовательная </a:t>
            </a:r>
            <a:r>
              <a:rPr lang="ru-RU" sz="2000" b="1" smtClean="0"/>
              <a:t>школа </a:t>
            </a:r>
            <a:r>
              <a:rPr lang="ru-RU" sz="2000" b="1" smtClean="0"/>
              <a:t>№4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113582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65" y="13072"/>
            <a:ext cx="9146735" cy="6858000"/>
          </a:xfrm>
        </p:spPr>
      </p:pic>
      <p:sp>
        <p:nvSpPr>
          <p:cNvPr id="2" name="TextBox 1"/>
          <p:cNvSpPr txBox="1"/>
          <p:nvPr/>
        </p:nvSpPr>
        <p:spPr>
          <a:xfrm>
            <a:off x="107504" y="764704"/>
            <a:ext cx="86409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FX STYLE (или </a:t>
            </a:r>
            <a:r>
              <a:rPr lang="ru-RU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daim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style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уквы </a:t>
            </a: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трёхмерные и часто завёрнуты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080" y="1988840"/>
            <a:ext cx="6408712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9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65" y="13072"/>
            <a:ext cx="9146735" cy="6858000"/>
          </a:xfrm>
        </p:spPr>
      </p:pic>
      <p:sp>
        <p:nvSpPr>
          <p:cNvPr id="2" name="TextBox 1"/>
          <p:cNvSpPr txBox="1"/>
          <p:nvPr/>
        </p:nvSpPr>
        <p:spPr>
          <a:xfrm>
            <a:off x="1187624" y="404664"/>
            <a:ext cx="77768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Материалы и техника создания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484784"/>
            <a:ext cx="3579862" cy="47731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160" y="3501008"/>
            <a:ext cx="3491880" cy="261891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1459244"/>
            <a:ext cx="2504445" cy="1878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9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65" y="13072"/>
            <a:ext cx="9146735" cy="6858000"/>
          </a:xfrm>
        </p:spPr>
      </p:pic>
      <p:sp>
        <p:nvSpPr>
          <p:cNvPr id="2" name="TextBox 1"/>
          <p:cNvSpPr txBox="1"/>
          <p:nvPr/>
        </p:nvSpPr>
        <p:spPr>
          <a:xfrm>
            <a:off x="2339752" y="523999"/>
            <a:ext cx="49685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Типы граффити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1916832"/>
            <a:ext cx="55446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Трафаретные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2624718"/>
            <a:ext cx="4857642" cy="3240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9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65" y="13072"/>
            <a:ext cx="9146735" cy="6858000"/>
          </a:xfrm>
        </p:spPr>
      </p:pic>
      <p:sp>
        <p:nvSpPr>
          <p:cNvPr id="2" name="TextBox 1"/>
          <p:cNvSpPr txBox="1"/>
          <p:nvPr/>
        </p:nvSpPr>
        <p:spPr>
          <a:xfrm>
            <a:off x="827584" y="1038672"/>
            <a:ext cx="53285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Художественные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988840"/>
            <a:ext cx="6228184" cy="3892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9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65" y="13072"/>
            <a:ext cx="9146735" cy="6858000"/>
          </a:xfrm>
        </p:spPr>
      </p:pic>
      <p:sp>
        <p:nvSpPr>
          <p:cNvPr id="2" name="TextBox 1"/>
          <p:cNvSpPr txBox="1"/>
          <p:nvPr/>
        </p:nvSpPr>
        <p:spPr>
          <a:xfrm>
            <a:off x="555785" y="523999"/>
            <a:ext cx="66967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Малохудожественные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556" y="1628800"/>
            <a:ext cx="5821975" cy="3881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9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65" y="13072"/>
            <a:ext cx="9146735" cy="6858000"/>
          </a:xfrm>
        </p:spPr>
      </p:pic>
      <p:sp>
        <p:nvSpPr>
          <p:cNvPr id="2" name="TextBox 1"/>
          <p:cNvSpPr txBox="1"/>
          <p:nvPr/>
        </p:nvSpPr>
        <p:spPr>
          <a:xfrm>
            <a:off x="395536" y="281191"/>
            <a:ext cx="69127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Объекты граффити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871" y="1047750"/>
            <a:ext cx="2381250" cy="23812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429000"/>
            <a:ext cx="4154886" cy="286910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717032"/>
            <a:ext cx="2652772" cy="285293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4539" y="944737"/>
            <a:ext cx="3760045" cy="228234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2466" y="1822512"/>
            <a:ext cx="2810205" cy="3789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9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65" y="13072"/>
            <a:ext cx="9146735" cy="6858000"/>
          </a:xfrm>
        </p:spPr>
      </p:pic>
      <p:sp>
        <p:nvSpPr>
          <p:cNvPr id="2" name="TextBox 1"/>
          <p:cNvSpPr txBox="1"/>
          <p:nvPr/>
        </p:nvSpPr>
        <p:spPr>
          <a:xfrm>
            <a:off x="323528" y="332656"/>
            <a:ext cx="85689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Фестивали уличного искусства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268760"/>
            <a:ext cx="4030586" cy="268034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1040542"/>
            <a:ext cx="4716016" cy="304183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6333" y="3861048"/>
            <a:ext cx="4037444" cy="2678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9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65" y="13072"/>
            <a:ext cx="9146735" cy="6858000"/>
          </a:xfrm>
        </p:spPr>
      </p:pic>
      <p:sp>
        <p:nvSpPr>
          <p:cNvPr id="2" name="TextBox 1"/>
          <p:cNvSpPr txBox="1"/>
          <p:nvPr/>
        </p:nvSpPr>
        <p:spPr>
          <a:xfrm>
            <a:off x="467544" y="404663"/>
            <a:ext cx="8280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Граффити в нашем городе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200845"/>
            <a:ext cx="7164288" cy="5369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9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65" y="13072"/>
            <a:ext cx="9146735" cy="685800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3212976"/>
            <a:ext cx="5256584" cy="343584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60648"/>
            <a:ext cx="4293096" cy="4293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9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65" y="13072"/>
            <a:ext cx="9146735" cy="6858000"/>
          </a:xfrm>
        </p:spPr>
      </p:pic>
      <p:sp>
        <p:nvSpPr>
          <p:cNvPr id="3" name="TextBox 2"/>
          <p:cNvSpPr txBox="1"/>
          <p:nvPr/>
        </p:nvSpPr>
        <p:spPr>
          <a:xfrm>
            <a:off x="467544" y="1185622"/>
            <a:ext cx="84249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Анкетирование. Результаты.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4877886"/>
              </p:ext>
            </p:extLst>
          </p:nvPr>
        </p:nvGraphicFramePr>
        <p:xfrm>
          <a:off x="539552" y="2204864"/>
          <a:ext cx="7489252" cy="23042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39298"/>
                <a:gridCol w="4353015"/>
                <a:gridCol w="2496939"/>
              </a:tblGrid>
              <a:tr h="684076">
                <a:tc>
                  <a:txBody>
                    <a:bodyPr/>
                    <a:lstStyle/>
                    <a:p>
                      <a:pPr marR="55880" algn="just">
                        <a:lnSpc>
                          <a:spcPct val="115000"/>
                        </a:lnSpc>
                        <a:spcAft>
                          <a:spcPts val="250"/>
                        </a:spcAft>
                      </a:pPr>
                      <a:r>
                        <a:rPr lang="ru-RU" sz="1400">
                          <a:effectLst/>
                        </a:rPr>
                        <a:t>№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55880" algn="just">
                        <a:lnSpc>
                          <a:spcPct val="115000"/>
                        </a:lnSpc>
                        <a:spcAft>
                          <a:spcPts val="250"/>
                        </a:spcAft>
                      </a:pPr>
                      <a:r>
                        <a:rPr lang="ru-RU" sz="1400">
                          <a:effectLst/>
                        </a:rPr>
                        <a:t>ответы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55880" algn="just">
                        <a:lnSpc>
                          <a:spcPct val="115000"/>
                        </a:lnSpc>
                        <a:spcAft>
                          <a:spcPts val="250"/>
                        </a:spcAft>
                      </a:pPr>
                      <a:r>
                        <a:rPr lang="ru-RU" sz="1400">
                          <a:effectLst/>
                        </a:rPr>
                        <a:t>Кол-во ответов</a:t>
                      </a:r>
                      <a:r>
                        <a:rPr lang="en-US" sz="1400">
                          <a:effectLst/>
                        </a:rPr>
                        <a:t>(%)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40060">
                <a:tc>
                  <a:txBody>
                    <a:bodyPr/>
                    <a:lstStyle/>
                    <a:p>
                      <a:pPr marR="55880" algn="just">
                        <a:lnSpc>
                          <a:spcPct val="115000"/>
                        </a:lnSpc>
                        <a:spcAft>
                          <a:spcPts val="250"/>
                        </a:spcAft>
                      </a:pPr>
                      <a:r>
                        <a:rPr lang="ru-RU" sz="14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55880" algn="just">
                        <a:lnSpc>
                          <a:spcPct val="115000"/>
                        </a:lnSpc>
                        <a:spcAft>
                          <a:spcPts val="250"/>
                        </a:spcAft>
                      </a:pPr>
                      <a:r>
                        <a:rPr lang="ru-RU" sz="1400">
                          <a:effectLst/>
                        </a:rPr>
                        <a:t>Да/нет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55880" algn="just">
                        <a:lnSpc>
                          <a:spcPct val="115000"/>
                        </a:lnSpc>
                        <a:spcAft>
                          <a:spcPts val="250"/>
                        </a:spcAft>
                      </a:pPr>
                      <a:r>
                        <a:rPr lang="ru-RU" sz="1400">
                          <a:effectLst/>
                        </a:rPr>
                        <a:t>(Да)95%(нет)5%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40060">
                <a:tc>
                  <a:txBody>
                    <a:bodyPr/>
                    <a:lstStyle/>
                    <a:p>
                      <a:pPr marR="55880" algn="just">
                        <a:lnSpc>
                          <a:spcPct val="115000"/>
                        </a:lnSpc>
                        <a:spcAft>
                          <a:spcPts val="250"/>
                        </a:spcAft>
                      </a:pPr>
                      <a:r>
                        <a:rPr lang="ru-RU" sz="14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55880" algn="just">
                        <a:lnSpc>
                          <a:spcPct val="115000"/>
                        </a:lnSpc>
                        <a:spcAft>
                          <a:spcPts val="250"/>
                        </a:spcAft>
                      </a:pPr>
                      <a:r>
                        <a:rPr lang="ru-RU" sz="1400">
                          <a:effectLst/>
                        </a:rPr>
                        <a:t>Положительное//отрицательное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55880" algn="just">
                        <a:lnSpc>
                          <a:spcPct val="115000"/>
                        </a:lnSpc>
                        <a:spcAft>
                          <a:spcPts val="250"/>
                        </a:spcAft>
                      </a:pPr>
                      <a:r>
                        <a:rPr lang="ru-RU" sz="1400" dirty="0">
                          <a:effectLst/>
                        </a:rPr>
                        <a:t>80% // 20 %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40060">
                <a:tc>
                  <a:txBody>
                    <a:bodyPr/>
                    <a:lstStyle/>
                    <a:p>
                      <a:pPr marR="55880" algn="just">
                        <a:lnSpc>
                          <a:spcPct val="115000"/>
                        </a:lnSpc>
                        <a:spcAft>
                          <a:spcPts val="250"/>
                        </a:spcAft>
                      </a:pPr>
                      <a:r>
                        <a:rPr lang="ru-RU" sz="14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55880" algn="just">
                        <a:lnSpc>
                          <a:spcPct val="115000"/>
                        </a:lnSpc>
                        <a:spcAft>
                          <a:spcPts val="250"/>
                        </a:spcAft>
                      </a:pPr>
                      <a:r>
                        <a:rPr lang="ru-RU" sz="1400">
                          <a:effectLst/>
                        </a:rPr>
                        <a:t>Да/нет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55880" algn="just">
                        <a:lnSpc>
                          <a:spcPct val="115000"/>
                        </a:lnSpc>
                        <a:spcAft>
                          <a:spcPts val="250"/>
                        </a:spcAft>
                      </a:pPr>
                      <a:r>
                        <a:rPr lang="ru-RU" sz="1400" dirty="0">
                          <a:effectLst/>
                        </a:rPr>
                        <a:t>(Да)100%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89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65" y="13072"/>
            <a:ext cx="9146735" cy="6858000"/>
          </a:xfrm>
        </p:spPr>
      </p:pic>
      <p:sp>
        <p:nvSpPr>
          <p:cNvPr id="5" name="TextBox 4"/>
          <p:cNvSpPr txBox="1"/>
          <p:nvPr/>
        </p:nvSpPr>
        <p:spPr>
          <a:xfrm>
            <a:off x="395536" y="908720"/>
            <a:ext cx="8136904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/>
              <a:t>Цель</a:t>
            </a:r>
            <a:r>
              <a:rPr lang="en-US" sz="3200" b="1" dirty="0"/>
              <a:t> </a:t>
            </a:r>
            <a:r>
              <a:rPr lang="en-US" sz="3200" b="1" dirty="0" err="1"/>
              <a:t>работы</a:t>
            </a:r>
            <a:r>
              <a:rPr lang="en-US" sz="3200" b="1" dirty="0"/>
              <a:t>:</a:t>
            </a:r>
            <a:endParaRPr lang="ru-RU" sz="3200" dirty="0"/>
          </a:p>
          <a:p>
            <a:pPr lvl="0"/>
            <a:r>
              <a:rPr lang="ru-RU" sz="3200" dirty="0" smtClean="0"/>
              <a:t>1. Доказать</a:t>
            </a:r>
            <a:r>
              <a:rPr lang="ru-RU" sz="3200" dirty="0"/>
              <a:t>, что граффити – это искусство</a:t>
            </a:r>
            <a:r>
              <a:rPr lang="ru-RU" sz="3200" dirty="0" smtClean="0"/>
              <a:t>;</a:t>
            </a:r>
            <a:endParaRPr lang="ru-RU" sz="3200" dirty="0"/>
          </a:p>
          <a:p>
            <a:r>
              <a:rPr lang="en-US" sz="3200" b="1" dirty="0" err="1"/>
              <a:t>Задачи</a:t>
            </a:r>
            <a:r>
              <a:rPr lang="en-US" sz="3200" b="1" dirty="0"/>
              <a:t>:</a:t>
            </a:r>
            <a:endParaRPr lang="ru-RU" sz="3200" dirty="0"/>
          </a:p>
          <a:p>
            <a:pPr lvl="0"/>
            <a:r>
              <a:rPr lang="ru-RU" sz="3200" dirty="0" smtClean="0"/>
              <a:t>1. </a:t>
            </a:r>
            <a:r>
              <a:rPr lang="en-US" sz="3200" dirty="0" err="1" smtClean="0"/>
              <a:t>Узнать</a:t>
            </a:r>
            <a:r>
              <a:rPr lang="en-US" sz="3200" dirty="0"/>
              <a:t>, </a:t>
            </a:r>
            <a:r>
              <a:rPr lang="en-US" sz="3200" dirty="0" err="1"/>
              <a:t>что</a:t>
            </a:r>
            <a:r>
              <a:rPr lang="en-US" sz="3200" dirty="0"/>
              <a:t> </a:t>
            </a:r>
            <a:r>
              <a:rPr lang="en-US" sz="3200" dirty="0" err="1"/>
              <a:t>такое</a:t>
            </a:r>
            <a:r>
              <a:rPr lang="en-US" sz="3200" dirty="0"/>
              <a:t> </a:t>
            </a:r>
            <a:r>
              <a:rPr lang="en-US" sz="3200" dirty="0" err="1"/>
              <a:t>граффити</a:t>
            </a:r>
            <a:r>
              <a:rPr lang="en-US" sz="3200" dirty="0"/>
              <a:t>.</a:t>
            </a:r>
            <a:endParaRPr lang="ru-RU" sz="3200" dirty="0"/>
          </a:p>
          <a:p>
            <a:pPr lvl="0"/>
            <a:r>
              <a:rPr lang="ru-RU" sz="3200" dirty="0" smtClean="0"/>
              <a:t>2. </a:t>
            </a:r>
            <a:r>
              <a:rPr lang="en-US" sz="3200" dirty="0" err="1" smtClean="0"/>
              <a:t>Изучить</a:t>
            </a:r>
            <a:r>
              <a:rPr lang="en-US" sz="3200" dirty="0" smtClean="0"/>
              <a:t> </a:t>
            </a:r>
            <a:r>
              <a:rPr lang="en-US" sz="3200" dirty="0" err="1"/>
              <a:t>историю</a:t>
            </a:r>
            <a:r>
              <a:rPr lang="en-US" sz="3200" dirty="0"/>
              <a:t> </a:t>
            </a:r>
            <a:r>
              <a:rPr lang="en-US" sz="3200" dirty="0" err="1"/>
              <a:t>развития</a:t>
            </a:r>
            <a:r>
              <a:rPr lang="en-US" sz="3200" dirty="0"/>
              <a:t> </a:t>
            </a:r>
            <a:r>
              <a:rPr lang="en-US" sz="3200" dirty="0" err="1"/>
              <a:t>граффити</a:t>
            </a:r>
            <a:r>
              <a:rPr lang="en-US" sz="3200" dirty="0"/>
              <a:t>.</a:t>
            </a:r>
            <a:endParaRPr lang="ru-RU" sz="3200" dirty="0"/>
          </a:p>
          <a:p>
            <a:pPr lvl="0"/>
            <a:r>
              <a:rPr lang="ru-RU" sz="3200" dirty="0" smtClean="0"/>
              <a:t>3. </a:t>
            </a:r>
            <a:r>
              <a:rPr lang="en-US" sz="3200" dirty="0" err="1" smtClean="0"/>
              <a:t>Ознакомиться</a:t>
            </a:r>
            <a:r>
              <a:rPr lang="en-US" sz="3200" dirty="0" smtClean="0"/>
              <a:t> </a:t>
            </a:r>
            <a:r>
              <a:rPr lang="en-US" sz="3200" dirty="0" err="1"/>
              <a:t>со</a:t>
            </a:r>
            <a:r>
              <a:rPr lang="en-US" sz="3200" dirty="0"/>
              <a:t> </a:t>
            </a:r>
            <a:r>
              <a:rPr lang="en-US" sz="3200" dirty="0" err="1"/>
              <a:t>стилями</a:t>
            </a:r>
            <a:r>
              <a:rPr lang="en-US" sz="3200" dirty="0"/>
              <a:t> </a:t>
            </a:r>
            <a:r>
              <a:rPr lang="en-US" sz="3200" dirty="0" err="1"/>
              <a:t>граффити</a:t>
            </a:r>
            <a:r>
              <a:rPr lang="en-US" sz="3200" dirty="0"/>
              <a:t>.</a:t>
            </a:r>
            <a:endParaRPr lang="ru-RU" sz="3200" dirty="0"/>
          </a:p>
          <a:p>
            <a:pPr lvl="0"/>
            <a:r>
              <a:rPr lang="ru-RU" sz="3200" dirty="0" smtClean="0"/>
              <a:t>4. </a:t>
            </a:r>
            <a:r>
              <a:rPr lang="en-US" sz="3200" dirty="0" err="1" smtClean="0"/>
              <a:t>Узнать</a:t>
            </a:r>
            <a:r>
              <a:rPr lang="en-US" sz="3200" dirty="0"/>
              <a:t>, </a:t>
            </a:r>
            <a:r>
              <a:rPr lang="en-US" sz="3200" dirty="0" err="1"/>
              <a:t>как</a:t>
            </a:r>
            <a:r>
              <a:rPr lang="en-US" sz="3200" dirty="0"/>
              <a:t> </a:t>
            </a:r>
            <a:r>
              <a:rPr lang="en-US" sz="3200" dirty="0" err="1"/>
              <a:t>рисовать</a:t>
            </a:r>
            <a:r>
              <a:rPr lang="en-US" sz="3200" dirty="0"/>
              <a:t> </a:t>
            </a:r>
            <a:r>
              <a:rPr lang="en-US" sz="3200" dirty="0" err="1"/>
              <a:t>граффити</a:t>
            </a:r>
            <a:r>
              <a:rPr lang="en-US" sz="3200" dirty="0"/>
              <a:t>.</a:t>
            </a:r>
            <a:endParaRPr lang="ru-RU" sz="3200" dirty="0"/>
          </a:p>
          <a:p>
            <a:pPr lvl="0"/>
            <a:endParaRPr lang="ru-RU" sz="3200" dirty="0"/>
          </a:p>
          <a:p>
            <a:r>
              <a:rPr lang="ru-RU" sz="28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11503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35" y="-11507"/>
            <a:ext cx="9146735" cy="6858000"/>
          </a:xfrm>
        </p:spPr>
      </p:pic>
      <p:sp>
        <p:nvSpPr>
          <p:cNvPr id="2" name="TextBox 1"/>
          <p:cNvSpPr txBox="1"/>
          <p:nvPr/>
        </p:nvSpPr>
        <p:spPr>
          <a:xfrm>
            <a:off x="1259632" y="2446957"/>
            <a:ext cx="54726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289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65" y="13072"/>
            <a:ext cx="9146735" cy="685800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564904"/>
            <a:ext cx="5244075" cy="393305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99015"/>
            <a:ext cx="4572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9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35" y="0"/>
            <a:ext cx="9146735" cy="685800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636912"/>
            <a:ext cx="5472608" cy="410445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188640"/>
            <a:ext cx="4320480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9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65" y="13072"/>
            <a:ext cx="9146735" cy="6858000"/>
          </a:xfr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424" y="1101316"/>
            <a:ext cx="3360373" cy="252028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3785" y="3414077"/>
            <a:ext cx="4034627" cy="2703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980728"/>
            <a:ext cx="4140162" cy="276145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771953" y="454985"/>
            <a:ext cx="43867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Наскальные рисунки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8289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35" y="0"/>
            <a:ext cx="9146735" cy="6858000"/>
          </a:xfrm>
        </p:spPr>
      </p:pic>
      <p:sp>
        <p:nvSpPr>
          <p:cNvPr id="2" name="TextBox 1"/>
          <p:cNvSpPr txBox="1"/>
          <p:nvPr/>
        </p:nvSpPr>
        <p:spPr>
          <a:xfrm>
            <a:off x="395536" y="1124744"/>
            <a:ext cx="669674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История граффити происходит и от греческого слова «</a:t>
            </a:r>
            <a:r>
              <a:rPr lang="en-US" sz="3200" b="1" dirty="0" err="1"/>
              <a:t>Graphein</a:t>
            </a:r>
            <a:r>
              <a:rPr lang="ru-RU" sz="3200" b="1" dirty="0"/>
              <a:t>» означающий «писать», и от итальянского слова «</a:t>
            </a:r>
            <a:r>
              <a:rPr lang="en-US" sz="3200" b="1" dirty="0"/>
              <a:t>Graffito</a:t>
            </a:r>
            <a:r>
              <a:rPr lang="ru-RU" sz="3200" b="1" dirty="0"/>
              <a:t>»-«царапать</a:t>
            </a:r>
            <a:r>
              <a:rPr lang="ru-RU" sz="3200" b="1" dirty="0" smtClean="0"/>
              <a:t>».</a:t>
            </a:r>
          </a:p>
          <a:p>
            <a:r>
              <a:rPr lang="ru-RU" sz="3200" b="1" dirty="0" smtClean="0"/>
              <a:t>Граффити </a:t>
            </a:r>
            <a:r>
              <a:rPr lang="ru-RU" sz="3200" b="1" dirty="0"/>
              <a:t>стало стихией изменившей внешний вид улиц в конце 20 </a:t>
            </a:r>
            <a:r>
              <a:rPr lang="ru-RU" sz="3200" b="1" dirty="0" smtClean="0"/>
              <a:t>века.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8289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65" y="13072"/>
            <a:ext cx="9146735" cy="6858000"/>
          </a:xfr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3068960"/>
            <a:ext cx="4365104" cy="3429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764704"/>
            <a:ext cx="4824536" cy="3250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9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65" y="13072"/>
            <a:ext cx="9146735" cy="6858000"/>
          </a:xfrm>
        </p:spPr>
      </p:pic>
      <p:sp>
        <p:nvSpPr>
          <p:cNvPr id="2" name="TextBox 1"/>
          <p:cNvSpPr txBox="1"/>
          <p:nvPr/>
        </p:nvSpPr>
        <p:spPr>
          <a:xfrm>
            <a:off x="899592" y="610836"/>
            <a:ext cx="69127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3 основных стиля граффити: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48575" y="1534166"/>
            <a:ext cx="576064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WILD STYLE (в переводе с англ. дикий стиль) </a:t>
            </a:r>
            <a:r>
              <a:rPr lang="ru-RU" sz="2800" dirty="0"/>
              <a:t>Основной акцент на сложность переплетения букв.</a:t>
            </a:r>
          </a:p>
          <a:p>
            <a:endParaRPr lang="ru-RU" sz="28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025" y="3068959"/>
            <a:ext cx="4890120" cy="2903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9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65" y="13072"/>
            <a:ext cx="9146735" cy="6858000"/>
          </a:xfrm>
        </p:spPr>
      </p:pic>
      <p:sp>
        <p:nvSpPr>
          <p:cNvPr id="2" name="TextBox 1"/>
          <p:cNvSpPr txBox="1"/>
          <p:nvPr/>
        </p:nvSpPr>
        <p:spPr>
          <a:xfrm>
            <a:off x="251520" y="332656"/>
            <a:ext cx="604867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BUBBLE </a:t>
            </a:r>
            <a:r>
              <a:rPr lang="ru-RU" sz="3200" b="1" dirty="0" smtClean="0"/>
              <a:t>LETTERS-</a:t>
            </a:r>
            <a:r>
              <a:rPr lang="ru-RU" sz="3200" dirty="0"/>
              <a:t> обычно важно не качество изображения, а количество и скорость, поэтому они рисуют очень быстро и </a:t>
            </a:r>
            <a:r>
              <a:rPr lang="ru-RU" sz="3200" dirty="0" smtClean="0"/>
              <a:t>небрежно. Рисуют в этом стиле, в основном, на </a:t>
            </a:r>
            <a:r>
              <a:rPr lang="ru-RU" sz="3200" dirty="0" err="1" smtClean="0"/>
              <a:t>траспорте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2678" y="3289195"/>
            <a:ext cx="4167514" cy="3150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9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</TotalTime>
  <Words>230</Words>
  <Application>Microsoft Office PowerPoint</Application>
  <PresentationFormat>Экран (4:3)</PresentationFormat>
  <Paragraphs>46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Граффити-это искусство?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Lenovo</dc:creator>
  <cp:lastModifiedBy>Lenovo</cp:lastModifiedBy>
  <cp:revision>26</cp:revision>
  <dcterms:created xsi:type="dcterms:W3CDTF">2021-12-05T17:49:53Z</dcterms:created>
  <dcterms:modified xsi:type="dcterms:W3CDTF">2022-06-08T07:33:44Z</dcterms:modified>
</cp:coreProperties>
</file>