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3" r:id="rId1"/>
  </p:sldMasterIdLst>
  <p:sldIdLst>
    <p:sldId id="298" r:id="rId2"/>
    <p:sldId id="297" r:id="rId3"/>
    <p:sldId id="293" r:id="rId4"/>
    <p:sldId id="296" r:id="rId5"/>
    <p:sldId id="292" r:id="rId6"/>
    <p:sldId id="291" r:id="rId7"/>
    <p:sldId id="290" r:id="rId8"/>
    <p:sldId id="289" r:id="rId9"/>
    <p:sldId id="288" r:id="rId10"/>
    <p:sldId id="287" r:id="rId11"/>
    <p:sldId id="256" r:id="rId12"/>
    <p:sldId id="257" r:id="rId13"/>
    <p:sldId id="269" r:id="rId14"/>
    <p:sldId id="270" r:id="rId15"/>
    <p:sldId id="258" r:id="rId16"/>
    <p:sldId id="259" r:id="rId17"/>
    <p:sldId id="260" r:id="rId18"/>
    <p:sldId id="261" r:id="rId19"/>
    <p:sldId id="266" r:id="rId20"/>
    <p:sldId id="286" r:id="rId21"/>
    <p:sldId id="267" r:id="rId22"/>
    <p:sldId id="268" r:id="rId23"/>
    <p:sldId id="283" r:id="rId24"/>
    <p:sldId id="284" r:id="rId25"/>
    <p:sldId id="285" r:id="rId26"/>
    <p:sldId id="271" r:id="rId27"/>
    <p:sldId id="273" r:id="rId28"/>
    <p:sldId id="274" r:id="rId29"/>
    <p:sldId id="299" r:id="rId30"/>
  </p:sldIdLst>
  <p:sldSz cx="9144000" cy="6858000" type="screen4x3"/>
  <p:notesSz cx="6888163" cy="100203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34589" autoAdjust="0"/>
    <p:restoredTop sz="86377" autoAdjust="0"/>
  </p:normalViewPr>
  <p:slideViewPr>
    <p:cSldViewPr>
      <p:cViewPr varScale="1">
        <p:scale>
          <a:sx n="58" d="100"/>
          <a:sy n="58" d="100"/>
        </p:scale>
        <p:origin x="-1482" y="-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372" y="31482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537F1E-BD64-43E2-86FD-DB56D4A45A40}" type="datetimeFigureOut">
              <a:rPr lang="ru-RU" smtClean="0"/>
              <a:pPr/>
              <a:t>13.04.2019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6043F-BEBD-4E49-815C-C1BF5329138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split orient="vert"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537F1E-BD64-43E2-86FD-DB56D4A45A40}" type="datetimeFigureOut">
              <a:rPr lang="ru-RU" smtClean="0"/>
              <a:pPr/>
              <a:t>13.04.2019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6043F-BEBD-4E49-815C-C1BF5329138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537F1E-BD64-43E2-86FD-DB56D4A45A40}" type="datetimeFigureOut">
              <a:rPr lang="ru-RU" smtClean="0"/>
              <a:pPr/>
              <a:t>13.04.2019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6043F-BEBD-4E49-815C-C1BF5329138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>
  <p:cSld name="Заголовок, клип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838200"/>
            <a:ext cx="77724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Клип 2"/>
          <p:cNvSpPr>
            <a:spLocks noGrp="1"/>
          </p:cNvSpPr>
          <p:nvPr>
            <p:ph type="clipArt" sz="half" idx="1"/>
          </p:nvPr>
        </p:nvSpPr>
        <p:spPr>
          <a:xfrm>
            <a:off x="1066800" y="2101850"/>
            <a:ext cx="3810000" cy="4114800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029200" y="2101850"/>
            <a:ext cx="38100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AC770EA-E487-4A2A-872E-016D76BDCAC3}" type="slidenum">
              <a:rPr lang="ru-RU"/>
              <a:pPr>
                <a:defRPr/>
              </a:pPr>
              <a:t>‹#›</a:t>
            </a:fld>
            <a:endParaRPr lang="ru-RU" sz="140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537F1E-BD64-43E2-86FD-DB56D4A45A40}" type="datetimeFigureOut">
              <a:rPr lang="ru-RU" smtClean="0"/>
              <a:pPr/>
              <a:t>13.04.2019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6043F-BEBD-4E49-815C-C1BF5329138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537F1E-BD64-43E2-86FD-DB56D4A45A40}" type="datetimeFigureOut">
              <a:rPr lang="ru-RU" smtClean="0"/>
              <a:pPr/>
              <a:t>13.04.2019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6043F-BEBD-4E49-815C-C1BF5329138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split orient="vert"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537F1E-BD64-43E2-86FD-DB56D4A45A40}" type="datetimeFigureOut">
              <a:rPr lang="ru-RU" smtClean="0"/>
              <a:pPr/>
              <a:t>13.04.2019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6043F-BEBD-4E49-815C-C1BF5329138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537F1E-BD64-43E2-86FD-DB56D4A45A40}" type="datetimeFigureOut">
              <a:rPr lang="ru-RU" smtClean="0"/>
              <a:pPr/>
              <a:t>13.04.2019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6043F-BEBD-4E49-815C-C1BF5329138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537F1E-BD64-43E2-86FD-DB56D4A45A40}" type="datetimeFigureOut">
              <a:rPr lang="ru-RU" smtClean="0"/>
              <a:pPr/>
              <a:t>13.04.2019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6043F-BEBD-4E49-815C-C1BF5329138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537F1E-BD64-43E2-86FD-DB56D4A45A40}" type="datetimeFigureOut">
              <a:rPr lang="ru-RU" smtClean="0"/>
              <a:pPr/>
              <a:t>13.04.2019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6043F-BEBD-4E49-815C-C1BF5329138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537F1E-BD64-43E2-86FD-DB56D4A45A40}" type="datetimeFigureOut">
              <a:rPr lang="ru-RU" smtClean="0"/>
              <a:pPr/>
              <a:t>13.04.2019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6043F-BEBD-4E49-815C-C1BF5329138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537F1E-BD64-43E2-86FD-DB56D4A45A40}" type="datetimeFigureOut">
              <a:rPr lang="ru-RU" smtClean="0"/>
              <a:pPr/>
              <a:t>13.04.2019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E316043F-BEBD-4E49-815C-C1BF5329138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CA537F1E-BD64-43E2-86FD-DB56D4A45A40}" type="datetimeFigureOut">
              <a:rPr lang="ru-RU" smtClean="0"/>
              <a:pPr/>
              <a:t>13.04.2019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E316043F-BEBD-4E49-815C-C1BF53291389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  <p:sldLayoutId id="2147483685" r:id="rId12"/>
  </p:sldLayoutIdLst>
  <p:transition>
    <p:split orient="vert"/>
  </p:transition>
  <p:timing>
    <p:tnLst>
      <p:par>
        <p:cTn id="1" dur="indefinite" restart="never" nodeType="tmRoot"/>
      </p:par>
    </p:tnLst>
  </p:timing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16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gif"/><Relationship Id="rId2" Type="http://schemas.openxmlformats.org/officeDocument/2006/relationships/image" Target="../media/image17.gif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gif"/><Relationship Id="rId2" Type="http://schemas.openxmlformats.org/officeDocument/2006/relationships/image" Target="../media/image19.gi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gi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gi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gif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gif"/><Relationship Id="rId2" Type="http://schemas.openxmlformats.org/officeDocument/2006/relationships/image" Target="../media/image26.gif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gif"/><Relationship Id="rId7" Type="http://schemas.openxmlformats.org/officeDocument/2006/relationships/image" Target="../media/image31.gif"/><Relationship Id="rId2" Type="http://schemas.openxmlformats.org/officeDocument/2006/relationships/image" Target="../media/image28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gif"/><Relationship Id="rId5" Type="http://schemas.openxmlformats.org/officeDocument/2006/relationships/image" Target="../media/image29.gif"/><Relationship Id="rId4" Type="http://schemas.openxmlformats.org/officeDocument/2006/relationships/image" Target="../media/image24.gif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5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7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2.gif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2.gif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http://www.ekaterinodar.com/history/images/014.jpg" TargetMode="External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jpeg"/><Relationship Id="rId4" Type="http://schemas.openxmlformats.org/officeDocument/2006/relationships/image" Target="../media/image1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ext Box 2"/>
          <p:cNvSpPr txBox="1">
            <a:spLocks noChangeArrowheads="1"/>
          </p:cNvSpPr>
          <p:nvPr/>
        </p:nvSpPr>
        <p:spPr bwMode="auto">
          <a:xfrm>
            <a:off x="251520" y="1052736"/>
            <a:ext cx="8708330" cy="51398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32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onotype Corsiva" pitchFamily="66" charset="0"/>
              </a:rPr>
              <a:t>Тема урока</a:t>
            </a:r>
            <a:r>
              <a:rPr lang="ru-RU" sz="3200" b="1" dirty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:</a:t>
            </a:r>
          </a:p>
          <a:p>
            <a:pPr algn="ctr">
              <a:defRPr/>
            </a:pPr>
            <a:endParaRPr lang="ru-RU" sz="3200" b="1" dirty="0">
              <a:solidFill>
                <a:schemeClr val="accent2">
                  <a:lumMod val="50000"/>
                </a:schemeClr>
              </a:solidFill>
              <a:latin typeface="Monotype Corsiva" pitchFamily="66" charset="0"/>
            </a:endParaRPr>
          </a:p>
          <a:p>
            <a:pPr algn="ctr">
              <a:defRPr/>
            </a:pPr>
            <a:r>
              <a:rPr lang="ru-RU" sz="3200" dirty="0">
                <a:solidFill>
                  <a:schemeClr val="accent2">
                    <a:lumMod val="50000"/>
                  </a:schemeClr>
                </a:solidFill>
              </a:rPr>
              <a:t>«НАРОДНЫЕ  ОБЫЧАИ  И  </a:t>
            </a:r>
            <a:r>
              <a:rPr lang="ru-RU" sz="3200" dirty="0" smtClean="0">
                <a:solidFill>
                  <a:schemeClr val="accent2">
                    <a:lumMod val="50000"/>
                  </a:schemeClr>
                </a:solidFill>
              </a:rPr>
              <a:t>ТРАДИЦИИ»</a:t>
            </a:r>
            <a:r>
              <a:rPr lang="ru-RU" sz="3200" dirty="0" smtClean="0">
                <a:solidFill>
                  <a:schemeClr val="accent2">
                    <a:lumMod val="50000"/>
                  </a:schemeClr>
                </a:solidFill>
                <a:latin typeface="DS Yermak_D" pitchFamily="66" charset="0"/>
              </a:rPr>
              <a:t>.</a:t>
            </a:r>
            <a:endParaRPr lang="ru-RU" sz="4000" dirty="0">
              <a:solidFill>
                <a:schemeClr val="accent2">
                  <a:lumMod val="50000"/>
                </a:schemeClr>
              </a:solidFill>
              <a:latin typeface="DS Yermak_D" pitchFamily="66" charset="0"/>
            </a:endParaRPr>
          </a:p>
          <a:p>
            <a:pPr algn="ctr">
              <a:defRPr/>
            </a:pPr>
            <a:endParaRPr lang="ru-RU" sz="3200" dirty="0">
              <a:solidFill>
                <a:schemeClr val="accent2">
                  <a:lumMod val="50000"/>
                </a:schemeClr>
              </a:solidFill>
              <a:latin typeface="DS Yermak_D" pitchFamily="66" charset="0"/>
            </a:endParaRPr>
          </a:p>
          <a:p>
            <a:pPr algn="ctr">
              <a:defRPr/>
            </a:pPr>
            <a:r>
              <a:rPr lang="ru-RU" sz="3200" dirty="0" smtClean="0">
                <a:solidFill>
                  <a:schemeClr val="accent2">
                    <a:lumMod val="50000"/>
                  </a:schemeClr>
                </a:solidFill>
                <a:latin typeface="DS Yermak_D" pitchFamily="66" charset="0"/>
              </a:rPr>
              <a:t>КУБАНОВЕДЕНИЕ.  3 КЛАСС</a:t>
            </a:r>
          </a:p>
          <a:p>
            <a:pPr algn="ctr">
              <a:defRPr/>
            </a:pPr>
            <a:endParaRPr lang="ru-RU" sz="3200" dirty="0">
              <a:solidFill>
                <a:schemeClr val="accent2">
                  <a:lumMod val="50000"/>
                </a:schemeClr>
              </a:solidFill>
              <a:latin typeface="DS Yermak_D" pitchFamily="66" charset="0"/>
            </a:endParaRPr>
          </a:p>
          <a:p>
            <a:pPr algn="ctr">
              <a:defRPr/>
            </a:pPr>
            <a:endParaRPr lang="ru-RU" sz="3200" dirty="0">
              <a:solidFill>
                <a:schemeClr val="accent2">
                  <a:lumMod val="50000"/>
                </a:schemeClr>
              </a:solidFill>
              <a:latin typeface="DS Yermak_D" pitchFamily="66" charset="0"/>
            </a:endParaRPr>
          </a:p>
          <a:p>
            <a:pPr algn="ctr">
              <a:defRPr/>
            </a:pPr>
            <a:r>
              <a:rPr lang="ru-RU" sz="3200" dirty="0">
                <a:solidFill>
                  <a:schemeClr val="accent2">
                    <a:lumMod val="50000"/>
                  </a:schemeClr>
                </a:solidFill>
                <a:latin typeface="DS Yermak_D" pitchFamily="66" charset="0"/>
              </a:rPr>
              <a:t>УЧИТЕЛЬ:  ЛУЦЕНКО  А.В.</a:t>
            </a:r>
          </a:p>
          <a:p>
            <a:pPr algn="ctr">
              <a:defRPr/>
            </a:pPr>
            <a:r>
              <a:rPr lang="ru-RU" sz="3200" dirty="0">
                <a:solidFill>
                  <a:schemeClr val="accent2">
                    <a:lumMod val="50000"/>
                  </a:schemeClr>
                </a:solidFill>
                <a:latin typeface="DS Yermak_D" pitchFamily="66" charset="0"/>
              </a:rPr>
              <a:t>МБОУ  СОШ № 9</a:t>
            </a:r>
          </a:p>
          <a:p>
            <a:pPr algn="ctr">
              <a:defRPr/>
            </a:pPr>
            <a:endParaRPr lang="ru-RU" sz="4000" dirty="0">
              <a:solidFill>
                <a:srgbClr val="E6122B"/>
              </a:solidFill>
            </a:endParaRPr>
          </a:p>
        </p:txBody>
      </p:sp>
    </p:spTree>
  </p:cSld>
  <p:clrMapOvr>
    <a:masterClrMapping/>
  </p:clrMapOvr>
  <p:transition>
    <p:split orient="vert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Заголовок 1"/>
          <p:cNvSpPr>
            <a:spLocks noGrp="1"/>
          </p:cNvSpPr>
          <p:nvPr>
            <p:ph type="title"/>
          </p:nvPr>
        </p:nvSpPr>
        <p:spPr>
          <a:xfrm>
            <a:off x="0" y="188913"/>
            <a:ext cx="5508625" cy="647700"/>
          </a:xfrm>
        </p:spPr>
        <p:txBody>
          <a:bodyPr/>
          <a:lstStyle/>
          <a:p>
            <a:pPr algn="ctr" eaLnBrk="1" hangingPunct="1"/>
            <a:r>
              <a:rPr lang="ru-RU" sz="3600" b="1" dirty="0" smtClean="0">
                <a:solidFill>
                  <a:schemeClr val="bg2">
                    <a:lumMod val="25000"/>
                  </a:schemeClr>
                </a:solidFill>
              </a:rPr>
              <a:t>Вышивка и ткачество</a:t>
            </a:r>
          </a:p>
        </p:txBody>
      </p:sp>
      <p:pic>
        <p:nvPicPr>
          <p:cNvPr id="13315" name="Рисунок 39" descr="http://kultura.kubangov.ru/www/kultura.nsf/9575747b863dc907c32570bf00541915/31e32df4a80fd296c32570c9005e965c/body/57.3D54!OpenElement&amp;FieldElemFormat=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72338" y="2204864"/>
            <a:ext cx="1871662" cy="435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6326188" y="188913"/>
            <a:ext cx="2817812" cy="1716087"/>
          </a:xfrm>
        </p:spPr>
      </p:pic>
      <p:pic>
        <p:nvPicPr>
          <p:cNvPr id="13317" name="Picture 6" descr="C:\Documents and Settings\Майя\Мои документы\Мои рисунки\кубановденение\красный угол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981075"/>
            <a:ext cx="2093913" cy="3055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8" name="Прямоугольник 7"/>
          <p:cNvSpPr>
            <a:spLocks noChangeArrowheads="1"/>
          </p:cNvSpPr>
          <p:nvPr/>
        </p:nvSpPr>
        <p:spPr bwMode="auto">
          <a:xfrm>
            <a:off x="0" y="4581525"/>
            <a:ext cx="2573338" cy="163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 b="1">
                <a:solidFill>
                  <a:srgbClr val="181614"/>
                </a:solidFill>
                <a:latin typeface="Monotype Corsiva" pitchFamily="66" charset="0"/>
              </a:rPr>
              <a:t>«Красный угол»</a:t>
            </a:r>
            <a:r>
              <a:rPr lang="ru-RU">
                <a:solidFill>
                  <a:srgbClr val="181614"/>
                </a:solidFill>
              </a:rPr>
              <a:t/>
            </a:r>
            <a:br>
              <a:rPr lang="ru-RU">
                <a:solidFill>
                  <a:srgbClr val="181614"/>
                </a:solidFill>
              </a:rPr>
            </a:br>
            <a:r>
              <a:rPr lang="ru-RU">
                <a:solidFill>
                  <a:srgbClr val="181614"/>
                </a:solidFill>
              </a:rPr>
              <a:t>-святое место</a:t>
            </a:r>
            <a:br>
              <a:rPr lang="ru-RU">
                <a:solidFill>
                  <a:srgbClr val="181614"/>
                </a:solidFill>
              </a:rPr>
            </a:br>
            <a:r>
              <a:rPr lang="ru-RU">
                <a:solidFill>
                  <a:srgbClr val="181614"/>
                </a:solidFill>
              </a:rPr>
              <a:t> в кубанской</a:t>
            </a:r>
            <a:br>
              <a:rPr lang="ru-RU">
                <a:solidFill>
                  <a:srgbClr val="181614"/>
                </a:solidFill>
              </a:rPr>
            </a:br>
            <a:r>
              <a:rPr lang="ru-RU">
                <a:solidFill>
                  <a:srgbClr val="181614"/>
                </a:solidFill>
              </a:rPr>
              <a:t> хате.</a:t>
            </a:r>
          </a:p>
        </p:txBody>
      </p:sp>
      <p:pic>
        <p:nvPicPr>
          <p:cNvPr id="9" name="Picture 7" descr="C:\Documents and Settings\Майя\Мои документы\Мои рисунки\кубановденение\1234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411413" y="1341438"/>
            <a:ext cx="2376487" cy="2735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6" descr="C:\Documents and Settings\Майя\Мои документы\Мои рисунки\кубановденение\Изображение 023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411413" y="4437063"/>
            <a:ext cx="2574925" cy="223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6" descr="C:\Documents and Settings\Майя\Мои документы\Мои рисунки\кубановденение\Изображение 029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004048" y="2348880"/>
            <a:ext cx="2162175" cy="426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Rectangle 1"/>
          <p:cNvSpPr>
            <a:spLocks noChangeArrowheads="1"/>
          </p:cNvSpPr>
          <p:nvPr/>
        </p:nvSpPr>
        <p:spPr bwMode="auto">
          <a:xfrm>
            <a:off x="1763688" y="2132856"/>
            <a:ext cx="5992346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8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no Pro Smbd Display" pitchFamily="18" charset="0"/>
                <a:ea typeface="Times New Roman" pitchFamily="18" charset="0"/>
                <a:cs typeface="Arial" pitchFamily="34" charset="0"/>
              </a:rPr>
              <a:t>КУБАНСКИЕ 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8000" dirty="0">
                <a:solidFill>
                  <a:srgbClr val="FF0000"/>
                </a:solidFill>
                <a:latin typeface="Arno Pro Smbd Display" pitchFamily="18" charset="0"/>
                <a:ea typeface="Times New Roman" pitchFamily="18" charset="0"/>
                <a:cs typeface="Arial" pitchFamily="34" charset="0"/>
              </a:rPr>
              <a:t> </a:t>
            </a:r>
            <a:r>
              <a:rPr lang="ru-RU" sz="8000" dirty="0" smtClean="0">
                <a:solidFill>
                  <a:srgbClr val="FF0000"/>
                </a:solidFill>
                <a:latin typeface="Arno Pro Smbd Display" pitchFamily="18" charset="0"/>
                <a:ea typeface="Times New Roman" pitchFamily="18" charset="0"/>
                <a:cs typeface="Arial" pitchFamily="34" charset="0"/>
              </a:rPr>
              <a:t>      </a:t>
            </a:r>
            <a:r>
              <a:rPr kumimoji="0" lang="ru-RU" sz="8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no Pro Smbd Display" pitchFamily="18" charset="0"/>
                <a:ea typeface="Times New Roman" pitchFamily="18" charset="0"/>
                <a:cs typeface="Arial" pitchFamily="34" charset="0"/>
              </a:rPr>
              <a:t>УЗОРЫ</a:t>
            </a:r>
            <a:endParaRPr kumimoji="0" lang="ru-RU" sz="8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no Pro Smbd Display" pitchFamily="18" charset="0"/>
              <a:cs typeface="Arial" pitchFamily="34" charset="0"/>
            </a:endParaRPr>
          </a:p>
        </p:txBody>
      </p:sp>
      <p:pic>
        <p:nvPicPr>
          <p:cNvPr id="4" name="Рисунок 3" descr="r1-38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88640"/>
            <a:ext cx="9144000" cy="1296144"/>
          </a:xfrm>
          <a:prstGeom prst="rect">
            <a:avLst/>
          </a:prstGeom>
        </p:spPr>
      </p:pic>
      <p:pic>
        <p:nvPicPr>
          <p:cNvPr id="5" name="Рисунок 4" descr="r1-23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2636" y="5229200"/>
            <a:ext cx="9091364" cy="1268760"/>
          </a:xfrm>
          <a:prstGeom prst="rect">
            <a:avLst/>
          </a:prstGeom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2060848"/>
            <a:ext cx="8229600" cy="4021907"/>
          </a:xfrm>
        </p:spPr>
        <p:txBody>
          <a:bodyPr>
            <a:normAutofit/>
          </a:bodyPr>
          <a:lstStyle/>
          <a:p>
            <a:endParaRPr lang="ru-RU" dirty="0" smtClean="0">
              <a:latin typeface="Arno Pro Smbd Display" pitchFamily="18" charset="0"/>
            </a:endParaRPr>
          </a:p>
          <a:p>
            <a:pPr algn="just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Вышивка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– один из распространенных видов народного творчества.  Славянскую женщину эта сложная и увлекательная работа сопровождала всю жизнь. В вышивке были распространены геометрические и растительные мотивы, изображения птиц, зверей человека.</a:t>
            </a:r>
          </a:p>
          <a:p>
            <a:endParaRPr lang="ru-RU" dirty="0"/>
          </a:p>
        </p:txBody>
      </p:sp>
      <p:pic>
        <p:nvPicPr>
          <p:cNvPr id="4" name="Рисунок 3" descr="r1-10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355976" y="188640"/>
            <a:ext cx="4788024" cy="1798547"/>
          </a:xfrm>
          <a:prstGeom prst="rect">
            <a:avLst/>
          </a:prstGeom>
        </p:spPr>
      </p:pic>
      <p:pic>
        <p:nvPicPr>
          <p:cNvPr id="5" name="Рисунок 4" descr="r1-10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88639"/>
            <a:ext cx="4788024" cy="1798547"/>
          </a:xfrm>
          <a:prstGeom prst="rect">
            <a:avLst/>
          </a:prstGeom>
        </p:spPr>
      </p:pic>
      <p:pic>
        <p:nvPicPr>
          <p:cNvPr id="6" name="Рисунок 5" descr="r1-11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5877272"/>
            <a:ext cx="4427984" cy="671817"/>
          </a:xfrm>
          <a:prstGeom prst="rect">
            <a:avLst/>
          </a:prstGeom>
        </p:spPr>
      </p:pic>
      <p:pic>
        <p:nvPicPr>
          <p:cNvPr id="7" name="Рисунок 6" descr="r1-11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427984" y="5877272"/>
            <a:ext cx="4716016" cy="682923"/>
          </a:xfrm>
          <a:prstGeom prst="rect">
            <a:avLst/>
          </a:prstGeom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3942219_img_2248_jpg_2016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3528" y="548680"/>
            <a:ext cx="8545155" cy="5688632"/>
          </a:xfrm>
          <a:prstGeom prst="rect">
            <a:avLst/>
          </a:prstGeom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46919325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11560" y="404664"/>
            <a:ext cx="8100392" cy="6075294"/>
          </a:xfrm>
          <a:prstGeom prst="rect">
            <a:avLst/>
          </a:prstGeom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1"/>
          <p:cNvSpPr>
            <a:spLocks noChangeArrowheads="1"/>
          </p:cNvSpPr>
          <p:nvPr/>
        </p:nvSpPr>
        <p:spPr bwMode="auto">
          <a:xfrm>
            <a:off x="467544" y="2276872"/>
            <a:ext cx="8424935" cy="2246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 деревням воззрениям славян эти знаки- символы,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размещенные на определенных</a:t>
            </a:r>
            <a:r>
              <a:rPr kumimoji="0" lang="ru-RU" sz="2800" b="0" i="0" u="none" strike="noStrike" cap="none" normalizeH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местах одежды или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на др. предметах быта предохраняли человека от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враждебных </a:t>
            </a:r>
            <a:r>
              <a:rPr kumimoji="0" lang="ru-RU" sz="2800" b="0" i="0" u="none" strike="noStrike" cap="none" normalizeH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сил природы и способствовали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благополучному течению жизни.</a:t>
            </a:r>
            <a:endParaRPr kumimoji="0" lang="ru-RU" sz="3200" b="0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Рисунок 6" descr="r1-5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88640"/>
            <a:ext cx="4788024" cy="1562100"/>
          </a:xfrm>
          <a:prstGeom prst="rect">
            <a:avLst/>
          </a:prstGeom>
        </p:spPr>
      </p:pic>
      <p:pic>
        <p:nvPicPr>
          <p:cNvPr id="8" name="Рисунок 7" descr="r1-5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788024" y="188640"/>
            <a:ext cx="4355976" cy="1562100"/>
          </a:xfrm>
          <a:prstGeom prst="rect">
            <a:avLst/>
          </a:prstGeom>
        </p:spPr>
      </p:pic>
      <p:pic>
        <p:nvPicPr>
          <p:cNvPr id="9" name="Рисунок 8" descr="r1-5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5085184"/>
            <a:ext cx="4716016" cy="1562100"/>
          </a:xfrm>
          <a:prstGeom prst="rect">
            <a:avLst/>
          </a:prstGeom>
        </p:spPr>
      </p:pic>
      <p:pic>
        <p:nvPicPr>
          <p:cNvPr id="10" name="Рисунок 9" descr="r1-5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716016" y="5085184"/>
            <a:ext cx="4427984" cy="1562100"/>
          </a:xfrm>
          <a:prstGeom prst="rect">
            <a:avLst/>
          </a:prstGeom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1"/>
          <p:cNvSpPr>
            <a:spLocks noChangeArrowheads="1"/>
          </p:cNvSpPr>
          <p:nvPr/>
        </p:nvSpPr>
        <p:spPr bwMode="auto">
          <a:xfrm>
            <a:off x="323528" y="1012086"/>
            <a:ext cx="8640960" cy="2677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Орнамент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– это своего рода символическое пожелание в вышивке богатства, благополучия, здоровья, верности и любви вновь создаваемой семьей и др.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Позже прямое магическое значение знаков забывалось, но по традиции их изображали доброжелательные  мотивы.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 descr="r1-25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3528" y="3933056"/>
            <a:ext cx="8640960" cy="2616334"/>
          </a:xfrm>
          <a:prstGeom prst="rect">
            <a:avLst/>
          </a:prstGeom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1"/>
          <p:cNvSpPr>
            <a:spLocks noChangeArrowheads="1"/>
          </p:cNvSpPr>
          <p:nvPr/>
        </p:nvSpPr>
        <p:spPr bwMode="auto">
          <a:xfrm>
            <a:off x="251520" y="1772816"/>
            <a:ext cx="8640960" cy="3268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Орнаменты </a:t>
            </a:r>
            <a:r>
              <a:rPr kumimoji="0" lang="ru-RU" sz="20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обычно несут на себе отпечаток местности и национального</a:t>
            </a:r>
            <a:r>
              <a:rPr kumimoji="0" lang="ru-RU" sz="200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0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своеобразия, очень устойчивы, иногда сохраняются тысячелетиями.</a:t>
            </a:r>
          </a:p>
          <a:p>
            <a:pPr marL="0" marR="0" lvl="0" indent="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Поскольку при формировании </a:t>
            </a:r>
            <a:r>
              <a:rPr kumimoji="0" lang="ru-RU" sz="200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субэтнса</a:t>
            </a:r>
            <a:r>
              <a:rPr kumimoji="0" lang="ru-RU" sz="20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кубанского казачества происходило взаимопроникновение культур и традиций различных народов, в основном русского и украинского, то и в наших кубанских</a:t>
            </a:r>
            <a:r>
              <a:rPr kumimoji="0" lang="ru-RU" sz="200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0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орнаментах мы встречаем символику характерную для Украины, </a:t>
            </a:r>
            <a:r>
              <a:rPr kumimoji="0" lang="ru-RU" sz="200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0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южных губерний России, Северного Кавказа </a:t>
            </a:r>
            <a:endParaRPr kumimoji="0" lang="ru-RU" sz="20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 descr="r1-24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260648"/>
            <a:ext cx="4572000" cy="1202584"/>
          </a:xfrm>
          <a:prstGeom prst="rect">
            <a:avLst/>
          </a:prstGeom>
        </p:spPr>
      </p:pic>
      <p:pic>
        <p:nvPicPr>
          <p:cNvPr id="4" name="Рисунок 3" descr="r1-24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572000" y="260648"/>
            <a:ext cx="4572000" cy="1202584"/>
          </a:xfrm>
          <a:prstGeom prst="rect">
            <a:avLst/>
          </a:prstGeom>
        </p:spPr>
      </p:pic>
      <p:pic>
        <p:nvPicPr>
          <p:cNvPr id="5" name="Рисунок 4" descr="r1-24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572000" y="5373216"/>
            <a:ext cx="4572000" cy="1202584"/>
          </a:xfrm>
          <a:prstGeom prst="rect">
            <a:avLst/>
          </a:prstGeom>
        </p:spPr>
      </p:pic>
      <p:pic>
        <p:nvPicPr>
          <p:cNvPr id="6" name="Рисунок 5" descr="r1-24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5373216"/>
            <a:ext cx="4572000" cy="1202584"/>
          </a:xfrm>
          <a:prstGeom prst="rect">
            <a:avLst/>
          </a:prstGeom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1"/>
          <p:cNvSpPr>
            <a:spLocks noChangeArrowheads="1"/>
          </p:cNvSpPr>
          <p:nvPr/>
        </p:nvSpPr>
        <p:spPr bwMode="auto">
          <a:xfrm>
            <a:off x="1835696" y="2153762"/>
            <a:ext cx="7308304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Основным мотивом 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геометрического орнамента</a:t>
            </a: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        русской вышивки являлся ромб.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457200" algn="l"/>
              </a:tabLst>
            </a:pPr>
            <a:r>
              <a:rPr lang="ru-RU" sz="20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Ромб был наделен, многозначной символикой:</a:t>
            </a:r>
            <a:r>
              <a:rPr kumimoji="0" lang="ru-RU" sz="20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457200" algn="l"/>
              </a:tabLst>
            </a:pPr>
            <a:r>
              <a:rPr lang="ru-RU" sz="20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*  Э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то и символ солнца, огня, плодородия, возрождения жизни;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457200" algn="l"/>
              </a:tabLst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*  Цепочка ромбов – «дерево жизни»;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     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457200" algn="l"/>
              </a:tabLst>
            </a:pPr>
            <a:r>
              <a:rPr kumimoji="0" lang="ru-RU" sz="20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* 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Круг, розетки  - символ солнца, огня, вечности 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жизни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 descr="r1-28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5400000">
            <a:off x="-2364256" y="2615776"/>
            <a:ext cx="6858000" cy="1626448"/>
          </a:xfrm>
          <a:prstGeom prst="rect">
            <a:avLst/>
          </a:prstGeom>
        </p:spPr>
      </p:pic>
      <p:pic>
        <p:nvPicPr>
          <p:cNvPr id="4" name="Рисунок 3" descr="r1-25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23728" y="5013176"/>
            <a:ext cx="7020272" cy="1608222"/>
          </a:xfrm>
          <a:prstGeom prst="rect">
            <a:avLst/>
          </a:prstGeom>
        </p:spPr>
      </p:pic>
      <p:pic>
        <p:nvPicPr>
          <p:cNvPr id="6" name="Рисунок 5" descr="r1-25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051720" y="260648"/>
            <a:ext cx="7092280" cy="1584176"/>
          </a:xfrm>
          <a:prstGeom prst="rect">
            <a:avLst/>
          </a:prstGeom>
        </p:spPr>
      </p:pic>
    </p:spTree>
  </p:cSld>
  <p:clrMapOvr>
    <a:masterClrMapping/>
  </p:clrMapOvr>
  <p:transition spd="med">
    <p:split orient="vert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1"/>
          <p:cNvSpPr>
            <a:spLocks noChangeArrowheads="1"/>
          </p:cNvSpPr>
          <p:nvPr/>
        </p:nvSpPr>
        <p:spPr bwMode="auto">
          <a:xfrm>
            <a:off x="4572000" y="1501335"/>
            <a:ext cx="4320479" cy="39703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Широко использовались так же 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растительный орнамент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 вышивку нередко выключались 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изображения птиц, зверей, человека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Так: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женская фигура и цветущее дерево – символизировали плодородие земли;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457200" algn="l"/>
              </a:tabLst>
            </a:pP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Птица – приход весны, символ неба, примерно тоже, что и конь;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Стилизованная буква «ж» -  символизировала жизнь.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p0002.jpg"/>
          <p:cNvPicPr>
            <a:picLocks noChangeAspect="1"/>
          </p:cNvPicPr>
          <p:nvPr/>
        </p:nvPicPr>
        <p:blipFill>
          <a:blip r:embed="rId2" cstate="print"/>
          <a:srcRect t="3801" b="1701"/>
          <a:stretch>
            <a:fillRect/>
          </a:stretch>
        </p:blipFill>
        <p:spPr>
          <a:xfrm>
            <a:off x="0" y="188640"/>
            <a:ext cx="4427984" cy="6480720"/>
          </a:xfrm>
          <a:prstGeom prst="rect">
            <a:avLst/>
          </a:prstGeom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Заголовок 1"/>
          <p:cNvSpPr>
            <a:spLocks noGrp="1"/>
          </p:cNvSpPr>
          <p:nvPr>
            <p:ph type="title"/>
          </p:nvPr>
        </p:nvSpPr>
        <p:spPr>
          <a:xfrm>
            <a:off x="971550" y="260350"/>
            <a:ext cx="7772400" cy="1143000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chemeClr val="bg2">
                    <a:lumMod val="50000"/>
                  </a:schemeClr>
                </a:solidFill>
              </a:rPr>
              <a:t>«Станция историческая» </a:t>
            </a:r>
          </a:p>
        </p:txBody>
      </p:sp>
      <p:pic>
        <p:nvPicPr>
          <p:cNvPr id="4099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2268538" y="1773238"/>
            <a:ext cx="6565900" cy="4608512"/>
          </a:xfrm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r1-8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67544" y="548680"/>
            <a:ext cx="3886200" cy="1504950"/>
          </a:xfrm>
          <a:prstGeom prst="rect">
            <a:avLst/>
          </a:prstGeom>
        </p:spPr>
      </p:pic>
      <p:pic>
        <p:nvPicPr>
          <p:cNvPr id="4" name="Рисунок 3" descr="r1-5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716016" y="476672"/>
            <a:ext cx="3810000" cy="1562100"/>
          </a:xfrm>
          <a:prstGeom prst="rect">
            <a:avLst/>
          </a:prstGeom>
        </p:spPr>
      </p:pic>
      <p:pic>
        <p:nvPicPr>
          <p:cNvPr id="5" name="Рисунок 4" descr="r1-25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788024" y="4725144"/>
            <a:ext cx="3810000" cy="1733550"/>
          </a:xfrm>
          <a:prstGeom prst="rect">
            <a:avLst/>
          </a:prstGeom>
        </p:spPr>
      </p:pic>
      <p:pic>
        <p:nvPicPr>
          <p:cNvPr id="6" name="Рисунок 5" descr="r1-27.gif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39552" y="4797152"/>
            <a:ext cx="3810000" cy="1562100"/>
          </a:xfrm>
          <a:prstGeom prst="rect">
            <a:avLst/>
          </a:prstGeom>
        </p:spPr>
      </p:pic>
      <p:pic>
        <p:nvPicPr>
          <p:cNvPr id="7" name="Рисунок 6" descr="r1-15.gif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716016" y="2564904"/>
            <a:ext cx="3905250" cy="1790700"/>
          </a:xfrm>
          <a:prstGeom prst="rect">
            <a:avLst/>
          </a:prstGeom>
        </p:spPr>
      </p:pic>
      <p:pic>
        <p:nvPicPr>
          <p:cNvPr id="8" name="Рисунок 7" descr="r1-14.gif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611560" y="2420888"/>
            <a:ext cx="3829050" cy="2038350"/>
          </a:xfrm>
          <a:prstGeom prst="rect">
            <a:avLst/>
          </a:prstGeom>
        </p:spPr>
      </p:pic>
    </p:spTree>
  </p:cSld>
  <p:clrMapOvr>
    <a:masterClrMapping/>
  </p:clrMapOvr>
  <p:transition>
    <p:split orient="vert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Rectangle 1"/>
          <p:cNvSpPr>
            <a:spLocks noChangeArrowheads="1"/>
          </p:cNvSpPr>
          <p:nvPr/>
        </p:nvSpPr>
        <p:spPr bwMode="auto">
          <a:xfrm>
            <a:off x="0" y="952562"/>
            <a:ext cx="8820472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286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 </a:t>
            </a:r>
            <a:r>
              <a:rPr lang="ru-RU" sz="24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кубанских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вышивках можно встретить :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0" marR="0" lvl="0" indent="2286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*  конь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– символ небесной сферы. </a:t>
            </a:r>
            <a:r>
              <a:rPr lang="ru-RU" sz="20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 обладает огромной хранительной   </a:t>
            </a:r>
          </a:p>
          <a:p>
            <a:pPr marL="0" marR="0" lvl="0" indent="2286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ru-RU" sz="20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силой.   </a:t>
            </a:r>
          </a:p>
          <a:p>
            <a:pPr marL="0" marR="0" lvl="0" indent="2286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0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Отсюда: конёк на крыше,</a:t>
            </a:r>
            <a:r>
              <a:rPr kumimoji="0" lang="ru-RU" sz="20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подкова на счастье. Подкова д.б. старой, чтобы </a:t>
            </a:r>
          </a:p>
          <a:p>
            <a:pPr marL="0" marR="0" lvl="0" indent="2286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0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конь успел переделать ей охранительную силу.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2286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0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*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растительный орнамент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например: цветы, розы листья  -  это </a:t>
            </a:r>
          </a:p>
          <a:p>
            <a:pPr marL="0" marR="0" lvl="0" indent="2286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0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символизирует связь </a:t>
            </a:r>
            <a:r>
              <a:rPr kumimoji="0" lang="ru-RU" sz="20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 Землей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v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10800000">
            <a:off x="0" y="3726160"/>
            <a:ext cx="9144000" cy="3131840"/>
          </a:xfrm>
          <a:prstGeom prst="rect">
            <a:avLst/>
          </a:prstGeom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404664"/>
            <a:ext cx="496855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2286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Часто орнаменты были связаны с</a:t>
            </a:r>
            <a:r>
              <a:rPr kumimoji="0" lang="ru-RU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религиозными </a:t>
            </a:r>
            <a:r>
              <a:rPr lang="ru-RU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представлениями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В конце 19-го начале 20-го вв.появляются сюжетные,  часто сказочные мотивы.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 descr="p0009.jpg"/>
          <p:cNvPicPr>
            <a:picLocks noChangeAspect="1"/>
          </p:cNvPicPr>
          <p:nvPr/>
        </p:nvPicPr>
        <p:blipFill>
          <a:blip r:embed="rId2" cstate="print"/>
          <a:srcRect l="1836" t="3801" b="1701"/>
          <a:stretch>
            <a:fillRect/>
          </a:stretch>
        </p:blipFill>
        <p:spPr>
          <a:xfrm>
            <a:off x="5364088" y="188640"/>
            <a:ext cx="3635896" cy="6480720"/>
          </a:xfrm>
          <a:prstGeom prst="rect">
            <a:avLst/>
          </a:prstGeom>
        </p:spPr>
      </p:pic>
      <p:pic>
        <p:nvPicPr>
          <p:cNvPr id="4" name="Рисунок 3" descr="p0005.jpg"/>
          <p:cNvPicPr>
            <a:picLocks noChangeAspect="1"/>
          </p:cNvPicPr>
          <p:nvPr/>
        </p:nvPicPr>
        <p:blipFill>
          <a:blip r:embed="rId3" cstate="print"/>
          <a:srcRect t="4000"/>
          <a:stretch>
            <a:fillRect/>
          </a:stretch>
        </p:blipFill>
        <p:spPr>
          <a:xfrm>
            <a:off x="2843808" y="3833664"/>
            <a:ext cx="2403436" cy="3024336"/>
          </a:xfrm>
          <a:prstGeom prst="rect">
            <a:avLst/>
          </a:prstGeom>
        </p:spPr>
      </p:pic>
      <p:pic>
        <p:nvPicPr>
          <p:cNvPr id="5" name="Рисунок 4" descr="p0012.jpg"/>
          <p:cNvPicPr>
            <a:picLocks noChangeAspect="1"/>
          </p:cNvPicPr>
          <p:nvPr/>
        </p:nvPicPr>
        <p:blipFill>
          <a:blip r:embed="rId4" cstate="print"/>
          <a:srcRect t="5394" b="4710"/>
          <a:stretch>
            <a:fillRect/>
          </a:stretch>
        </p:blipFill>
        <p:spPr>
          <a:xfrm>
            <a:off x="179512" y="2276872"/>
            <a:ext cx="2493460" cy="3024336"/>
          </a:xfrm>
          <a:prstGeom prst="rect">
            <a:avLst/>
          </a:prstGeom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>
          <a:xfrm>
            <a:off x="179512" y="838200"/>
            <a:ext cx="8659688" cy="1143000"/>
          </a:xfrm>
        </p:spPr>
        <p:txBody>
          <a:bodyPr>
            <a:normAutofit/>
          </a:bodyPr>
          <a:lstStyle/>
          <a:p>
            <a:pPr algn="ctr" eaLnBrk="1" hangingPunct="1"/>
            <a:r>
              <a:rPr lang="ru-RU" sz="3600" b="1" dirty="0" smtClean="0">
                <a:solidFill>
                  <a:schemeClr val="bg2">
                    <a:lumMod val="25000"/>
                  </a:schemeClr>
                </a:solidFill>
                <a:latin typeface="Monotype Corsiva" pitchFamily="66" charset="0"/>
              </a:rPr>
              <a:t>Применение вышивки для украшения рушников, салфеток.</a:t>
            </a:r>
          </a:p>
        </p:txBody>
      </p:sp>
      <p:pic>
        <p:nvPicPr>
          <p:cNvPr id="24582" name="Picture 6" descr="C:\Documents and Settings\Майя\Мои документы\Мои рисунки\кубановденение\Изображение 029.jpg"/>
          <p:cNvPicPr>
            <a:picLocks noGrp="1" noChangeAspect="1" noChangeArrowheads="1"/>
          </p:cNvPicPr>
          <p:nvPr>
            <p:ph type="clipArt"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827584" y="2420888"/>
            <a:ext cx="2162175" cy="4267200"/>
          </a:xfrm>
          <a:noFill/>
        </p:spPr>
      </p:pic>
      <p:pic>
        <p:nvPicPr>
          <p:cNvPr id="24583" name="Picture 7" descr="C:\Documents and Settings\Майя\Мои документы\Мои рисунки\кубановденение\Изображение 03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07904" y="2489200"/>
            <a:ext cx="2112963" cy="436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4" name="Picture 8" descr="C:\Documents and Settings\Майя\Мои документы\Мои рисунки\кубановденение\Изображение 03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300192" y="1772816"/>
            <a:ext cx="2449512" cy="4821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45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45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45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45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45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45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45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45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45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45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45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45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>
          <a:xfrm>
            <a:off x="1752600" y="838200"/>
            <a:ext cx="6324600" cy="685800"/>
          </a:xfrm>
        </p:spPr>
        <p:txBody>
          <a:bodyPr>
            <a:normAutofit fontScale="90000"/>
          </a:bodyPr>
          <a:lstStyle/>
          <a:p>
            <a:pPr algn="ctr" eaLnBrk="1" hangingPunct="1"/>
            <a:r>
              <a:rPr lang="ru-RU" sz="4800" b="1" dirty="0" smtClean="0">
                <a:solidFill>
                  <a:schemeClr val="bg2">
                    <a:lumMod val="25000"/>
                  </a:schemeClr>
                </a:solidFill>
                <a:latin typeface="Monotype Corsiva" pitchFamily="66" charset="0"/>
              </a:rPr>
              <a:t>Костюм  казака</a:t>
            </a:r>
          </a:p>
        </p:txBody>
      </p:sp>
      <p:pic>
        <p:nvPicPr>
          <p:cNvPr id="21508" name="Picture 6" descr="C:\Documents and Settings\Майя\Мои документы\Мои рисунки\кубановденение\костюм казака.jpg"/>
          <p:cNvPicPr>
            <a:picLocks noGrp="1" noChangeAspect="1" noChangeArrowheads="1"/>
          </p:cNvPicPr>
          <p:nvPr>
            <p:ph type="clipArt"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685800" y="1676400"/>
            <a:ext cx="3786188" cy="4267200"/>
          </a:xfrm>
          <a:noFill/>
        </p:spPr>
      </p:pic>
      <p:sp>
        <p:nvSpPr>
          <p:cNvPr id="21507" name="Rectangle 4"/>
          <p:cNvSpPr>
            <a:spLocks noGrp="1" noChangeArrowheads="1"/>
          </p:cNvSpPr>
          <p:nvPr>
            <p:ph type="body" sz="half" idx="2"/>
          </p:nvPr>
        </p:nvSpPr>
        <p:spPr>
          <a:xfrm>
            <a:off x="4648200" y="1600200"/>
            <a:ext cx="4038600" cy="4114800"/>
          </a:xfrm>
        </p:spPr>
        <p:txBody>
          <a:bodyPr>
            <a:normAutofit fontScale="92500" lnSpcReduction="10000"/>
          </a:bodyPr>
          <a:lstStyle/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ru-RU" sz="2400" b="1" smtClean="0">
                <a:solidFill>
                  <a:srgbClr val="181614"/>
                </a:solidFill>
                <a:latin typeface="Monotype Corsiva" pitchFamily="66" charset="0"/>
              </a:rPr>
              <a:t>Бешмет</a:t>
            </a:r>
            <a:r>
              <a:rPr lang="ru-RU" sz="2400" smtClean="0">
                <a:solidFill>
                  <a:srgbClr val="181614"/>
                </a:solidFill>
              </a:rPr>
              <a:t> – верхняя одежда казака, которая шилась из материи яркого цвета: красного, малинового, розового.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ru-RU" sz="2400" b="1" smtClean="0">
                <a:solidFill>
                  <a:srgbClr val="181614"/>
                </a:solidFill>
                <a:latin typeface="Monotype Corsiva" pitchFamily="66" charset="0"/>
              </a:rPr>
              <a:t>Башлык</a:t>
            </a:r>
            <a:r>
              <a:rPr lang="ru-RU" sz="2400" smtClean="0">
                <a:solidFill>
                  <a:srgbClr val="181614"/>
                </a:solidFill>
              </a:rPr>
              <a:t> – кубанский головной убор, очень широкий, напоминает вид капюшона.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ru-RU" sz="2400" b="1" smtClean="0">
                <a:solidFill>
                  <a:srgbClr val="181614"/>
                </a:solidFill>
                <a:latin typeface="Monotype Corsiva" pitchFamily="66" charset="0"/>
              </a:rPr>
              <a:t>Черкеска</a:t>
            </a:r>
            <a:r>
              <a:rPr lang="ru-RU" sz="2400" smtClean="0">
                <a:solidFill>
                  <a:srgbClr val="181614"/>
                </a:solidFill>
              </a:rPr>
              <a:t> – верхняя одежда казака ниже колен – подпоясанная кавказским ремнем. На груди газыри – места для патронов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>
          <a:xfrm>
            <a:off x="1219200" y="838200"/>
            <a:ext cx="7239000" cy="762000"/>
          </a:xfrm>
        </p:spPr>
        <p:txBody>
          <a:bodyPr>
            <a:normAutofit fontScale="90000"/>
          </a:bodyPr>
          <a:lstStyle/>
          <a:p>
            <a:pPr algn="ctr" eaLnBrk="1" hangingPunct="1"/>
            <a:r>
              <a:rPr lang="ru-RU" sz="4800" b="1" dirty="0" smtClean="0">
                <a:solidFill>
                  <a:schemeClr val="bg2">
                    <a:lumMod val="25000"/>
                  </a:schemeClr>
                </a:solidFill>
                <a:latin typeface="Monotype Corsiva" pitchFamily="66" charset="0"/>
              </a:rPr>
              <a:t>Костюм  казачки</a:t>
            </a:r>
          </a:p>
        </p:txBody>
      </p:sp>
      <p:pic>
        <p:nvPicPr>
          <p:cNvPr id="22532" name="Picture 6" descr="C:\Documents and Settings\Майя\Мои документы\Мои рисунки\кубановденение\Изображение.jpg"/>
          <p:cNvPicPr>
            <a:picLocks noGrp="1" noChangeAspect="1" noChangeArrowheads="1"/>
          </p:cNvPicPr>
          <p:nvPr>
            <p:ph type="clipArt"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1398616" y="2101850"/>
            <a:ext cx="3146367" cy="4114800"/>
          </a:xfrm>
          <a:noFill/>
        </p:spPr>
      </p:pic>
      <p:sp>
        <p:nvSpPr>
          <p:cNvPr id="22531" name="Rectangle 4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pPr eaLnBrk="1" hangingPunct="1">
              <a:buFont typeface="Wingdings" pitchFamily="2" charset="2"/>
              <a:buNone/>
            </a:pPr>
            <a:r>
              <a:rPr lang="ru-RU" sz="2800" b="1" smtClean="0">
                <a:solidFill>
                  <a:srgbClr val="181614"/>
                </a:solidFill>
                <a:latin typeface="Monotype Corsiva" pitchFamily="66" charset="0"/>
              </a:rPr>
              <a:t>Юбка</a:t>
            </a:r>
            <a:r>
              <a:rPr lang="ru-RU" sz="2800" smtClean="0">
                <a:solidFill>
                  <a:srgbClr val="181614"/>
                </a:solidFill>
              </a:rPr>
              <a:t> – широкая яркая вышитая.</a:t>
            </a:r>
          </a:p>
          <a:p>
            <a:pPr eaLnBrk="1" hangingPunct="1">
              <a:buFont typeface="Wingdings" pitchFamily="2" charset="2"/>
              <a:buNone/>
            </a:pPr>
            <a:r>
              <a:rPr lang="ru-RU" sz="2800" b="1" smtClean="0">
                <a:solidFill>
                  <a:srgbClr val="181614"/>
                </a:solidFill>
                <a:latin typeface="Monotype Corsiva" pitchFamily="66" charset="0"/>
              </a:rPr>
              <a:t>Кохта </a:t>
            </a:r>
            <a:r>
              <a:rPr lang="ru-RU" sz="2800" smtClean="0">
                <a:solidFill>
                  <a:srgbClr val="181614"/>
                </a:solidFill>
              </a:rPr>
              <a:t>– кофточка, белая блузка, вышитая красными и черными нитями.</a:t>
            </a:r>
          </a:p>
          <a:p>
            <a:pPr eaLnBrk="1" hangingPunct="1">
              <a:buFont typeface="Wingdings" pitchFamily="2" charset="2"/>
              <a:buNone/>
            </a:pPr>
            <a:r>
              <a:rPr lang="ru-RU" sz="2800" b="1" smtClean="0">
                <a:solidFill>
                  <a:srgbClr val="181614"/>
                </a:solidFill>
                <a:latin typeface="Monotype Corsiva" pitchFamily="66" charset="0"/>
              </a:rPr>
              <a:t>Жилет</a:t>
            </a:r>
            <a:r>
              <a:rPr lang="ru-RU" sz="2800" smtClean="0">
                <a:solidFill>
                  <a:srgbClr val="181614"/>
                </a:solidFill>
              </a:rPr>
              <a:t> – короткий, вышитый, темного цвета.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2daf4c13a1d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427984" y="1484784"/>
            <a:ext cx="4067944" cy="4869160"/>
          </a:xfrm>
          <a:prstGeom prst="rect">
            <a:avLst/>
          </a:prstGeom>
        </p:spPr>
      </p:pic>
      <p:pic>
        <p:nvPicPr>
          <p:cNvPr id="3" name="Рисунок 2" descr="728551edb5d6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39553" y="1628800"/>
            <a:ext cx="3600400" cy="4797152"/>
          </a:xfrm>
          <a:prstGeom prst="rect">
            <a:avLst/>
          </a:prstGeom>
        </p:spPr>
      </p:pic>
      <p:pic>
        <p:nvPicPr>
          <p:cNvPr id="4" name="Рисунок 3" descr="r1-20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188640"/>
            <a:ext cx="9144000" cy="1080120"/>
          </a:xfrm>
          <a:prstGeom prst="rect">
            <a:avLst/>
          </a:prstGeom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expo(13).jpg"/>
          <p:cNvPicPr>
            <a:picLocks noChangeAspect="1"/>
          </p:cNvPicPr>
          <p:nvPr/>
        </p:nvPicPr>
        <p:blipFill>
          <a:blip r:embed="rId2" cstate="print"/>
          <a:srcRect r="7476"/>
          <a:stretch>
            <a:fillRect/>
          </a:stretch>
        </p:blipFill>
        <p:spPr>
          <a:xfrm>
            <a:off x="395536" y="332656"/>
            <a:ext cx="8460432" cy="6093296"/>
          </a:xfrm>
          <a:prstGeom prst="rect">
            <a:avLst/>
          </a:prstGeom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P103077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572000" y="1628800"/>
            <a:ext cx="4420162" cy="3104964"/>
          </a:xfrm>
          <a:prstGeom prst="rect">
            <a:avLst/>
          </a:prstGeom>
        </p:spPr>
      </p:pic>
      <p:pic>
        <p:nvPicPr>
          <p:cNvPr id="3" name="Рисунок 2" descr="P103078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79512" y="2276872"/>
            <a:ext cx="3816424" cy="3168352"/>
          </a:xfrm>
          <a:prstGeom prst="rect">
            <a:avLst/>
          </a:prstGeom>
        </p:spPr>
      </p:pic>
      <p:pic>
        <p:nvPicPr>
          <p:cNvPr id="4" name="Рисунок 3" descr="r1-20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332656"/>
            <a:ext cx="9144000" cy="1080120"/>
          </a:xfrm>
          <a:prstGeom prst="rect">
            <a:avLst/>
          </a:prstGeom>
        </p:spPr>
      </p:pic>
      <p:pic>
        <p:nvPicPr>
          <p:cNvPr id="5" name="Рисунок 4" descr="r1-20.gif"/>
          <p:cNvPicPr>
            <a:picLocks noChangeAspect="1"/>
          </p:cNvPicPr>
          <p:nvPr/>
        </p:nvPicPr>
        <p:blipFill>
          <a:blip r:embed="rId4" cstate="print"/>
          <a:srcRect l="40949"/>
          <a:stretch>
            <a:fillRect/>
          </a:stretch>
        </p:blipFill>
        <p:spPr>
          <a:xfrm>
            <a:off x="4067944" y="5445224"/>
            <a:ext cx="4932040" cy="1080120"/>
          </a:xfrm>
          <a:prstGeom prst="rect">
            <a:avLst/>
          </a:prstGeom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Рисунок 4" descr="http://hobbi-vjazanie.ucoz.ru/_si/0/88920645.gif"/>
          <p:cNvPicPr>
            <a:picLocks noChangeAspect="1" noChangeArrowheads="1"/>
          </p:cNvPicPr>
          <p:nvPr/>
        </p:nvPicPr>
        <p:blipFill>
          <a:blip r:embed="rId2" cstate="print"/>
          <a:srcRect t="2333" r="15971"/>
          <a:stretch>
            <a:fillRect/>
          </a:stretch>
        </p:blipFill>
        <p:spPr bwMode="auto">
          <a:xfrm>
            <a:off x="0" y="908050"/>
            <a:ext cx="4032250" cy="5949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5" name="Заголовок 5"/>
          <p:cNvSpPr>
            <a:spLocks noGrp="1"/>
          </p:cNvSpPr>
          <p:nvPr>
            <p:ph type="title"/>
          </p:nvPr>
        </p:nvSpPr>
        <p:spPr>
          <a:xfrm>
            <a:off x="3868738" y="3717032"/>
            <a:ext cx="5275262" cy="1143000"/>
          </a:xfrm>
        </p:spPr>
        <p:txBody>
          <a:bodyPr>
            <a:normAutofit fontScale="90000"/>
          </a:bodyPr>
          <a:lstStyle/>
          <a:p>
            <a:pPr algn="ctr">
              <a:lnSpc>
                <a:spcPct val="150000"/>
              </a:lnSpc>
            </a:pPr>
            <a:r>
              <a:rPr lang="ru-RU" sz="2400" dirty="0" smtClean="0"/>
              <a:t>  </a:t>
            </a:r>
            <a:r>
              <a:rPr lang="ru-RU" sz="2400" dirty="0" smtClean="0">
                <a:solidFill>
                  <a:srgbClr val="181614"/>
                </a:solidFill>
                <a:latin typeface="Times New Roman" pitchFamily="18" charset="0"/>
                <a:cs typeface="Times New Roman" pitchFamily="18" charset="0"/>
              </a:rPr>
              <a:t>ИТОГОМ НАШЕГО УРОКА ЯВЛЯЕТСЯ  МИНИПРОЕКТ. </a:t>
            </a:r>
            <a:r>
              <a:rPr lang="ru-RU" sz="2400" dirty="0" smtClean="0">
                <a:solidFill>
                  <a:srgbClr val="181614"/>
                </a:solidFill>
                <a:latin typeface="Times New Roman" pitchFamily="18" charset="0"/>
                <a:cs typeface="Times New Roman" pitchFamily="18" charset="0"/>
              </a:rPr>
              <a:t>У </a:t>
            </a:r>
            <a:r>
              <a:rPr lang="ru-RU" sz="2400" dirty="0" smtClean="0">
                <a:solidFill>
                  <a:srgbClr val="181614"/>
                </a:solidFill>
                <a:latin typeface="Times New Roman" pitchFamily="18" charset="0"/>
                <a:cs typeface="Times New Roman" pitchFamily="18" charset="0"/>
              </a:rPr>
              <a:t>КАЖДОЙ ГРУППЫ  </a:t>
            </a:r>
            <a:r>
              <a:rPr lang="ru-RU" sz="2400" dirty="0" smtClean="0">
                <a:solidFill>
                  <a:srgbClr val="181614"/>
                </a:solidFill>
                <a:latin typeface="Times New Roman" pitchFamily="18" charset="0"/>
                <a:cs typeface="Times New Roman" pitchFamily="18" charset="0"/>
              </a:rPr>
              <a:t>- ЗАГОТОВКА  </a:t>
            </a:r>
            <a:r>
              <a:rPr lang="ru-RU" sz="2400" dirty="0" smtClean="0">
                <a:solidFill>
                  <a:srgbClr val="181614"/>
                </a:solidFill>
                <a:latin typeface="Times New Roman" pitchFamily="18" charset="0"/>
                <a:cs typeface="Times New Roman" pitchFamily="18" charset="0"/>
              </a:rPr>
              <a:t>РИСУНКА. </a:t>
            </a:r>
            <a:br>
              <a:rPr lang="ru-RU" sz="2400" dirty="0" smtClean="0">
                <a:solidFill>
                  <a:srgbClr val="181614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solidFill>
                  <a:srgbClr val="181614"/>
                </a:solidFill>
                <a:latin typeface="Times New Roman" pitchFamily="18" charset="0"/>
                <a:cs typeface="Times New Roman" pitchFamily="18" charset="0"/>
              </a:rPr>
              <a:t>НЕОБХОДИМО РАССКРАСИТЬ, ЧТОБЫ ОН </a:t>
            </a:r>
            <a:r>
              <a:rPr lang="ru-RU" sz="2400" dirty="0" smtClean="0">
                <a:solidFill>
                  <a:srgbClr val="181614"/>
                </a:solidFill>
                <a:latin typeface="Times New Roman" pitchFamily="18" charset="0"/>
                <a:cs typeface="Times New Roman" pitchFamily="18" charset="0"/>
              </a:rPr>
              <a:t>ВЫГЛЯДЕЛ </a:t>
            </a:r>
            <a:r>
              <a:rPr lang="ru-RU" sz="2400" dirty="0" smtClean="0">
                <a:solidFill>
                  <a:srgbClr val="181614"/>
                </a:solidFill>
                <a:latin typeface="Times New Roman" pitchFamily="18" charset="0"/>
                <a:cs typeface="Times New Roman" pitchFamily="18" charset="0"/>
              </a:rPr>
              <a:t>КРАСОЧНО И  ЕГО СМОГЛИ ИСПОЛЬЗОВАТЬ ДЛЯ УКРАШЕНИЯ РУШНИКА, ПОЛОТЕНЦА.</a:t>
            </a:r>
          </a:p>
        </p:txBody>
      </p:sp>
    </p:spTree>
  </p:cSld>
  <p:clrMapOvr>
    <a:masterClrMapping/>
  </p:clrMapOvr>
  <p:transition>
    <p:split orient="vert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1763688" y="764704"/>
            <a:ext cx="5976664" cy="936104"/>
          </a:xfrm>
        </p:spPr>
        <p:txBody>
          <a:bodyPr/>
          <a:lstStyle/>
          <a:p>
            <a:pPr algn="ctr" eaLnBrk="1" hangingPunct="1"/>
            <a:r>
              <a:rPr lang="ru-RU" b="1" dirty="0" smtClean="0">
                <a:solidFill>
                  <a:schemeClr val="bg2">
                    <a:lumMod val="25000"/>
                  </a:schemeClr>
                </a:solidFill>
                <a:latin typeface="Monotype Corsiva" pitchFamily="66" charset="0"/>
              </a:rPr>
              <a:t>Малая хата казака</a:t>
            </a:r>
          </a:p>
        </p:txBody>
      </p:sp>
      <p:pic>
        <p:nvPicPr>
          <p:cNvPr id="7171" name="Picture 3" descr="C:\Documents and Settings\Майя\Мои документы\Мои рисунки\Изображение.jpg"/>
          <p:cNvPicPr>
            <a:picLocks noChangeAspect="1" noChangeArrowheads="1"/>
          </p:cNvPicPr>
          <p:nvPr/>
        </p:nvPicPr>
        <p:blipFill>
          <a:blip r:embed="rId2" cstate="print"/>
          <a:srcRect r="5263"/>
          <a:stretch>
            <a:fillRect/>
          </a:stretch>
        </p:blipFill>
        <p:spPr bwMode="auto">
          <a:xfrm>
            <a:off x="2590800" y="1981200"/>
            <a:ext cx="4572000" cy="4476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4346" name="Group 10"/>
          <p:cNvGraphicFramePr>
            <a:graphicFrameLocks noGrp="1"/>
          </p:cNvGraphicFramePr>
          <p:nvPr/>
        </p:nvGraphicFramePr>
        <p:xfrm>
          <a:off x="2590800" y="1981200"/>
          <a:ext cx="4648200" cy="4495800"/>
        </p:xfrm>
        <a:graphic>
          <a:graphicData uri="http://schemas.openxmlformats.org/drawingml/2006/table">
            <a:tbl>
              <a:tblPr/>
              <a:tblGrid>
                <a:gridCol w="4648200"/>
              </a:tblGrid>
              <a:tr h="44958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A5002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3059832" y="1052736"/>
            <a:ext cx="5328592" cy="720725"/>
          </a:xfrm>
        </p:spPr>
        <p:txBody>
          <a:bodyPr>
            <a:normAutofit fontScale="90000"/>
          </a:bodyPr>
          <a:lstStyle/>
          <a:p>
            <a:pPr algn="ctr" eaLnBrk="1" hangingPunct="1"/>
            <a:r>
              <a:rPr lang="ru-RU" dirty="0" smtClean="0">
                <a:solidFill>
                  <a:srgbClr val="663300"/>
                </a:solidFill>
              </a:rPr>
              <a:t/>
            </a:r>
            <a:br>
              <a:rPr lang="ru-RU" dirty="0" smtClean="0">
                <a:solidFill>
                  <a:srgbClr val="663300"/>
                </a:solidFill>
              </a:rPr>
            </a:br>
            <a:r>
              <a:rPr lang="en-US" dirty="0" smtClean="0">
                <a:solidFill>
                  <a:schemeClr val="bg2">
                    <a:lumMod val="25000"/>
                  </a:schemeClr>
                </a:solidFill>
              </a:rPr>
              <a:t>30 </a:t>
            </a:r>
            <a:r>
              <a:rPr lang="ru-RU" dirty="0" smtClean="0">
                <a:solidFill>
                  <a:schemeClr val="bg2">
                    <a:lumMod val="25000"/>
                  </a:schemeClr>
                </a:solidFill>
              </a:rPr>
              <a:t>июня 1792 год</a:t>
            </a:r>
          </a:p>
        </p:txBody>
      </p:sp>
      <p:sp>
        <p:nvSpPr>
          <p:cNvPr id="5123" name="Rectangle 4"/>
          <p:cNvSpPr>
            <a:spLocks noGrp="1" noChangeArrowheads="1"/>
          </p:cNvSpPr>
          <p:nvPr>
            <p:ph type="body" sz="half" idx="2"/>
          </p:nvPr>
        </p:nvSpPr>
        <p:spPr>
          <a:xfrm>
            <a:off x="5003800" y="2205038"/>
            <a:ext cx="3810000" cy="3435350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</a:pPr>
            <a:r>
              <a:rPr lang="ru-RU" sz="2800" dirty="0" smtClean="0">
                <a:solidFill>
                  <a:srgbClr val="181614"/>
                </a:solidFill>
              </a:rPr>
              <a:t>       Екатерина </a:t>
            </a:r>
            <a:r>
              <a:rPr lang="en-US" sz="2800" dirty="0" smtClean="0">
                <a:solidFill>
                  <a:srgbClr val="181614"/>
                </a:solidFill>
              </a:rPr>
              <a:t>II</a:t>
            </a:r>
            <a:r>
              <a:rPr lang="ru-RU" sz="2800" dirty="0" smtClean="0">
                <a:solidFill>
                  <a:srgbClr val="181614"/>
                </a:solidFill>
              </a:rPr>
              <a:t> </a:t>
            </a:r>
          </a:p>
          <a:p>
            <a:pPr eaLnBrk="1" hangingPunct="1">
              <a:buFont typeface="Wingdings" pitchFamily="2" charset="2"/>
              <a:buNone/>
            </a:pPr>
            <a:r>
              <a:rPr lang="ru-RU" sz="2800" dirty="0" smtClean="0">
                <a:solidFill>
                  <a:srgbClr val="181614"/>
                </a:solidFill>
              </a:rPr>
              <a:t>     подписала грамоту  о пожаловании Черноморскому казачьему войску в вечное владение Кубанских земель.</a:t>
            </a:r>
          </a:p>
        </p:txBody>
      </p:sp>
      <p:pic>
        <p:nvPicPr>
          <p:cNvPr id="5124" name="Picture 5" descr="Екатерина II"/>
          <p:cNvPicPr>
            <a:picLocks noGrp="1" noChangeAspect="1" noChangeArrowheads="1"/>
          </p:cNvPicPr>
          <p:nvPr>
            <p:ph type="clipArt" sz="half" idx="1"/>
          </p:nvPr>
        </p:nvPicPr>
        <p:blipFill>
          <a:blip r:embed="rId2" r:link="rId3" cstate="print"/>
          <a:srcRect/>
          <a:stretch>
            <a:fillRect/>
          </a:stretch>
        </p:blipFill>
        <p:spPr>
          <a:xfrm>
            <a:off x="1547813" y="2276475"/>
            <a:ext cx="2974975" cy="4114800"/>
          </a:xfr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Заголовок 1"/>
          <p:cNvSpPr>
            <a:spLocks noGrp="1"/>
          </p:cNvSpPr>
          <p:nvPr>
            <p:ph type="title"/>
          </p:nvPr>
        </p:nvSpPr>
        <p:spPr>
          <a:xfrm>
            <a:off x="179388" y="333375"/>
            <a:ext cx="6192837" cy="647700"/>
          </a:xfrm>
        </p:spPr>
        <p:txBody>
          <a:bodyPr>
            <a:normAutofit fontScale="90000"/>
          </a:bodyPr>
          <a:lstStyle/>
          <a:p>
            <a:pPr algn="ctr" eaLnBrk="1" hangingPunct="1"/>
            <a:r>
              <a:rPr lang="ru-RU" b="1" dirty="0" smtClean="0">
                <a:solidFill>
                  <a:schemeClr val="bg2">
                    <a:lumMod val="25000"/>
                  </a:schemeClr>
                </a:solidFill>
              </a:rPr>
              <a:t>Станция «Словарная»</a:t>
            </a:r>
          </a:p>
        </p:txBody>
      </p:sp>
      <p:pic>
        <p:nvPicPr>
          <p:cNvPr id="8195" name="Picture 2" descr="C:\Users\1\Downloads\logo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79388" y="2060575"/>
            <a:ext cx="2736850" cy="4037013"/>
          </a:xfrm>
        </p:spPr>
      </p:pic>
      <p:sp>
        <p:nvSpPr>
          <p:cNvPr id="10244" name="Прямоугольник 4"/>
          <p:cNvSpPr>
            <a:spLocks noChangeArrowheads="1"/>
          </p:cNvSpPr>
          <p:nvPr/>
        </p:nvSpPr>
        <p:spPr bwMode="auto">
          <a:xfrm>
            <a:off x="3059113" y="2349500"/>
            <a:ext cx="5834062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ru-RU" sz="2000" b="1" dirty="0">
                <a:solidFill>
                  <a:srgbClr val="181614"/>
                </a:solidFill>
              </a:rPr>
              <a:t>СТАНИЦА </a:t>
            </a:r>
            <a:r>
              <a:rPr lang="ru-RU" sz="2000" b="1" dirty="0">
                <a:solidFill>
                  <a:schemeClr val="tx1">
                    <a:lumMod val="50000"/>
                  </a:schemeClr>
                </a:solidFill>
              </a:rPr>
              <a:t>- БОЛЬШОЕ  КАЗАЧЬЕ  СЕЛЕНИЕ </a:t>
            </a:r>
            <a:endParaRPr lang="ru-RU" sz="2000" dirty="0">
              <a:solidFill>
                <a:schemeClr val="tx1">
                  <a:lumMod val="50000"/>
                </a:schemeClr>
              </a:solidFill>
            </a:endParaRPr>
          </a:p>
        </p:txBody>
      </p:sp>
      <p:pic>
        <p:nvPicPr>
          <p:cNvPr id="8197" name="Picture 2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680200" y="188913"/>
            <a:ext cx="2463800" cy="1728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Прямоугольник 8"/>
          <p:cNvSpPr/>
          <p:nvPr/>
        </p:nvSpPr>
        <p:spPr>
          <a:xfrm>
            <a:off x="3203575" y="3789363"/>
            <a:ext cx="5256213" cy="120015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b="1" dirty="0">
                <a:solidFill>
                  <a:schemeClr val="tx1">
                    <a:lumMod val="50000"/>
                  </a:schemeClr>
                </a:solidFill>
              </a:rPr>
              <a:t>Станица –I - ж. р.</a:t>
            </a:r>
          </a:p>
          <a:p>
            <a:pPr>
              <a:defRPr/>
            </a:pPr>
            <a:r>
              <a:rPr lang="ru-RU" b="1" dirty="0">
                <a:solidFill>
                  <a:schemeClr val="tx1">
                    <a:lumMod val="50000"/>
                  </a:schemeClr>
                </a:solidFill>
              </a:rPr>
              <a:t> 1. Большое селение в казачьих областях (на Дону, Кубани и т.п.).</a:t>
            </a: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chemeClr val="bg2">
                    <a:lumMod val="25000"/>
                  </a:schemeClr>
                </a:solidFill>
              </a:rPr>
              <a:t>Путешествие в историю заселения Кубани</a:t>
            </a:r>
          </a:p>
        </p:txBody>
      </p:sp>
      <p:pic>
        <p:nvPicPr>
          <p:cNvPr id="9219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1908175" y="2060575"/>
            <a:ext cx="6062663" cy="4254500"/>
          </a:xfrm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1692275" y="1268413"/>
            <a:ext cx="7146925" cy="712787"/>
          </a:xfrm>
        </p:spPr>
        <p:txBody>
          <a:bodyPr>
            <a:normAutofit fontScale="90000"/>
          </a:bodyPr>
          <a:lstStyle/>
          <a:p>
            <a:pPr algn="ctr" eaLnBrk="1" hangingPunct="1"/>
            <a:r>
              <a:rPr lang="ru-RU" sz="2800" b="1" dirty="0" smtClean="0">
                <a:solidFill>
                  <a:schemeClr val="bg2">
                    <a:lumMod val="25000"/>
                  </a:schemeClr>
                </a:solidFill>
                <a:latin typeface="Monotype Corsiva" pitchFamily="66" charset="0"/>
              </a:rPr>
              <a:t>Изображение</a:t>
            </a:r>
            <a:r>
              <a:rPr lang="ru-RU" b="1" dirty="0" smtClean="0">
                <a:solidFill>
                  <a:schemeClr val="bg2">
                    <a:lumMod val="25000"/>
                  </a:schemeClr>
                </a:solidFill>
                <a:latin typeface="Monotype Corsiva" pitchFamily="66" charset="0"/>
              </a:rPr>
              <a:t> жилища казака</a:t>
            </a:r>
          </a:p>
        </p:txBody>
      </p:sp>
      <p:sp>
        <p:nvSpPr>
          <p:cNvPr id="10243" name="Rectangle 4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pPr eaLnBrk="1" hangingPunct="1">
              <a:buFont typeface="Wingdings" pitchFamily="2" charset="2"/>
              <a:buNone/>
            </a:pPr>
            <a:r>
              <a:rPr lang="ru-RU" sz="2800" smtClean="0"/>
              <a:t>	</a:t>
            </a:r>
            <a:r>
              <a:rPr lang="ru-RU" b="1" smtClean="0">
                <a:solidFill>
                  <a:srgbClr val="181614"/>
                </a:solidFill>
                <a:latin typeface="Monotype Corsiva" pitchFamily="66" charset="0"/>
              </a:rPr>
              <a:t>Хата</a:t>
            </a:r>
            <a:r>
              <a:rPr lang="ru-RU" sz="2800" smtClean="0">
                <a:solidFill>
                  <a:srgbClr val="181614"/>
                </a:solidFill>
              </a:rPr>
              <a:t> – жильё, дом казака, который строился в 18 веке из местных природных материалов: соломы, камыша, глины. Состоял из двух комнат.</a:t>
            </a:r>
          </a:p>
        </p:txBody>
      </p:sp>
      <p:pic>
        <p:nvPicPr>
          <p:cNvPr id="10244" name="Picture 6" descr="C:\Documents and Settings\Майя\Мои документы\Мои рисунки\фото старого  Екатеринодара\mIMG010.jpg"/>
          <p:cNvPicPr>
            <a:picLocks noGrp="1" noChangeAspect="1" noChangeArrowheads="1"/>
          </p:cNvPicPr>
          <p:nvPr>
            <p:ph type="clipArt"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381000" y="2324100"/>
            <a:ext cx="4876800" cy="3440113"/>
          </a:xfrm>
          <a:noFill/>
        </p:spPr>
      </p:pic>
      <p:sp>
        <p:nvSpPr>
          <p:cNvPr id="10245" name="Прямоугольник 4"/>
          <p:cNvSpPr>
            <a:spLocks noChangeArrowheads="1"/>
          </p:cNvSpPr>
          <p:nvPr/>
        </p:nvSpPr>
        <p:spPr bwMode="auto">
          <a:xfrm>
            <a:off x="2627784" y="692696"/>
            <a:ext cx="5667385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 dirty="0">
                <a:solidFill>
                  <a:schemeClr val="bg2">
                    <a:lumMod val="25000"/>
                  </a:schemeClr>
                </a:solidFill>
              </a:rPr>
              <a:t>Станция  «Кубанская хата» 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536" y="1143000"/>
            <a:ext cx="8367464" cy="4114800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</a:pPr>
            <a:r>
              <a:rPr lang="ru-RU" sz="4000" b="1" dirty="0" smtClean="0">
                <a:solidFill>
                  <a:srgbClr val="181614"/>
                </a:solidFill>
                <a:latin typeface="Monotype Corsiva" pitchFamily="66" charset="0"/>
              </a:rPr>
              <a:t>Плетень</a:t>
            </a:r>
            <a:r>
              <a:rPr lang="ru-RU" sz="3600" dirty="0" smtClean="0">
                <a:solidFill>
                  <a:srgbClr val="181614"/>
                </a:solidFill>
              </a:rPr>
              <a:t> – высокая</a:t>
            </a:r>
          </a:p>
          <a:p>
            <a:pPr eaLnBrk="1" hangingPunct="1">
              <a:buFont typeface="Wingdings" pitchFamily="2" charset="2"/>
              <a:buNone/>
            </a:pPr>
            <a:r>
              <a:rPr lang="ru-RU" sz="3600" dirty="0" smtClean="0">
                <a:solidFill>
                  <a:srgbClr val="181614"/>
                </a:solidFill>
              </a:rPr>
              <a:t> изгородь, </a:t>
            </a:r>
          </a:p>
          <a:p>
            <a:pPr eaLnBrk="1" hangingPunct="1">
              <a:buFont typeface="Wingdings" pitchFamily="2" charset="2"/>
              <a:buNone/>
            </a:pPr>
            <a:r>
              <a:rPr lang="ru-RU" sz="3600" dirty="0" smtClean="0">
                <a:solidFill>
                  <a:srgbClr val="181614"/>
                </a:solidFill>
              </a:rPr>
              <a:t>сплетенная</a:t>
            </a:r>
          </a:p>
          <a:p>
            <a:pPr eaLnBrk="1" hangingPunct="1">
              <a:buFont typeface="Wingdings" pitchFamily="2" charset="2"/>
              <a:buNone/>
            </a:pPr>
            <a:r>
              <a:rPr lang="ru-RU" sz="3600" dirty="0" smtClean="0">
                <a:solidFill>
                  <a:srgbClr val="181614"/>
                </a:solidFill>
              </a:rPr>
              <a:t> из тонких </a:t>
            </a:r>
          </a:p>
          <a:p>
            <a:pPr eaLnBrk="1" hangingPunct="1">
              <a:buFont typeface="Wingdings" pitchFamily="2" charset="2"/>
              <a:buNone/>
            </a:pPr>
            <a:r>
              <a:rPr lang="ru-RU" sz="3600" dirty="0" smtClean="0">
                <a:solidFill>
                  <a:srgbClr val="181614"/>
                </a:solidFill>
              </a:rPr>
              <a:t>прутиков </a:t>
            </a:r>
          </a:p>
          <a:p>
            <a:pPr eaLnBrk="1" hangingPunct="1">
              <a:buFont typeface="Wingdings" pitchFamily="2" charset="2"/>
              <a:buNone/>
            </a:pPr>
            <a:r>
              <a:rPr lang="ru-RU" sz="3600" dirty="0" smtClean="0">
                <a:solidFill>
                  <a:srgbClr val="181614"/>
                </a:solidFill>
              </a:rPr>
              <a:t>деревьев</a:t>
            </a:r>
          </a:p>
        </p:txBody>
      </p:sp>
      <p:pic>
        <p:nvPicPr>
          <p:cNvPr id="11267" name="Picture 4" descr="C:\Documents and Settings\Майя\Мои документы\Мои рисунки\кубановденение\Изображение 01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51920" y="1828800"/>
            <a:ext cx="506348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plit orient="vert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539552" y="1844824"/>
            <a:ext cx="8229600" cy="63341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200" b="1" dirty="0" smtClean="0">
                <a:solidFill>
                  <a:schemeClr val="bg2">
                    <a:lumMod val="25000"/>
                  </a:schemeClr>
                </a:solidFill>
              </a:rPr>
              <a:t>Станция  «Кубанская хата, внутреннее убранство» </a:t>
            </a:r>
          </a:p>
        </p:txBody>
      </p:sp>
      <p:sp>
        <p:nvSpPr>
          <p:cNvPr id="12291" name="Rectangle 3"/>
          <p:cNvSpPr>
            <a:spLocks noGrp="1" noChangeArrowheads="1"/>
          </p:cNvSpPr>
          <p:nvPr>
            <p:ph idx="1"/>
          </p:nvPr>
        </p:nvSpPr>
        <p:spPr>
          <a:xfrm>
            <a:off x="-252413" y="4005263"/>
            <a:ext cx="9396413" cy="2592387"/>
          </a:xfrm>
        </p:spPr>
        <p:txBody>
          <a:bodyPr/>
          <a:lstStyle/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sz="1900" dirty="0" smtClean="0"/>
              <a:t>       </a:t>
            </a:r>
          </a:p>
        </p:txBody>
      </p:sp>
      <p:pic>
        <p:nvPicPr>
          <p:cNvPr id="12292" name="Picture 11" descr="https://ds05.infourok.ru/uploads/ex/0193/00003c2a-7ed1f0a3/hello_html_76fadaa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12160" y="2708920"/>
            <a:ext cx="3131840" cy="3571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3" name="Picture 3" descr="C:\Documents and Settings\Майя\Мои документы\Мои рисунки\Изображение.jpg"/>
          <p:cNvPicPr>
            <a:picLocks noChangeAspect="1" noChangeArrowheads="1"/>
          </p:cNvPicPr>
          <p:nvPr/>
        </p:nvPicPr>
        <p:blipFill>
          <a:blip r:embed="rId3" cstate="print"/>
          <a:srcRect r="5263"/>
          <a:stretch>
            <a:fillRect/>
          </a:stretch>
        </p:blipFill>
        <p:spPr bwMode="auto">
          <a:xfrm>
            <a:off x="2987824" y="3717032"/>
            <a:ext cx="3060700" cy="2995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4" name="Picture 6" descr="C:\Documents and Settings\Майя\Мои документы\Мои рисунки\кубановденение\красный угол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5536" y="2636912"/>
            <a:ext cx="2536825" cy="3705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444208" y="0"/>
            <a:ext cx="2463800" cy="1728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Метро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186</TotalTime>
  <Words>589</Words>
  <Application>Microsoft Office PowerPoint</Application>
  <PresentationFormat>Экран (4:3)</PresentationFormat>
  <Paragraphs>78</Paragraphs>
  <Slides>29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29</vt:i4>
      </vt:variant>
    </vt:vector>
  </HeadingPairs>
  <TitlesOfParts>
    <vt:vector size="30" baseType="lpstr">
      <vt:lpstr>Поток</vt:lpstr>
      <vt:lpstr>Слайд 1</vt:lpstr>
      <vt:lpstr>«Станция историческая» </vt:lpstr>
      <vt:lpstr>Малая хата казака</vt:lpstr>
      <vt:lpstr> 30 июня 1792 год</vt:lpstr>
      <vt:lpstr>Станция «Словарная»</vt:lpstr>
      <vt:lpstr>Путешествие в историю заселения Кубани</vt:lpstr>
      <vt:lpstr>Изображение жилища казака</vt:lpstr>
      <vt:lpstr>Слайд 8</vt:lpstr>
      <vt:lpstr>Станция  «Кубанская хата, внутреннее убранство» </vt:lpstr>
      <vt:lpstr>Вышивка и ткачество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Применение вышивки для украшения рушников, салфеток.</vt:lpstr>
      <vt:lpstr>Костюм  казака</vt:lpstr>
      <vt:lpstr>Костюм  казачки</vt:lpstr>
      <vt:lpstr>Слайд 26</vt:lpstr>
      <vt:lpstr>Слайд 27</vt:lpstr>
      <vt:lpstr>Слайд 28</vt:lpstr>
      <vt:lpstr>  ИТОГОМ НАШЕГО УРОКА ЯВЛЯЕТСЯ  МИНИПРОЕКТ. У КАЖДОЙ ГРУППЫ  - ЗАГОТОВКА  РИСУНКА.  НЕОБХОДИМО РАССКРАСИТЬ, ЧТОБЫ ОН ВЫГЛЯДЕЛ КРАСОЧНО И  ЕГО СМОГЛИ ИСПОЛЬЗОВАТЬ ДЛЯ УКРАШЕНИЯ РУШНИКА, ПОЛОТЕНЦА.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Юлия</dc:creator>
  <cp:lastModifiedBy>west</cp:lastModifiedBy>
  <cp:revision>39</cp:revision>
  <dcterms:created xsi:type="dcterms:W3CDTF">2011-11-14T19:08:17Z</dcterms:created>
  <dcterms:modified xsi:type="dcterms:W3CDTF">2019-04-13T13:44:28Z</dcterms:modified>
</cp:coreProperties>
</file>