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38" r:id="rId2"/>
    <p:sldId id="339" r:id="rId3"/>
    <p:sldId id="260" r:id="rId4"/>
    <p:sldId id="283" r:id="rId5"/>
    <p:sldId id="312" r:id="rId6"/>
    <p:sldId id="271" r:id="rId7"/>
    <p:sldId id="284" r:id="rId8"/>
    <p:sldId id="311" r:id="rId9"/>
    <p:sldId id="272" r:id="rId10"/>
    <p:sldId id="285" r:id="rId11"/>
    <p:sldId id="310" r:id="rId12"/>
    <p:sldId id="273" r:id="rId13"/>
    <p:sldId id="295" r:id="rId14"/>
    <p:sldId id="309" r:id="rId15"/>
    <p:sldId id="274" r:id="rId16"/>
    <p:sldId id="296" r:id="rId17"/>
    <p:sldId id="305" r:id="rId18"/>
    <p:sldId id="340" r:id="rId19"/>
    <p:sldId id="297" r:id="rId20"/>
    <p:sldId id="304" r:id="rId21"/>
    <p:sldId id="341" r:id="rId22"/>
    <p:sldId id="298" r:id="rId23"/>
    <p:sldId id="303" r:id="rId24"/>
    <p:sldId id="278" r:id="rId25"/>
    <p:sldId id="299" r:id="rId26"/>
    <p:sldId id="302" r:id="rId27"/>
    <p:sldId id="279" r:id="rId28"/>
    <p:sldId id="300" r:id="rId29"/>
    <p:sldId id="301" r:id="rId30"/>
    <p:sldId id="317" r:id="rId31"/>
    <p:sldId id="280" r:id="rId32"/>
    <p:sldId id="294" r:id="rId33"/>
    <p:sldId id="335" r:id="rId34"/>
    <p:sldId id="262" r:id="rId35"/>
    <p:sldId id="315" r:id="rId36"/>
    <p:sldId id="316" r:id="rId37"/>
    <p:sldId id="314" r:id="rId38"/>
    <p:sldId id="321" r:id="rId39"/>
    <p:sldId id="320" r:id="rId40"/>
    <p:sldId id="313" r:id="rId41"/>
    <p:sldId id="322" r:id="rId42"/>
    <p:sldId id="319" r:id="rId43"/>
    <p:sldId id="31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DDE1"/>
    <a:srgbClr val="FFFFFF"/>
    <a:srgbClr val="FF0000"/>
    <a:srgbClr val="CCFFFF"/>
    <a:srgbClr val="0099FF"/>
    <a:srgbClr val="000066"/>
    <a:srgbClr val="FFFFCC"/>
    <a:srgbClr val="00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4660"/>
  </p:normalViewPr>
  <p:slideViewPr>
    <p:cSldViewPr>
      <p:cViewPr varScale="1">
        <p:scale>
          <a:sx n="84" d="100"/>
          <a:sy n="84" d="100"/>
        </p:scale>
        <p:origin x="1373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D7DF6-55A0-4B57-B679-19D33E9CC40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2BE2D-40F7-402A-9E6B-46C8C639D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565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2BE2D-40F7-402A-9E6B-46C8C639D8A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03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F1F7B-CC31-4C29-B413-F596D3175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1DEE4-7880-4492-8835-26E6E20F6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5636E-9075-4628-B919-3D7D6C3B8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CD6F2-D125-4B72-BDA8-5D8A0BA90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CDCCE-FFA5-45CC-BE97-0C10C4CE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6F91A-738B-4330-A20E-752207F0D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2E634-C1E7-4CB3-A9B4-EDE45A585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0CEFC-2675-44A9-9F82-4483B37DA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CE46C-5D13-4B2A-97A6-AB3BAB5F4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3686E-4C9C-4679-83ED-49266A210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76971-A747-4072-B58D-37B06755A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599AE5D-2ED0-4262-B5C4-C45B8A3EF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3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3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3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3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3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7" Type="http://schemas.openxmlformats.org/officeDocument/2006/relationships/image" Target="../media/image3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43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3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9464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Муниципальное бюджетное учреждение </a:t>
            </a:r>
          </a:p>
          <a:p>
            <a:pPr algn="ctr"/>
            <a:r>
              <a:rPr lang="ru-RU" sz="2000" dirty="0" smtClean="0"/>
              <a:t>дополнительного образования </a:t>
            </a:r>
          </a:p>
          <a:p>
            <a:pPr algn="ctr"/>
            <a:r>
              <a:rPr lang="ru-RU" sz="2000" dirty="0" smtClean="0"/>
              <a:t>«Центр дополнительного образования «Одаренность»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54385" y="2348880"/>
            <a:ext cx="8993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ВОЛШЕБНЫЙ МИР СКАЗОК А.С. ПУШКИНА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s://phonoteka.org/uploads/posts/2021-04/1618475089_37-p-knigi-na-belom-fone-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0" y="3074902"/>
            <a:ext cx="3783098" cy="378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4" y="4725144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/>
              <a:t>Авторы:</a:t>
            </a:r>
          </a:p>
          <a:p>
            <a:pPr algn="ctr"/>
            <a:r>
              <a:rPr lang="ru-RU" sz="1800" dirty="0" smtClean="0"/>
              <a:t>Котова Ирина Евгеньевна, </a:t>
            </a:r>
          </a:p>
          <a:p>
            <a:pPr algn="ctr"/>
            <a:r>
              <a:rPr lang="ru-RU" sz="1800" dirty="0" smtClean="0"/>
              <a:t>методист,</a:t>
            </a:r>
          </a:p>
          <a:p>
            <a:pPr algn="ctr"/>
            <a:r>
              <a:rPr lang="ru-RU" sz="1800" dirty="0" smtClean="0"/>
              <a:t>Мироненко Ирина Викторовна, </a:t>
            </a:r>
          </a:p>
          <a:p>
            <a:pPr algn="ctr"/>
            <a:r>
              <a:rPr lang="ru-RU" sz="1800" dirty="0" smtClean="0"/>
              <a:t>педагог-организатор,</a:t>
            </a:r>
          </a:p>
          <a:p>
            <a:pPr algn="ctr"/>
            <a:r>
              <a:rPr lang="ru-RU" sz="1800" dirty="0" smtClean="0"/>
              <a:t>Сотникова Елена Александровна, </a:t>
            </a:r>
          </a:p>
          <a:p>
            <a:pPr algn="ctr"/>
            <a:r>
              <a:rPr lang="ru-RU" sz="1800" dirty="0" smtClean="0"/>
              <a:t>педагог-организатор</a:t>
            </a:r>
            <a:endParaRPr lang="ru-RU" sz="1800" dirty="0"/>
          </a:p>
        </p:txBody>
      </p:sp>
    </p:spTree>
  </p:cSld>
  <p:clrMapOvr>
    <a:masterClrMapping/>
  </p:clrMapOvr>
  <p:transition>
    <p:sndAc>
      <p:stSnd>
        <p:snd r:embed="rId2" name="NEXT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2814362" y="1694656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b="1" dirty="0"/>
              <a:t>От кого князь </a:t>
            </a:r>
            <a:r>
              <a:rPr lang="ru-RU" b="1" dirty="0" err="1"/>
              <a:t>Гвидон</a:t>
            </a:r>
            <a:r>
              <a:rPr lang="ru-RU" b="1" dirty="0"/>
              <a:t> спас царевну Лебедь?</a:t>
            </a:r>
            <a:endParaRPr lang="ru-RU" dirty="0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1331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Г    </a:t>
            </a:r>
            <a:r>
              <a:rPr lang="ru-RU" sz="2400" b="1" dirty="0" err="1"/>
              <a:t>Бабарихи</a:t>
            </a:r>
            <a:endParaRPr lang="ru-RU" sz="2400" b="1" dirty="0"/>
          </a:p>
        </p:txBody>
      </p:sp>
      <p:sp>
        <p:nvSpPr>
          <p:cNvPr id="1127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</a:t>
            </a:r>
            <a:r>
              <a:rPr lang="ru-RU" sz="2400" b="1" dirty="0"/>
              <a:t>   </a:t>
            </a:r>
            <a:r>
              <a:rPr lang="ru-RU" sz="2400" b="1" dirty="0" smtClean="0"/>
              <a:t>Чародея</a:t>
            </a:r>
            <a:endParaRPr lang="ru-RU" b="1" dirty="0"/>
          </a:p>
        </p:txBody>
      </p:sp>
      <p:sp>
        <p:nvSpPr>
          <p:cNvPr id="13319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</a:t>
            </a:r>
            <a:r>
              <a:rPr lang="ru-RU" sz="2400" b="1" dirty="0"/>
              <a:t>Кощея</a:t>
            </a:r>
          </a:p>
        </p:txBody>
      </p:sp>
      <p:sp>
        <p:nvSpPr>
          <p:cNvPr id="11272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</a:t>
            </a:r>
            <a:r>
              <a:rPr lang="ru-RU" sz="2400" b="1" dirty="0"/>
              <a:t>     </a:t>
            </a:r>
            <a:r>
              <a:rPr lang="ru-RU" sz="2400" b="1" dirty="0" smtClean="0"/>
              <a:t>Колдуна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1283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84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4" y="57589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6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30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13316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3317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13318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3319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3320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3321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3322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13323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324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13330" name="AutoShape 24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331" name="AutoShape 2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1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913"/>
            <a:ext cx="4032448" cy="493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82973" y="5395392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627313" y="1628775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200" b="1" dirty="0"/>
              <a:t>Кличка собаки семи богатырей в произведении "Сказке о мёртвой царевне и о семи богатырях"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1434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sz="2000" b="1" dirty="0"/>
              <a:t>       </a:t>
            </a:r>
            <a:r>
              <a:rPr lang="ru-RU" sz="2000" b="1" dirty="0" smtClean="0"/>
              <a:t>Дружок</a:t>
            </a:r>
            <a:endParaRPr lang="ru-RU" sz="2800" b="1" dirty="0"/>
          </a:p>
        </p:txBody>
      </p:sp>
      <p:sp>
        <p:nvSpPr>
          <p:cNvPr id="1741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</a:t>
            </a:r>
            <a:r>
              <a:rPr lang="ru-RU" sz="2000" b="1" dirty="0"/>
              <a:t>    </a:t>
            </a:r>
            <a:r>
              <a:rPr lang="ru-RU" sz="2000" b="1" dirty="0" smtClean="0"/>
              <a:t>Метелка</a:t>
            </a:r>
            <a:endParaRPr lang="ru-RU" sz="2800" b="1" dirty="0"/>
          </a:p>
        </p:txBody>
      </p:sp>
      <p:sp>
        <p:nvSpPr>
          <p:cNvPr id="1741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23323" y="430955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</a:t>
            </a:r>
            <a:r>
              <a:rPr lang="ru-RU" sz="2000" b="1" dirty="0"/>
              <a:t>  </a:t>
            </a:r>
            <a:r>
              <a:rPr lang="ru-RU" sz="2000" b="1" dirty="0" smtClean="0"/>
              <a:t>Бим</a:t>
            </a:r>
            <a:endParaRPr lang="ru-RU" sz="2800" b="1" dirty="0"/>
          </a:p>
        </p:txBody>
      </p:sp>
      <p:sp>
        <p:nvSpPr>
          <p:cNvPr id="1434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sz="2000" b="1" dirty="0"/>
              <a:t>      </a:t>
            </a:r>
            <a:r>
              <a:rPr lang="ru-RU" sz="2000" b="1" dirty="0" err="1" smtClean="0"/>
              <a:t>Соколко</a:t>
            </a:r>
            <a:endParaRPr lang="ru-RU" sz="2800" b="1" dirty="0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17426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4355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56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8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9" name="AutoShape 24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360" name="AutoShape 2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4361" name="Picture 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6"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40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16388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6389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390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6391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6392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6393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6394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395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396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9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2627313" y="1657858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500" b="1" dirty="0"/>
              <a:t>Кто дал царевне в "Сказке о мёртвой царевне и о семи богатырях" отравленное яблоко?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150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  </a:t>
            </a:r>
            <a:r>
              <a:rPr lang="ru-RU" sz="2400" b="1" dirty="0"/>
              <a:t> </a:t>
            </a:r>
            <a:r>
              <a:rPr lang="ru-RU" sz="2400" b="1" dirty="0" smtClean="0"/>
              <a:t>Чернявка</a:t>
            </a:r>
            <a:endParaRPr lang="ru-RU" sz="2400" b="1" dirty="0"/>
          </a:p>
        </p:txBody>
      </p:sp>
      <p:sp>
        <p:nvSpPr>
          <p:cNvPr id="1741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sz="2000" b="1" dirty="0"/>
              <a:t>      </a:t>
            </a:r>
            <a:r>
              <a:rPr lang="ru-RU" sz="2400" b="1" dirty="0" smtClean="0"/>
              <a:t>Старуха</a:t>
            </a:r>
            <a:endParaRPr lang="ru-RU" sz="2400" b="1" dirty="0"/>
          </a:p>
        </p:txBody>
      </p:sp>
      <p:sp>
        <p:nvSpPr>
          <p:cNvPr id="17415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В   </a:t>
            </a:r>
            <a:r>
              <a:rPr lang="ru-RU" sz="2400" b="1" dirty="0" smtClean="0"/>
              <a:t>Чернавка</a:t>
            </a:r>
            <a:endParaRPr lang="ru-RU" sz="2400" b="1" dirty="0"/>
          </a:p>
        </p:txBody>
      </p:sp>
      <p:sp>
        <p:nvSpPr>
          <p:cNvPr id="21512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</a:t>
            </a:r>
            <a:r>
              <a:rPr lang="ru-RU" sz="2400" b="1" dirty="0"/>
              <a:t>    </a:t>
            </a:r>
            <a:r>
              <a:rPr lang="ru-RU" sz="2400" b="1" dirty="0" smtClean="0"/>
              <a:t>Царица</a:t>
            </a:r>
            <a:endParaRPr lang="ru-RU" b="1" dirty="0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522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7427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28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2"/>
                  </p:tgtEl>
                </p:cond>
              </p:nextCondLst>
            </p:seq>
          </p:childTnLst>
        </p:cTn>
      </p:par>
    </p:tnLst>
    <p:bldLst>
      <p:bldP spid="21509" grpId="0" animBg="1"/>
      <p:bldP spid="215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50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5604" name="AutoShape 9"/>
          <p:cNvSpPr>
            <a:spLocks noChangeArrowheads="1"/>
          </p:cNvSpPr>
          <p:nvPr/>
        </p:nvSpPr>
        <p:spPr bwMode="auto">
          <a:xfrm>
            <a:off x="7524749" y="800894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5605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5607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8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671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770981" y="1479550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В </a:t>
            </a:r>
            <a:r>
              <a:rPr lang="ru-RU" sz="2400" dirty="0"/>
              <a:t>кого превращался князь </a:t>
            </a:r>
            <a:r>
              <a:rPr lang="ru-RU" sz="2400" dirty="0" err="1"/>
              <a:t>Гвидон</a:t>
            </a:r>
            <a:r>
              <a:rPr lang="ru-RU" sz="2400" dirty="0"/>
              <a:t>, когда летал в царство </a:t>
            </a:r>
            <a:r>
              <a:rPr lang="ru-RU" sz="2400" dirty="0" err="1"/>
              <a:t>Салтана</a:t>
            </a:r>
            <a:r>
              <a:rPr lang="ru-RU" sz="2400" dirty="0"/>
              <a:t>?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560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rgbClr val="BADDE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 dirty="0" smtClean="0"/>
          </a:p>
          <a:p>
            <a:r>
              <a:rPr lang="ru-RU" b="1" dirty="0" smtClean="0"/>
              <a:t>Г </a:t>
            </a:r>
            <a:r>
              <a:rPr lang="ru-RU" sz="1600" b="1" dirty="0" smtClean="0"/>
              <a:t>в </a:t>
            </a:r>
            <a:r>
              <a:rPr lang="ru-RU" sz="1600" b="1" dirty="0"/>
              <a:t>комара, осу, шмеля</a:t>
            </a:r>
          </a:p>
          <a:p>
            <a:endParaRPr lang="ru-RU" b="1" dirty="0"/>
          </a:p>
        </p:txBody>
      </p:sp>
      <p:sp>
        <p:nvSpPr>
          <p:cNvPr id="20486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3096022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Б </a:t>
            </a:r>
            <a:r>
              <a:rPr lang="ru-RU" sz="1600" b="1" dirty="0" smtClean="0"/>
              <a:t>в </a:t>
            </a:r>
            <a:r>
              <a:rPr lang="ru-RU" sz="1600" b="1" dirty="0"/>
              <a:t>комара, муху, шмеля</a:t>
            </a:r>
          </a:p>
        </p:txBody>
      </p:sp>
      <p:sp>
        <p:nvSpPr>
          <p:cNvPr id="2560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647766" y="4256881"/>
            <a:ext cx="3084473" cy="792163"/>
          </a:xfrm>
          <a:prstGeom prst="bevel">
            <a:avLst>
              <a:gd name="adj" fmla="val 12500"/>
            </a:avLst>
          </a:prstGeom>
          <a:solidFill>
            <a:srgbClr val="BADDE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В </a:t>
            </a:r>
            <a:r>
              <a:rPr lang="ru-RU" sz="1600" b="1" dirty="0" err="1" smtClean="0"/>
              <a:t>в</a:t>
            </a:r>
            <a:r>
              <a:rPr lang="ru-RU" sz="1600" b="1" dirty="0" smtClean="0"/>
              <a:t> комара, пчелу, шмеля</a:t>
            </a:r>
            <a:endParaRPr lang="ru-RU" sz="1600" b="1" dirty="0"/>
          </a:p>
        </p:txBody>
      </p:sp>
      <p:sp>
        <p:nvSpPr>
          <p:cNvPr id="2048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А         -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20499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0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</a:t>
            </a:r>
            <a:r>
              <a:rPr lang="ru-RU" sz="1600" b="1" dirty="0" smtClean="0"/>
              <a:t>в </a:t>
            </a:r>
            <a:r>
              <a:rPr lang="ru-RU" sz="1600" b="1" dirty="0"/>
              <a:t>муху, пчелу, комара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8"/>
                  </p:tgtEl>
                </p:cond>
              </p:nextCondLst>
            </p:seq>
          </p:childTnLst>
        </p:cTn>
      </p:par>
    </p:tnLst>
    <p:bldLst>
      <p:bldP spid="25605" grpId="0" animBg="1"/>
      <p:bldP spid="2560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079" y="0"/>
            <a:ext cx="9319218" cy="56323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Игра «Кто хочет стать миллионером?»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посвящена  теме</a:t>
            </a:r>
          </a:p>
          <a:p>
            <a:pPr algn="ctr">
              <a:defRPr/>
            </a:pPr>
            <a:r>
              <a:rPr lang="ru-RU" sz="3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«Волшебный мир сказок А.С. Пушкина»</a:t>
            </a: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Вам будут предложены 10 вопросов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4 варианта ответов.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Только один ответ правильный.</a:t>
            </a: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Желаем удачи!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</a:t>
            </a:r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6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5604" name="AutoShape 9"/>
          <p:cNvSpPr>
            <a:spLocks noChangeArrowheads="1"/>
          </p:cNvSpPr>
          <p:nvPr/>
        </p:nvSpPr>
        <p:spPr bwMode="auto">
          <a:xfrm>
            <a:off x="7524749" y="800894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5605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5607" name="AutoShap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8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678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770981" y="1572514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 Кто помог Королевичу Елисею отыскать царевну?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1 000 000</a:t>
            </a:r>
            <a:endParaRPr lang="ru-RU" sz="2400" b="1" dirty="0"/>
          </a:p>
        </p:txBody>
      </p:sp>
      <p:sp>
        <p:nvSpPr>
          <p:cNvPr id="2355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   </a:t>
            </a:r>
            <a:r>
              <a:rPr lang="ru-RU" b="1" dirty="0" smtClean="0"/>
              <a:t>ветер</a:t>
            </a:r>
            <a:endParaRPr lang="ru-RU" b="1" dirty="0"/>
          </a:p>
        </p:txBody>
      </p:sp>
      <p:sp>
        <p:nvSpPr>
          <p:cNvPr id="2970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Б     </a:t>
            </a:r>
            <a:r>
              <a:rPr lang="ru-RU" b="1" dirty="0"/>
              <a:t>луна</a:t>
            </a:r>
          </a:p>
        </p:txBody>
      </p:sp>
      <p:sp>
        <p:nvSpPr>
          <p:cNvPr id="23559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</a:t>
            </a:r>
            <a:r>
              <a:rPr lang="ru-RU" b="1" dirty="0" smtClean="0"/>
              <a:t>солнце</a:t>
            </a:r>
            <a:endParaRPr lang="ru-RU" b="1" dirty="0"/>
          </a:p>
        </p:txBody>
      </p:sp>
      <p:sp>
        <p:nvSpPr>
          <p:cNvPr id="2970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   </a:t>
            </a:r>
            <a:r>
              <a:rPr lang="ru-RU" b="1" dirty="0" smtClean="0"/>
              <a:t>месяц</a:t>
            </a:r>
            <a:endParaRPr lang="ru-RU" b="1" dirty="0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500 000</a:t>
            </a:r>
            <a:endParaRPr lang="ru-RU" sz="2400" b="1" dirty="0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14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255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3571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3573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3574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5" name="Picture 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6" name="Picture 2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72" name="Picture 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4"/>
                  </p:tgtEl>
                </p:cond>
              </p:nextCondLst>
            </p:seq>
          </p:childTnLst>
        </p:cTn>
      </p:par>
    </p:tnLst>
    <p:bldLst>
      <p:bldP spid="29702" grpId="0" animBg="1"/>
      <p:bldP spid="2970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9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70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5604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5605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5607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8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1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2770981" y="1531245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/>
              <a:t>Какую кашу любил есть Балда?</a:t>
            </a:r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3379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3006725" cy="768350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 </a:t>
            </a:r>
            <a:r>
              <a:rPr lang="ru-RU" b="1" dirty="0"/>
              <a:t>   </a:t>
            </a:r>
            <a:r>
              <a:rPr lang="ru-RU" b="1" dirty="0" smtClean="0"/>
              <a:t>гречку</a:t>
            </a:r>
            <a:endParaRPr lang="ru-RU" sz="2800" b="1" dirty="0"/>
          </a:p>
        </p:txBody>
      </p:sp>
      <p:sp>
        <p:nvSpPr>
          <p:cNvPr id="26630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  </a:t>
            </a:r>
            <a:r>
              <a:rPr lang="ru-RU" b="1" dirty="0" smtClean="0"/>
              <a:t>манную</a:t>
            </a:r>
            <a:endParaRPr lang="ru-RU" b="1" dirty="0"/>
          </a:p>
        </p:txBody>
      </p:sp>
      <p:sp>
        <p:nvSpPr>
          <p:cNvPr id="26631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</a:t>
            </a:r>
            <a:r>
              <a:rPr lang="ru-RU" b="1" dirty="0" smtClean="0"/>
              <a:t>полбу</a:t>
            </a:r>
            <a:endParaRPr lang="ru-RU" b="1" dirty="0"/>
          </a:p>
        </p:txBody>
      </p:sp>
      <p:sp>
        <p:nvSpPr>
          <p:cNvPr id="33800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4292599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 </a:t>
            </a:r>
            <a:r>
              <a:rPr lang="ru-RU" b="1" dirty="0" smtClean="0"/>
              <a:t>овсянку</a:t>
            </a:r>
            <a:endParaRPr lang="ru-RU" b="1" dirty="0"/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7524750" y="74403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3810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6643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6645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646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2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44" name="Picture 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10"/>
                  </p:tgtEl>
                </p:cond>
              </p:nextCondLst>
            </p:seq>
          </p:childTnLst>
        </p:cTn>
      </p:par>
    </p:tnLst>
    <p:bldLst>
      <p:bldP spid="33797" grpId="0" animBg="1"/>
      <p:bldP spid="3380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80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8676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8677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80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79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80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81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82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83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684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1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685256" y="1541027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100" b="1" dirty="0"/>
              <a:t>Назовите оптический прибор, с помощью которого князь </a:t>
            </a:r>
            <a:r>
              <a:rPr lang="ru-RU" sz="2100" b="1" dirty="0" err="1"/>
              <a:t>Гвидон</a:t>
            </a:r>
            <a:r>
              <a:rPr lang="ru-RU" sz="2100" b="1" dirty="0"/>
              <a:t> рассматривал приближающиеся к острову корабли?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2970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</a:t>
            </a:r>
            <a:r>
              <a:rPr lang="ru-RU" sz="2100" b="1" dirty="0" smtClean="0"/>
              <a:t>подзорная труба</a:t>
            </a:r>
            <a:endParaRPr lang="ru-RU" sz="2100" b="1" dirty="0"/>
          </a:p>
        </p:txBody>
      </p:sp>
      <p:sp>
        <p:nvSpPr>
          <p:cNvPr id="37894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</a:t>
            </a:r>
            <a:r>
              <a:rPr lang="ru-RU" sz="2100" b="1" dirty="0" smtClean="0"/>
              <a:t>микроскоп</a:t>
            </a:r>
            <a:endParaRPr lang="ru-RU" sz="2100" b="1" dirty="0"/>
          </a:p>
        </p:txBody>
      </p:sp>
      <p:sp>
        <p:nvSpPr>
          <p:cNvPr id="29703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</a:t>
            </a:r>
            <a:r>
              <a:rPr lang="ru-RU" sz="2100" b="1" dirty="0" smtClean="0"/>
              <a:t>бинокль</a:t>
            </a:r>
            <a:endParaRPr lang="ru-RU" sz="2100" b="1" dirty="0"/>
          </a:p>
        </p:txBody>
      </p:sp>
      <p:sp>
        <p:nvSpPr>
          <p:cNvPr id="37896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</a:t>
            </a:r>
            <a:r>
              <a:rPr lang="ru-RU" sz="2100" b="1" dirty="0" smtClean="0"/>
              <a:t>телескоп</a:t>
            </a:r>
            <a:endParaRPr lang="ru-RU" sz="2100" b="1" dirty="0"/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7539550" y="143428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80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12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7906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9715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9717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718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9" name="Picture 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20" name="Picture 2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16" name="Picture 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6"/>
                  </p:tgtEl>
                </p:cond>
              </p:nextCondLst>
            </p:seq>
          </p:childTnLst>
        </p:cTn>
      </p:par>
    </p:tnLst>
    <p:bldLst>
      <p:bldP spid="37894" grpId="0" animBg="1"/>
      <p:bldP spid="3789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90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53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4101" name="AutoShape 67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4102" name="AutoShape 68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4103" name="AutoShape 69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4104" name="AutoShape 70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4105" name="AutoShape 71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4106" name="AutoShape 72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4107" name="AutoShape 73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4108" name="AutoShape 74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4109" name="AutoShape 7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pic>
        <p:nvPicPr>
          <p:cNvPr id="1026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3864"/>
            <a:ext cx="3600400" cy="440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004813"/>
            <a:ext cx="6544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31748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90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49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0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80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1" name="AutoShape 12"/>
          <p:cNvSpPr>
            <a:spLocks noChangeArrowheads="1"/>
          </p:cNvSpPr>
          <p:nvPr/>
        </p:nvSpPr>
        <p:spPr bwMode="auto">
          <a:xfrm>
            <a:off x="7524749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2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3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4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5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756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208"/>
            <a:ext cx="4072693" cy="4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11560" y="52972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2720357" y="1566677"/>
            <a:ext cx="4608513" cy="203358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/>
              <a:t>Что было под косой у царевны Лебеди?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32773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681286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      </a:t>
            </a:r>
            <a:r>
              <a:rPr lang="ru-RU" b="1" dirty="0" smtClean="0"/>
              <a:t>луна</a:t>
            </a:r>
            <a:endParaRPr lang="ru-RU" b="1" dirty="0"/>
          </a:p>
        </p:txBody>
      </p:sp>
      <p:sp>
        <p:nvSpPr>
          <p:cNvPr id="4199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  </a:t>
            </a:r>
            <a:r>
              <a:rPr lang="ru-RU" b="1" dirty="0" smtClean="0"/>
              <a:t>звезда</a:t>
            </a:r>
            <a:endParaRPr lang="ru-RU" b="1" dirty="0"/>
          </a:p>
        </p:txBody>
      </p:sp>
      <p:sp>
        <p:nvSpPr>
          <p:cNvPr id="41991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 </a:t>
            </a:r>
            <a:r>
              <a:rPr lang="ru-RU" b="1" dirty="0" smtClean="0"/>
              <a:t>солнце</a:t>
            </a:r>
            <a:endParaRPr lang="ru-RU" b="1" dirty="0"/>
          </a:p>
        </p:txBody>
      </p:sp>
      <p:sp>
        <p:nvSpPr>
          <p:cNvPr id="3277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  </a:t>
            </a:r>
            <a:r>
              <a:rPr lang="ru-RU" b="1" dirty="0" smtClean="0"/>
              <a:t>месяц</a:t>
            </a:r>
            <a:endParaRPr lang="ru-RU" b="1" dirty="0"/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90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80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70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4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785" name="AutoShape 17"/>
          <p:cNvSpPr>
            <a:spLocks noChangeArrowheads="1"/>
          </p:cNvSpPr>
          <p:nvPr/>
        </p:nvSpPr>
        <p:spPr bwMode="auto">
          <a:xfrm>
            <a:off x="7524750" y="5301456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2002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32787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32790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2791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2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3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88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83430"/>
            <a:ext cx="2676553" cy="32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0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002"/>
                  </p:tgtEl>
                </p:cond>
              </p:nextCondLst>
            </p:seq>
          </p:childTnLst>
        </p:cTn>
      </p:par>
    </p:tnLst>
    <p:bldLst>
      <p:bldP spid="41990" grpId="0" animBg="1"/>
      <p:bldP spid="419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100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5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899592" y="1628800"/>
            <a:ext cx="7488758" cy="31679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Поздравляем!</a:t>
            </a:r>
          </a:p>
          <a:p>
            <a:pPr algn="ctr"/>
            <a:r>
              <a:rPr lang="ru-RU" sz="36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 справились!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4"/>
          <p:cNvSpPr>
            <a:spLocks noChangeArrowheads="1" noChangeShapeType="1" noTextEdit="1"/>
          </p:cNvSpPr>
          <p:nvPr/>
        </p:nvSpPr>
        <p:spPr bwMode="auto">
          <a:xfrm>
            <a:off x="1331640" y="3140968"/>
            <a:ext cx="6912768" cy="2304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</a:t>
            </a:r>
            <a:r>
              <a:rPr lang="ru-RU" sz="10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покидаете </a:t>
            </a:r>
            <a:r>
              <a:rPr lang="ru-RU" sz="10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игру</a:t>
            </a:r>
            <a:endParaRPr lang="ru-RU" sz="1000" b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pic>
        <p:nvPicPr>
          <p:cNvPr id="8200" name="Picture 8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8611" y="5157788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555776" y="0"/>
            <a:ext cx="3528392" cy="350578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1889972" y="3789040"/>
            <a:ext cx="5472113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</a:t>
            </a: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покидаете игру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68611" name="Picture 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27784" y="404664"/>
            <a:ext cx="3528392" cy="350578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1886548" y="3659638"/>
            <a:ext cx="5472113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</a:t>
            </a: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покидаете игру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69635" name="Picture 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156163"/>
            <a:ext cx="3528392" cy="350578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38919" name="WordArt 8"/>
          <p:cNvSpPr>
            <a:spLocks noChangeArrowheads="1" noChangeShapeType="1" noTextEdit="1"/>
          </p:cNvSpPr>
          <p:nvPr/>
        </p:nvSpPr>
        <p:spPr bwMode="auto">
          <a:xfrm>
            <a:off x="1599523" y="3824796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987824" y="620688"/>
            <a:ext cx="3043837" cy="302433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39943" name="WordArt 8"/>
          <p:cNvSpPr>
            <a:spLocks noChangeArrowheads="1" noChangeShapeType="1" noTextEdit="1"/>
          </p:cNvSpPr>
          <p:nvPr/>
        </p:nvSpPr>
        <p:spPr bwMode="auto">
          <a:xfrm>
            <a:off x="1403648" y="3766486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337271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40967" name="WordArt 8"/>
          <p:cNvSpPr>
            <a:spLocks noChangeArrowheads="1" noChangeShapeType="1" noTextEdit="1"/>
          </p:cNvSpPr>
          <p:nvPr/>
        </p:nvSpPr>
        <p:spPr bwMode="auto">
          <a:xfrm>
            <a:off x="1653381" y="3700214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27784" y="288181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2896211" y="1479550"/>
            <a:ext cx="3913553" cy="237013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/>
              <a:t>Мимо какого острова лежал путь в царство </a:t>
            </a:r>
            <a:r>
              <a:rPr lang="ru-RU" b="1" dirty="0" err="1"/>
              <a:t>Салтана</a:t>
            </a:r>
            <a:r>
              <a:rPr lang="ru-RU" b="1" dirty="0"/>
              <a:t>?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6813" y="5661173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    </a:t>
            </a:r>
            <a:r>
              <a:rPr lang="ru-RU" b="1" dirty="0" err="1" smtClean="0"/>
              <a:t>Буйян</a:t>
            </a:r>
            <a:endParaRPr lang="ru-RU" b="1" dirty="0"/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</a:t>
            </a:r>
            <a:r>
              <a:rPr lang="ru-RU" b="1" dirty="0" smtClean="0"/>
              <a:t>Свияжск</a:t>
            </a:r>
            <a:endParaRPr lang="ru-RU" b="1" dirty="0"/>
          </a:p>
        </p:txBody>
      </p:sp>
      <p:sp>
        <p:nvSpPr>
          <p:cNvPr id="51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6813" y="4293096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</a:t>
            </a:r>
            <a:r>
              <a:rPr lang="ru-RU" b="1" dirty="0" err="1" smtClean="0"/>
              <a:t>Рюген</a:t>
            </a:r>
            <a:endParaRPr lang="ru-RU" b="1" dirty="0"/>
          </a:p>
        </p:txBody>
      </p:sp>
      <p:sp>
        <p:nvSpPr>
          <p:cNvPr id="5128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  </a:t>
            </a:r>
            <a:r>
              <a:rPr lang="ru-RU" b="1" dirty="0" smtClean="0"/>
              <a:t> Буян</a:t>
            </a:r>
            <a:endParaRPr lang="ru-RU" b="1" dirty="0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7524750" y="5988204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pic>
        <p:nvPicPr>
          <p:cNvPr id="5139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40" name="Группа 24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3995738" y="188913"/>
            <a:chExt cx="1079500" cy="1008062"/>
          </a:xfrm>
        </p:grpSpPr>
        <p:sp>
          <p:nvSpPr>
            <p:cNvPr id="5141" name="Oval 19"/>
            <p:cNvSpPr>
              <a:spLocks noChangeArrowheads="1"/>
            </p:cNvSpPr>
            <p:nvPr/>
          </p:nvSpPr>
          <p:spPr bwMode="auto">
            <a:xfrm>
              <a:off x="3995738" y="188913"/>
              <a:ext cx="1079500" cy="10080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42" name="Picture 2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27538" y="333375"/>
              <a:ext cx="309562" cy="50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3" name="Picture 2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40200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4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16463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5449"/>
            <a:ext cx="2386013" cy="291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41991" name="WordArt 8"/>
          <p:cNvSpPr>
            <a:spLocks noChangeArrowheads="1" noChangeShapeType="1" noTextEdit="1"/>
          </p:cNvSpPr>
          <p:nvPr/>
        </p:nvSpPr>
        <p:spPr bwMode="auto">
          <a:xfrm>
            <a:off x="1583531" y="3893482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405329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43015" name="WordArt 7"/>
          <p:cNvSpPr>
            <a:spLocks noChangeArrowheads="1" noChangeShapeType="1" noTextEdit="1"/>
          </p:cNvSpPr>
          <p:nvPr/>
        </p:nvSpPr>
        <p:spPr bwMode="auto">
          <a:xfrm>
            <a:off x="1645381" y="3831431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405329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677" y="5084763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1645381" y="3831431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405329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595" y="5101875"/>
            <a:ext cx="95370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1672" y="5157788"/>
            <a:ext cx="880469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1645381" y="3831431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>
          <a:xfrm>
            <a:off x="2699792" y="405329"/>
            <a:ext cx="3368527" cy="334694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10"/>
          <p:cNvSpPr>
            <a:spLocks noChangeArrowheads="1"/>
          </p:cNvSpPr>
          <p:nvPr/>
        </p:nvSpPr>
        <p:spPr bwMode="auto">
          <a:xfrm>
            <a:off x="323528" y="536700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3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65548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заработали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10 </a:t>
            </a:r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очков</a:t>
            </a:r>
          </a:p>
        </p:txBody>
      </p:sp>
      <p:pic>
        <p:nvPicPr>
          <p:cNvPr id="2052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7172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7173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7175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7176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7177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7178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7179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7180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pic>
        <p:nvPicPr>
          <p:cNvPr id="20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0031"/>
            <a:ext cx="3822955" cy="46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508130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2412206" y="1500149"/>
            <a:ext cx="4608513" cy="2357438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/>
              <a:t>Сколько раз кинул старик невод, прежде чем поймал золотую рыбку?</a:t>
            </a:r>
            <a:endParaRPr lang="ru-RU" dirty="0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819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/>
              <a:t>        </a:t>
            </a:r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8198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/>
              <a:t>         </a:t>
            </a:r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9223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6813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/>
              <a:t>         </a:t>
            </a:r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922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rgbClr val="C00000"/>
                </a:solidFill>
              </a:rPr>
              <a:t>А</a:t>
            </a:r>
            <a:r>
              <a:rPr lang="ru-RU" b="1" dirty="0"/>
              <a:t>         </a:t>
            </a:r>
            <a:r>
              <a:rPr lang="ru-RU" b="1" dirty="0" smtClean="0"/>
              <a:t>4 </a:t>
            </a:r>
            <a:endParaRPr lang="ru-RU" b="1" dirty="0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8205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12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5449"/>
            <a:ext cx="2386013" cy="291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</p:childTnLst>
        </p:cTn>
      </p:par>
    </p:tnLst>
    <p:bldLst>
      <p:bldP spid="9223" grpId="0" animBg="1"/>
      <p:bldP spid="92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51520" y="576457"/>
            <a:ext cx="8352928" cy="865188"/>
          </a:xfrm>
          <a:prstGeom prst="ribbon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WordArt 11"/>
          <p:cNvSpPr>
            <a:spLocks noChangeArrowheads="1" noChangeShapeType="1" noTextEdit="1"/>
          </p:cNvSpPr>
          <p:nvPr/>
        </p:nvSpPr>
        <p:spPr bwMode="auto">
          <a:xfrm>
            <a:off x="3439994" y="807243"/>
            <a:ext cx="2716181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Поздравляем!</a:t>
            </a:r>
            <a:endParaRPr lang="ru-RU" sz="3600" b="1" kern="10" dirty="0">
              <a:ln w="222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>
            <a:off x="2189839" y="1916832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УРА!</a:t>
            </a:r>
          </a:p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 Вы </a:t>
            </a: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заработали 20 очков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4" descr="https://omoro.ru/wp-content/uploads/2018/05/veselii-smailik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97" y="3789040"/>
            <a:ext cx="3414295" cy="240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100</a:t>
            </a:r>
            <a:endParaRPr lang="ru-RU" sz="2400" b="1" dirty="0"/>
          </a:p>
        </p:txBody>
      </p:sp>
      <p:sp>
        <p:nvSpPr>
          <p:cNvPr id="10244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90</a:t>
            </a:r>
            <a:endParaRPr lang="ru-RU" sz="2400" b="1" dirty="0"/>
          </a:p>
        </p:txBody>
      </p:sp>
      <p:sp>
        <p:nvSpPr>
          <p:cNvPr id="10245" name="AutoShape 10"/>
          <p:cNvSpPr>
            <a:spLocks noChangeArrowheads="1"/>
          </p:cNvSpPr>
          <p:nvPr/>
        </p:nvSpPr>
        <p:spPr bwMode="auto">
          <a:xfrm>
            <a:off x="7524749" y="5975126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80</a:t>
            </a:r>
            <a:endParaRPr lang="ru-RU" sz="2400" b="1" dirty="0"/>
          </a:p>
        </p:txBody>
      </p:sp>
      <p:sp>
        <p:nvSpPr>
          <p:cNvPr id="10247" name="AutoShape 12"/>
          <p:cNvSpPr>
            <a:spLocks noChangeArrowheads="1"/>
          </p:cNvSpPr>
          <p:nvPr/>
        </p:nvSpPr>
        <p:spPr bwMode="auto">
          <a:xfrm>
            <a:off x="7524748" y="208295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70</a:t>
            </a:r>
            <a:endParaRPr lang="ru-RU" sz="2400" b="1" dirty="0"/>
          </a:p>
        </p:txBody>
      </p:sp>
      <p:sp>
        <p:nvSpPr>
          <p:cNvPr id="10248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60</a:t>
            </a:r>
            <a:endParaRPr lang="ru-RU" sz="2400" b="1" dirty="0"/>
          </a:p>
        </p:txBody>
      </p:sp>
      <p:sp>
        <p:nvSpPr>
          <p:cNvPr id="1024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1025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1025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1025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9" name="Picture 2" descr="https://i0.wp.com/www.donippo.org/wp-content/uploads/2019/05/%D0%9F%D1%83%D1%88%D0%BA%D0%B8%D0%BD.png?fit=533%2C652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0135"/>
            <a:ext cx="4042156" cy="494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83568" y="5373688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/>
                <a:cs typeface="Arial"/>
              </a:rPr>
              <a:t>Выберите стоимость вопроса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709</Words>
  <Application>Microsoft Office PowerPoint</Application>
  <PresentationFormat>Экран (4:3)</PresentationFormat>
  <Paragraphs>363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6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soh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serga</dc:creator>
  <cp:lastModifiedBy>Ирина</cp:lastModifiedBy>
  <cp:revision>42</cp:revision>
  <dcterms:created xsi:type="dcterms:W3CDTF">2009-12-08T10:28:34Z</dcterms:created>
  <dcterms:modified xsi:type="dcterms:W3CDTF">2021-11-24T08:00:11Z</dcterms:modified>
</cp:coreProperties>
</file>