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  <p:sldId id="260" r:id="rId6"/>
    <p:sldId id="261" r:id="rId7"/>
    <p:sldId id="262" r:id="rId8"/>
    <p:sldId id="257" r:id="rId9"/>
    <p:sldId id="258" r:id="rId10"/>
    <p:sldId id="259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9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oza.ru/pics/2015/12/09/22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533401"/>
            <a:ext cx="4724400" cy="338975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38200" y="3733800"/>
            <a:ext cx="464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РЕПКА</a:t>
            </a:r>
            <a:endParaRPr lang="ru-RU" sz="54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im0-tub-ru.yandex.net/i?id=cd3545d930b8bee785d7581085c6a80a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28600"/>
            <a:ext cx="3533775" cy="55340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76400" y="5257800"/>
            <a:ext cx="2971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ВНУЧКА</a:t>
            </a:r>
            <a:endParaRPr lang="ru-RU" sz="54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6000" b="1" dirty="0" smtClean="0"/>
              <a:t>У____________________</a:t>
            </a:r>
          </a:p>
          <a:p>
            <a:pPr marL="0">
              <a:spcBef>
                <a:spcPts val="0"/>
              </a:spcBef>
              <a:buNone/>
            </a:pPr>
            <a:r>
              <a:rPr lang="ru-RU" sz="6000" b="1" dirty="0" smtClean="0"/>
              <a:t>Ч____________________</a:t>
            </a:r>
          </a:p>
          <a:p>
            <a:pPr marL="0">
              <a:spcBef>
                <a:spcPts val="0"/>
              </a:spcBef>
              <a:buNone/>
            </a:pPr>
            <a:r>
              <a:rPr lang="ru-RU" sz="6000" b="1" dirty="0" smtClean="0"/>
              <a:t>И___________________</a:t>
            </a:r>
          </a:p>
          <a:p>
            <a:pPr marL="0">
              <a:spcBef>
                <a:spcPts val="0"/>
              </a:spcBef>
              <a:buNone/>
            </a:pPr>
            <a:r>
              <a:rPr lang="ru-RU" sz="6000" b="1" dirty="0" smtClean="0"/>
              <a:t>Т____________________</a:t>
            </a:r>
          </a:p>
          <a:p>
            <a:pPr marL="0">
              <a:spcBef>
                <a:spcPts val="0"/>
              </a:spcBef>
              <a:buNone/>
            </a:pPr>
            <a:r>
              <a:rPr lang="ru-RU" sz="6000" b="1" dirty="0" smtClean="0"/>
              <a:t>Е____________________</a:t>
            </a:r>
          </a:p>
          <a:p>
            <a:pPr marL="0">
              <a:spcBef>
                <a:spcPts val="0"/>
              </a:spcBef>
              <a:buNone/>
            </a:pPr>
            <a:r>
              <a:rPr lang="ru-RU" sz="6000" b="1" dirty="0" smtClean="0"/>
              <a:t>Л___________________</a:t>
            </a:r>
          </a:p>
          <a:p>
            <a:pPr marL="0">
              <a:spcBef>
                <a:spcPts val="0"/>
              </a:spcBef>
              <a:buNone/>
            </a:pPr>
            <a:r>
              <a:rPr lang="ru-RU" sz="6000" b="1" dirty="0" smtClean="0"/>
              <a:t>Ь</a:t>
            </a:r>
            <a:endParaRPr lang="ru-RU" sz="60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/>
              <a:t>МЕТОДЫ ОБУЧЕНИЯ</a:t>
            </a:r>
            <a:br>
              <a:rPr lang="ru-RU" sz="4900" b="1" dirty="0" smtClean="0"/>
            </a:br>
            <a:r>
              <a:rPr lang="ru-RU" dirty="0" smtClean="0"/>
              <a:t> </a:t>
            </a:r>
            <a:r>
              <a:rPr lang="ru-RU" sz="2200" dirty="0" smtClean="0"/>
              <a:t>(по источнику знаний Верзилин Н.М.)</a:t>
            </a:r>
            <a:endParaRPr lang="ru-RU" sz="2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560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4913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СЛОВЕСНЫЕ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НАГЛЯДНЫЕ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ПРАКТИЧЕСКИЕ</a:t>
                      </a:r>
                      <a:endParaRPr lang="ru-RU" sz="2800" b="1" dirty="0"/>
                    </a:p>
                  </a:txBody>
                  <a:tcPr/>
                </a:tc>
              </a:tr>
              <a:tr h="4537841">
                <a:tc>
                  <a:txBody>
                    <a:bodyPr/>
                    <a:lstStyle/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 smtClean="0"/>
                    </a:p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304800"/>
          <a:ext cx="8534400" cy="27550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4800"/>
                <a:gridCol w="2844800"/>
                <a:gridCol w="2844800"/>
              </a:tblGrid>
              <a:tr h="527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Методы обучения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способы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деятельности</a:t>
                      </a:r>
                      <a:endParaRPr lang="ru-RU" sz="2400" b="1" dirty="0"/>
                    </a:p>
                  </a:txBody>
                  <a:tcPr/>
                </a:tc>
              </a:tr>
              <a:tr h="4637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педагога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и учащихся,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совместной </a:t>
                      </a:r>
                      <a:endParaRPr lang="ru-RU" sz="2400" b="1" dirty="0"/>
                    </a:p>
                  </a:txBody>
                  <a:tcPr/>
                </a:tc>
              </a:tr>
              <a:tr h="45967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на достижение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направленные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ими</a:t>
                      </a:r>
                      <a:endParaRPr lang="ru-RU" sz="2400" b="1" dirty="0"/>
                    </a:p>
                  </a:txBody>
                  <a:tcPr/>
                </a:tc>
              </a:tr>
              <a:tr h="834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образовательных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</a:rPr>
                        <a:t>целей.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cs typeface="Times New Roman" pitchFamily="18" charset="0"/>
                          <a:sym typeface="Symbol"/>
                        </a:rPr>
                        <a:t> </a:t>
                      </a:r>
                      <a:r>
                        <a:rPr lang="ru-RU" sz="2400" b="1" dirty="0" smtClean="0">
                          <a:cs typeface="Times New Roman" pitchFamily="18" charset="0"/>
                        </a:rPr>
                        <a:t>это </a:t>
                      </a:r>
                      <a:endParaRPr lang="ru-RU" sz="24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81000" y="3505200"/>
          <a:ext cx="8534400" cy="25849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4800"/>
                <a:gridCol w="2844800"/>
                <a:gridCol w="2844800"/>
              </a:tblGrid>
              <a:tr h="527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Методы обучения 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способы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деятельности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</a:tr>
              <a:tr h="46379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педагога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и учеников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взаимосвязанной 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</a:tr>
              <a:tr h="45967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по осуществлению 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задач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образования,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</a:tr>
              <a:tr h="834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и развития. 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воспитания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  <a:sym typeface="Symbol"/>
                        </a:rPr>
                        <a:t> </a:t>
                      </a:r>
                      <a:r>
                        <a:rPr lang="ru-RU" sz="2400" b="1" dirty="0" smtClean="0">
                          <a:latin typeface="+mn-lt"/>
                          <a:cs typeface="Times New Roman" pitchFamily="18" charset="0"/>
                        </a:rPr>
                        <a:t>это </a:t>
                      </a:r>
                      <a:endParaRPr lang="ru-RU" sz="2400" b="1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m0-tub-ru.yandex.net/i?id=d40bd70cd847e5c83094469fe282a18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1"/>
            <a:ext cx="6075404" cy="4495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19400" y="4419600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ЖУЧКА</a:t>
            </a:r>
            <a:endParaRPr lang="ru-RU" sz="5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m0-tub-ru.yandex.net/i?id=6ca5d9260e892740b4159b5b2a5c19a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81000"/>
            <a:ext cx="5166652" cy="4038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43200" y="42672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КОШКА</a:t>
            </a:r>
            <a:endParaRPr lang="ru-RU" sz="54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fotohomka.ru/images/Jan/10/d103713363dc956353a7fb30fc0b37f9/min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"/>
            <a:ext cx="5317958" cy="3962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194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МЫШКА</a:t>
            </a:r>
            <a:endParaRPr lang="ru-RU" sz="5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rosti.ru/patterns/00/00/24/0a9cb57ec4/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4038600" cy="486602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4038600"/>
            <a:ext cx="40386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БАБКА</a:t>
            </a:r>
            <a:endParaRPr lang="ru-RU" sz="5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hudomama.com/purchases/uploads/wm/81f/782/1d87e32e8ac909388e45b238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"/>
            <a:ext cx="4286250" cy="4286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76600" y="3886200"/>
            <a:ext cx="2438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ДЕДКА</a:t>
            </a:r>
            <a:endParaRPr lang="ru-RU" sz="5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62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МЕТОДЫ ОБУЧЕНИЯ  (по источнику знаний Верзилин Н.М.)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Бережнова</dc:creator>
  <cp:lastModifiedBy>Бережнова</cp:lastModifiedBy>
  <cp:revision>8</cp:revision>
  <dcterms:created xsi:type="dcterms:W3CDTF">2017-03-20T01:42:27Z</dcterms:created>
  <dcterms:modified xsi:type="dcterms:W3CDTF">2017-03-20T02:55:53Z</dcterms:modified>
</cp:coreProperties>
</file>