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0" r:id="rId2"/>
    <p:sldId id="298" r:id="rId3"/>
    <p:sldId id="262" r:id="rId4"/>
    <p:sldId id="261" r:id="rId5"/>
    <p:sldId id="260" r:id="rId6"/>
    <p:sldId id="259" r:id="rId7"/>
    <p:sldId id="300" r:id="rId8"/>
    <p:sldId id="257" r:id="rId9"/>
    <p:sldId id="267" r:id="rId10"/>
    <p:sldId id="266" r:id="rId11"/>
    <p:sldId id="265" r:id="rId12"/>
    <p:sldId id="264" r:id="rId13"/>
    <p:sldId id="275" r:id="rId14"/>
    <p:sldId id="272" r:id="rId15"/>
    <p:sldId id="271" r:id="rId16"/>
    <p:sldId id="270" r:id="rId17"/>
    <p:sldId id="269" r:id="rId18"/>
    <p:sldId id="279" r:id="rId19"/>
    <p:sldId id="278" r:id="rId20"/>
    <p:sldId id="277" r:id="rId21"/>
    <p:sldId id="301" r:id="rId22"/>
    <p:sldId id="302" r:id="rId23"/>
    <p:sldId id="304" r:id="rId24"/>
    <p:sldId id="306" r:id="rId25"/>
    <p:sldId id="305" r:id="rId26"/>
    <p:sldId id="307" r:id="rId27"/>
    <p:sldId id="296" r:id="rId28"/>
    <p:sldId id="295" r:id="rId29"/>
    <p:sldId id="268" r:id="rId30"/>
    <p:sldId id="299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0F0E"/>
    <a:srgbClr val="6633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B558-1778-4F01-8A17-6345698C26E5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FCC09-B57E-4476-8EC4-B987FA718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25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BA79E-3045-4E13-AE2E-20780C0F4F15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856B5-514D-4726-BF7E-3B6BD2F87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08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AB0CA-D31E-48D8-8195-3E8F3EE23E85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01A70-AF7B-406C-A7D7-5F3EC594B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929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6EFC3-A9EB-4A43-9804-18810478E168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4D1EF-EFE3-4F41-B790-D58F2ADA1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0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62E8E-B07E-4414-839D-B9DEA4557A26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6F92A-0ABD-4423-8FC5-141FDE6A4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3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BE17A-6DCB-4A53-830B-F46C4B5B2C0C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383CB-9F24-4CED-937F-CC0316CBB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412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C666C-8B2A-4FCE-9F83-6C7507A9F39F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7555-F7DF-4C91-BA09-F135B8964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286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DEFC0-5BDF-446C-BCEB-838054A9EF03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C69E-9E6D-482D-91BE-3E9AB8C0E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926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46D73-5BA4-4D19-8BFD-2952DA0207DC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46B3-16BC-4B47-A9AB-0B2916093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95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01B68-293F-462E-AA16-8C40C7E7C9F9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54C87-7081-4ADC-8665-A5FE52B87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7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CB25C-89FC-40B5-8ED0-0500CB9C7DE7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0B354-56E6-4D75-9AFD-FC25B25B5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15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715E9E-BDE3-438A-BDAA-F58E220EBAB4}" type="datetimeFigureOut">
              <a:rPr lang="ru-RU"/>
              <a:pPr>
                <a:defRPr/>
              </a:pPr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0DBB70-EB85-4188-86AD-E994B5E1A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6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eg"/><Relationship Id="rId11" Type="http://schemas.openxmlformats.org/officeDocument/2006/relationships/image" Target="../media/image82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image" Target="../media/image98.jpeg"/><Relationship Id="rId3" Type="http://schemas.openxmlformats.org/officeDocument/2006/relationships/image" Target="../media/image89.jpeg"/><Relationship Id="rId7" Type="http://schemas.openxmlformats.org/officeDocument/2006/relationships/image" Target="../media/image92.jpeg"/><Relationship Id="rId12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2.jpeg"/><Relationship Id="rId10" Type="http://schemas.openxmlformats.org/officeDocument/2006/relationships/image" Target="../media/image95.jpeg"/><Relationship Id="rId4" Type="http://schemas.openxmlformats.org/officeDocument/2006/relationships/image" Target="../media/image90.jpeg"/><Relationship Id="rId9" Type="http://schemas.openxmlformats.org/officeDocument/2006/relationships/image" Target="../media/image9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10" Type="http://schemas.openxmlformats.org/officeDocument/2006/relationships/image" Target="../media/image111.jpeg"/><Relationship Id="rId4" Type="http://schemas.openxmlformats.org/officeDocument/2006/relationships/image" Target="../media/image105.jpeg"/><Relationship Id="rId9" Type="http://schemas.openxmlformats.org/officeDocument/2006/relationships/image" Target="../media/image11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13" Type="http://schemas.openxmlformats.org/officeDocument/2006/relationships/image" Target="../media/image121.jpe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12" Type="http://schemas.openxmlformats.org/officeDocument/2006/relationships/image" Target="../media/image1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jpeg"/><Relationship Id="rId11" Type="http://schemas.openxmlformats.org/officeDocument/2006/relationships/image" Target="../media/image119.jpeg"/><Relationship Id="rId5" Type="http://schemas.openxmlformats.org/officeDocument/2006/relationships/image" Target="../media/image114.jpeg"/><Relationship Id="rId10" Type="http://schemas.openxmlformats.org/officeDocument/2006/relationships/image" Target="../media/image60.gif"/><Relationship Id="rId4" Type="http://schemas.openxmlformats.org/officeDocument/2006/relationships/image" Target="../media/image113.jpeg"/><Relationship Id="rId9" Type="http://schemas.openxmlformats.org/officeDocument/2006/relationships/image" Target="../media/image118.jpeg"/><Relationship Id="rId14" Type="http://schemas.openxmlformats.org/officeDocument/2006/relationships/image" Target="../media/image5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13" Type="http://schemas.openxmlformats.org/officeDocument/2006/relationships/image" Target="../media/image18.gif"/><Relationship Id="rId3" Type="http://schemas.openxmlformats.org/officeDocument/2006/relationships/image" Target="../media/image122.jpeg"/><Relationship Id="rId7" Type="http://schemas.openxmlformats.org/officeDocument/2006/relationships/image" Target="../media/image126.jpeg"/><Relationship Id="rId12" Type="http://schemas.openxmlformats.org/officeDocument/2006/relationships/image" Target="../media/image1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jpeg"/><Relationship Id="rId11" Type="http://schemas.openxmlformats.org/officeDocument/2006/relationships/image" Target="../media/image130.jpeg"/><Relationship Id="rId5" Type="http://schemas.openxmlformats.org/officeDocument/2006/relationships/image" Target="../media/image124.jpeg"/><Relationship Id="rId10" Type="http://schemas.openxmlformats.org/officeDocument/2006/relationships/image" Target="../media/image129.jpeg"/><Relationship Id="rId4" Type="http://schemas.openxmlformats.org/officeDocument/2006/relationships/image" Target="../media/image123.jpeg"/><Relationship Id="rId9" Type="http://schemas.openxmlformats.org/officeDocument/2006/relationships/image" Target="../media/image128.jpeg"/><Relationship Id="rId14" Type="http://schemas.openxmlformats.org/officeDocument/2006/relationships/image" Target="../media/image13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1.jpeg"/><Relationship Id="rId16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12" Type="http://schemas.openxmlformats.org/officeDocument/2006/relationships/image" Target="../media/image1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jpeg"/><Relationship Id="rId11" Type="http://schemas.openxmlformats.org/officeDocument/2006/relationships/image" Target="../media/image147.jpeg"/><Relationship Id="rId5" Type="http://schemas.openxmlformats.org/officeDocument/2006/relationships/image" Target="../media/image142.jpeg"/><Relationship Id="rId10" Type="http://schemas.openxmlformats.org/officeDocument/2006/relationships/image" Target="../media/image146.jpeg"/><Relationship Id="rId4" Type="http://schemas.openxmlformats.org/officeDocument/2006/relationships/image" Target="../media/image141.jpeg"/><Relationship Id="rId9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image" Target="../media/image149.jpeg"/><Relationship Id="rId7" Type="http://schemas.openxmlformats.org/officeDocument/2006/relationships/image" Target="../media/image1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2.jpeg"/><Relationship Id="rId5" Type="http://schemas.openxmlformats.org/officeDocument/2006/relationships/image" Target="../media/image151.jpeg"/><Relationship Id="rId10" Type="http://schemas.openxmlformats.org/officeDocument/2006/relationships/image" Target="../media/image49.gif"/><Relationship Id="rId4" Type="http://schemas.openxmlformats.org/officeDocument/2006/relationships/image" Target="../media/image150.gif"/><Relationship Id="rId9" Type="http://schemas.openxmlformats.org/officeDocument/2006/relationships/image" Target="../media/image15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56.jpeg"/><Relationship Id="rId7" Type="http://schemas.openxmlformats.org/officeDocument/2006/relationships/image" Target="../media/image1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Relationship Id="rId9" Type="http://schemas.openxmlformats.org/officeDocument/2006/relationships/image" Target="../media/image162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3" Type="http://schemas.openxmlformats.org/officeDocument/2006/relationships/image" Target="../media/image163.jpeg"/><Relationship Id="rId7" Type="http://schemas.openxmlformats.org/officeDocument/2006/relationships/image" Target="../media/image1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10" Type="http://schemas.openxmlformats.org/officeDocument/2006/relationships/image" Target="../media/image170.gif"/><Relationship Id="rId4" Type="http://schemas.openxmlformats.org/officeDocument/2006/relationships/image" Target="../media/image164.jpeg"/><Relationship Id="rId9" Type="http://schemas.openxmlformats.org/officeDocument/2006/relationships/image" Target="../media/image16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3.jpeg"/><Relationship Id="rId5" Type="http://schemas.openxmlformats.org/officeDocument/2006/relationships/image" Target="../media/image182.gif"/><Relationship Id="rId4" Type="http://schemas.openxmlformats.org/officeDocument/2006/relationships/image" Target="../media/image18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jpeg"/><Relationship Id="rId3" Type="http://schemas.openxmlformats.org/officeDocument/2006/relationships/image" Target="../media/image184.jpeg"/><Relationship Id="rId7" Type="http://schemas.openxmlformats.org/officeDocument/2006/relationships/image" Target="../media/image1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Relationship Id="rId9" Type="http://schemas.openxmlformats.org/officeDocument/2006/relationships/image" Target="../media/image19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gif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gif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1000108"/>
            <a:ext cx="3571900" cy="1071570"/>
          </a:xfrm>
          <a:ln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i="1" dirty="0" smtClean="0">
                <a:ln w="38100">
                  <a:solidFill>
                    <a:srgbClr val="280F0E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165100" dist="38100" sx="103000" sy="103000" algn="l" rotWithShape="0">
                    <a:prstClr val="black">
                      <a:alpha val="62000"/>
                    </a:prstClr>
                  </a:outerShdw>
                </a:effectLst>
                <a:latin typeface="Arial Narrow" pitchFamily="34" charset="0"/>
              </a:rPr>
              <a:t>Кубани</a:t>
            </a:r>
            <a:endParaRPr lang="ru-RU" sz="8000" b="1" i="1" dirty="0">
              <a:ln w="38100">
                <a:solidFill>
                  <a:srgbClr val="280F0E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165100" dist="38100" sx="103000" sy="103000" algn="l" rotWithShape="0">
                  <a:prstClr val="black">
                    <a:alpha val="62000"/>
                  </a:prst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15074" y="285728"/>
            <a:ext cx="3214710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1430"/>
                <a:solidFill>
                  <a:sysClr val="windowText" lastClr="000000"/>
                </a:solidFill>
                <a:effectLst>
                  <a:outerShdw blurRad="165100" dist="39000" dir="5460000" sx="105000" sy="105000" algn="tl">
                    <a:srgbClr val="000000">
                      <a:alpha val="52000"/>
                    </a:srgbClr>
                  </a:outerShdw>
                </a:effectLst>
                <a:latin typeface="Arial Narrow" pitchFamily="34" charset="0"/>
              </a:rPr>
              <a:t>Растения</a:t>
            </a:r>
          </a:p>
        </p:txBody>
      </p:sp>
      <p:pic>
        <p:nvPicPr>
          <p:cNvPr id="1026" name="Picture 2" descr="E:\презентация-РАСТЕНИЯ КУБАНИ\РАСТЕНИЯ КУБАНИ\а-пицундская сосн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929066"/>
            <a:ext cx="3546999" cy="2376489"/>
          </a:xfrm>
          <a:prstGeom prst="round2DiagRect">
            <a:avLst/>
          </a:prstGeom>
          <a:noFill/>
        </p:spPr>
      </p:pic>
      <p:pic>
        <p:nvPicPr>
          <p:cNvPr id="1027" name="Picture 3" descr="E:\презентация-РАСТЕНИЯ КУБАНИ\РАСТЕНИЯ КУБАНИ\ШАФРАН-КРОКУ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3437619" cy="2286016"/>
          </a:xfrm>
          <a:prstGeom prst="round2DiagRect">
            <a:avLst/>
          </a:prstGeom>
          <a:noFill/>
        </p:spPr>
      </p:pic>
      <p:pic>
        <p:nvPicPr>
          <p:cNvPr id="1028" name="Picture 4" descr="E:\презентация-РАСТЕНИЯ КУБАНИ\РАСТЕНИЯ КУБАНИ\тбарбари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2428868"/>
            <a:ext cx="2643190" cy="2643190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157163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От 1300 до 1800 метров преобладают хвойные леса, состоящие из кавказской пихты и восточной ели. Хвоя пихты мягче и немного шире, чем иголки ели.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37312"/>
            <a:ext cx="1828642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Кавказская пихта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6237312"/>
            <a:ext cx="166238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Восточная  ель</a:t>
            </a:r>
          </a:p>
        </p:txBody>
      </p:sp>
      <p:pic>
        <p:nvPicPr>
          <p:cNvPr id="7" name="Picture 12" descr="ель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628800"/>
            <a:ext cx="3429000" cy="4572000"/>
          </a:xfrm>
          <a:prstGeom prst="round2DiagRect">
            <a:avLst/>
          </a:prstGeom>
          <a:noFill/>
        </p:spPr>
      </p:pic>
      <p:pic>
        <p:nvPicPr>
          <p:cNvPr id="9" name="Picture 13" descr="пихта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516" y="1628800"/>
            <a:ext cx="3492388" cy="4656519"/>
          </a:xfrm>
          <a:prstGeom prst="round2DiagRect">
            <a:avLst/>
          </a:prstGeom>
          <a:noFill/>
        </p:spPr>
      </p:pic>
      <p:pic>
        <p:nvPicPr>
          <p:cNvPr id="11" name="Picture 13" descr="пихта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30428" y="1268760"/>
            <a:ext cx="1747088" cy="1945926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4725144"/>
            <a:ext cx="198163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Субальпийские луга</a:t>
            </a:r>
          </a:p>
        </p:txBody>
      </p:sp>
      <p:pic>
        <p:nvPicPr>
          <p:cNvPr id="8" name="Picture 12" descr="гвоздики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861048"/>
            <a:ext cx="4176464" cy="2736304"/>
          </a:xfrm>
          <a:prstGeom prst="round2DiagRect">
            <a:avLst>
              <a:gd name="adj1" fmla="val 16667"/>
              <a:gd name="adj2" fmla="val 0"/>
            </a:avLst>
          </a:prstGeom>
          <a:noFill/>
        </p:spPr>
      </p:pic>
      <p:pic>
        <p:nvPicPr>
          <p:cNvPr id="5" name="Picture 8" descr="субальп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159080"/>
            <a:ext cx="3762042" cy="2566064"/>
          </a:xfrm>
          <a:prstGeom prst="round2DiagRect">
            <a:avLst/>
          </a:prstGeom>
          <a:noFill/>
        </p:spPr>
      </p:pic>
      <p:pic>
        <p:nvPicPr>
          <p:cNvPr id="9" name="Picture 12" descr="гвоздики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1196752"/>
            <a:ext cx="3096344" cy="1944216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1558525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высоте 1800 – 2200 метров над уровнем моря лежит пояс субальпийской растительности. Простираются субальпийские луга и криволесье с кустарниковым буком и горным кленом. Субальпийские луга – это богатые пастбища. В летнее время здесь содержат крупный рогатый скот и отары овец.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:\презентация-РАСТЕНИЯ КУБАНИ\анимация\АНИМАЦИЯ для ПРЕЗЕНТАЦИЙ\РАЗНОЕ\grenouille_32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373688"/>
            <a:ext cx="15113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H:\презентация-РАСТЕНИЯ КУБАНИ\анимация\a3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4941888"/>
            <a:ext cx="9842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60032" y="4437112"/>
            <a:ext cx="2160240" cy="432048"/>
          </a:xfrm>
          <a:prstGeom prst="rect">
            <a:avLst/>
          </a:prstGeom>
        </p:spPr>
        <p:txBody>
          <a:bodyPr anchor="ctr">
            <a:normAutofit fontScale="97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j-ea"/>
                <a:cs typeface="+mj-cs"/>
              </a:rPr>
              <a:t>Альпийские луга</a:t>
            </a:r>
            <a:endParaRPr lang="ru-RU" sz="1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pic>
        <p:nvPicPr>
          <p:cNvPr id="5" name="Picture 8" descr="субальп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010346"/>
            <a:ext cx="4536504" cy="3402378"/>
          </a:xfrm>
          <a:prstGeom prst="round2DiagRect">
            <a:avLst/>
          </a:prstGeom>
          <a:noFill/>
        </p:spPr>
      </p:pic>
      <p:pic>
        <p:nvPicPr>
          <p:cNvPr id="6" name="Picture 8" descr="субальп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268760"/>
            <a:ext cx="4824536" cy="3141135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8786874" cy="1270493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Выше субальпийских лугов, начиная с высот 2300 – 2500 и до 2800 – 3000 метров над уровнем моря, простирается пояс альпийских (в других частях Кавказа он гораздо выше).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Природа здесь более суровая и не такая пышная.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Лишь в августе поляны освобождаются от  снега.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1918565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Как разительна перемена!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субальпийской зоне всё велико и пышно, а в  альпийской те же растения,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но от  4 до 15 сантиметров ростом, стелющейся формы.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субальпийских лугах поражает яркость окраски, пестрота цветов на каменистых полянах, в окружении скал и снегов. Кругом  произрастают красные мытники, ярко-синие горечавки, золотисто-желтые лютики, горец мясо-красный  и одуванчики,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розово-красные гвоздики, голубые незабудки,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пузырница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, примула.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381328"/>
            <a:ext cx="995785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Мытник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6381328"/>
            <a:ext cx="2517941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Горец </a:t>
            </a: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масо-красный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5" y="6381328"/>
            <a:ext cx="100811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Лютик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6381328"/>
            <a:ext cx="187220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Одуванчик горный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861048"/>
            <a:ext cx="97815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Гвоздика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3861048"/>
            <a:ext cx="1137363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Незабудки</a:t>
            </a:r>
          </a:p>
        </p:txBody>
      </p:sp>
      <p:pic>
        <p:nvPicPr>
          <p:cNvPr id="10" name="Picture 9" descr="мыть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1520" y="4581128"/>
            <a:ext cx="1296144" cy="1777752"/>
          </a:xfrm>
          <a:prstGeom prst="round2DiagRect">
            <a:avLst/>
          </a:prstGeom>
          <a:noFill/>
        </p:spPr>
      </p:pic>
      <p:pic>
        <p:nvPicPr>
          <p:cNvPr id="11" name="Picture 11" descr="одуванч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380312" y="4653136"/>
            <a:ext cx="1440160" cy="1628510"/>
          </a:xfrm>
          <a:prstGeom prst="round2Diag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076056" y="3861048"/>
            <a:ext cx="109036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Горечавка</a:t>
            </a:r>
          </a:p>
        </p:txBody>
      </p:sp>
      <p:pic>
        <p:nvPicPr>
          <p:cNvPr id="14" name="Picture 12" descr="гвозди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51520" y="2204864"/>
            <a:ext cx="2088232" cy="1656184"/>
          </a:xfrm>
          <a:prstGeom prst="round2DiagRect">
            <a:avLst/>
          </a:prstGeom>
          <a:noFill/>
        </p:spPr>
      </p:pic>
      <p:pic>
        <p:nvPicPr>
          <p:cNvPr id="15" name="Picture 8" descr="лютик"/>
          <p:cNvPicPr>
            <a:picLocks noChangeAspect="1" noChangeArrowheads="1"/>
          </p:cNvPicPr>
          <p:nvPr/>
        </p:nvPicPr>
        <p:blipFill>
          <a:blip r:embed="rId6" cstate="print">
            <a:lum contrast="6000"/>
          </a:blip>
          <a:srcRect/>
          <a:stretch>
            <a:fillRect/>
          </a:stretch>
        </p:blipFill>
        <p:spPr>
          <a:xfrm>
            <a:off x="3563888" y="4653136"/>
            <a:ext cx="1800200" cy="1656184"/>
          </a:xfrm>
          <a:prstGeom prst="round2DiagRect">
            <a:avLst/>
          </a:prstGeom>
          <a:noFill/>
        </p:spPr>
      </p:pic>
      <p:pic>
        <p:nvPicPr>
          <p:cNvPr id="16" name="Picture 12" descr="гвоздики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1680" y="4581128"/>
            <a:ext cx="1731389" cy="1728192"/>
          </a:xfrm>
          <a:prstGeom prst="round2DiagRect">
            <a:avLst/>
          </a:prstGeom>
          <a:noFill/>
        </p:spPr>
      </p:pic>
      <p:pic>
        <p:nvPicPr>
          <p:cNvPr id="17" name="Picture 12" descr="гвоздики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27784" y="2330878"/>
            <a:ext cx="1872208" cy="1404156"/>
          </a:xfrm>
          <a:prstGeom prst="round2DiagRect">
            <a:avLst/>
          </a:prstGeom>
          <a:noFill/>
        </p:spPr>
      </p:pic>
      <p:pic>
        <p:nvPicPr>
          <p:cNvPr id="18" name="Picture 10" descr="горичавка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76256" y="2303875"/>
            <a:ext cx="1944216" cy="1458162"/>
          </a:xfrm>
          <a:prstGeom prst="round2Diag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092280" y="3861048"/>
            <a:ext cx="1195071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Пузырница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20" name="Picture 8" descr="лютик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08104" y="4653136"/>
            <a:ext cx="1800200" cy="1656183"/>
          </a:xfrm>
          <a:prstGeom prst="round2Diag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5508104" y="6381328"/>
            <a:ext cx="115212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Примула </a:t>
            </a:r>
          </a:p>
        </p:txBody>
      </p:sp>
      <p:pic>
        <p:nvPicPr>
          <p:cNvPr id="14359" name="Picture 23" descr="C:\Users\Светлана\Pictures\Без названия (7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804" y="2334056"/>
            <a:ext cx="1906428" cy="142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83844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отрогах 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Маркотхского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хребта от Новороссийска до Геленджика  растут искривленные и  низкорослые вяз, граб и среди них кизил и боярышник.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077072"/>
            <a:ext cx="1872208" cy="2448272"/>
          </a:xfrm>
          <a:prstGeom prst="round2Diag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6519446"/>
            <a:ext cx="92288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Вяз</a:t>
            </a:r>
          </a:p>
        </p:txBody>
      </p:sp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052736"/>
            <a:ext cx="4176464" cy="2592288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4077072"/>
            <a:ext cx="1872208" cy="2448272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005064"/>
            <a:ext cx="1872208" cy="2520280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32040" y="980728"/>
            <a:ext cx="3888432" cy="2736304"/>
          </a:xfrm>
          <a:prstGeom prst="round2Diag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63888" y="3645024"/>
            <a:ext cx="302433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Маркхотский</a:t>
            </a: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хребет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6519446"/>
            <a:ext cx="207146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Граб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6519446"/>
            <a:ext cx="243505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Кизил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6525344"/>
            <a:ext cx="18002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Боярышник</a:t>
            </a:r>
          </a:p>
        </p:txBody>
      </p:sp>
      <p:pic>
        <p:nvPicPr>
          <p:cNvPr id="17425" name="Picture 17" descr="C:\Users\Светлана\Pictures\Без названия (9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58" y="4005064"/>
            <a:ext cx="165592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764704"/>
            <a:ext cx="3912434" cy="2736304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8858312" cy="1270493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районе Геленджика есть вяз, клен, ясень, кизил, грецкий орех, алыча, яблоня, груша; по побережью – пицундская  сосна.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484784"/>
            <a:ext cx="1596883" cy="1197662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4365104"/>
            <a:ext cx="2088232" cy="2232248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3284984"/>
            <a:ext cx="2016224" cy="2455065"/>
          </a:xfrm>
          <a:prstGeom prst="round2Diag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300192" y="6519446"/>
            <a:ext cx="216024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Пицундская </a:t>
            </a:r>
            <a:r>
              <a:rPr lang="ru-RU" sz="1600" b="1" i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сосна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2636912"/>
            <a:ext cx="92288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Алыча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6273225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Грецкий орех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573016"/>
            <a:ext cx="108012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Клён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3429000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Геленджик</a:t>
            </a:r>
          </a:p>
        </p:txBody>
      </p:sp>
      <p:pic>
        <p:nvPicPr>
          <p:cNvPr id="17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0376" y="3786190"/>
            <a:ext cx="1524011" cy="1143008"/>
          </a:xfrm>
          <a:prstGeom prst="round2DiagRect">
            <a:avLst/>
          </a:prstGeom>
          <a:noFill/>
        </p:spPr>
      </p:pic>
      <p:pic>
        <p:nvPicPr>
          <p:cNvPr id="19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43908" y="980728"/>
            <a:ext cx="810090" cy="1080120"/>
          </a:xfrm>
          <a:prstGeom prst="round2Diag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179512" y="5733256"/>
            <a:ext cx="106690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Ясень</a:t>
            </a:r>
          </a:p>
        </p:txBody>
      </p:sp>
      <p:pic>
        <p:nvPicPr>
          <p:cNvPr id="21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64159" y="2852936"/>
            <a:ext cx="1075593" cy="1219006"/>
          </a:xfrm>
          <a:prstGeom prst="round2DiagRect">
            <a:avLst/>
          </a:prstGeom>
          <a:noFill/>
        </p:spPr>
      </p:pic>
      <p:pic>
        <p:nvPicPr>
          <p:cNvPr id="22" name="Picture 17" descr="вяз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01955" y="4365104"/>
            <a:ext cx="2639145" cy="1706706"/>
          </a:xfrm>
          <a:prstGeom prst="round2DiagRect">
            <a:avLst/>
          </a:prstGeom>
          <a:noFill/>
        </p:spPr>
      </p:pic>
      <p:pic>
        <p:nvPicPr>
          <p:cNvPr id="18454" name="Picture 22" descr="C:\Users\Светлана\Pictures\Без названия (10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61" y="1484784"/>
            <a:ext cx="1477088" cy="211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5" name="Picture 23" descr="C:\Users\Светлана\Pictures\Без названия (11)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09324"/>
            <a:ext cx="1536169" cy="205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7" name="Picture 25" descr="C:\Users\Светлана\Pictures\Без названия (12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17" y="3911569"/>
            <a:ext cx="1369594" cy="182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980728"/>
            <a:ext cx="3456384" cy="2736304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1414509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12 километрах к югу от Геленджика расположен курортный поселок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Джанхот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. </a:t>
            </a:r>
            <a: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Здесь, на высоком берегу моря, сохранился островок древней флоры – роща пицундской сосны. Её окружают граб, клен и другие деревья.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19462" name="Picture 17" descr="вяз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1620838"/>
            <a:ext cx="3109913" cy="233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005064"/>
            <a:ext cx="2232248" cy="2690743"/>
          </a:xfrm>
          <a:prstGeom prst="round2Diag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5877272"/>
            <a:ext cx="280831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Роща пицундской сосны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3717032"/>
            <a:ext cx="158417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Джанхот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10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3140968"/>
            <a:ext cx="2016224" cy="2688299"/>
          </a:xfrm>
          <a:prstGeom prst="round2DiagRect">
            <a:avLst/>
          </a:prstGeom>
          <a:noFill/>
        </p:spPr>
      </p:pic>
      <p:pic>
        <p:nvPicPr>
          <p:cNvPr id="19468" name="Picture 12" descr="C:\Users\Светлана\Pictures\Без названия (1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038" y="4293096"/>
            <a:ext cx="2521074" cy="217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194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1054469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За Михайловским перевалом дуб  распространен по склонам гор и поднимается на высоту 500 – 600 метров, уступая затем место буку. В поймах и на берегах рек произрастают ольха, калина, бузина, кизил, груша.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052736"/>
            <a:ext cx="3168352" cy="237626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530" y="4077072"/>
            <a:ext cx="1836204" cy="2448272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4149080"/>
            <a:ext cx="1872208" cy="2304256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4149080"/>
            <a:ext cx="2016224" cy="2304256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03258" y="4149080"/>
            <a:ext cx="1989221" cy="2304256"/>
          </a:xfrm>
          <a:prstGeom prst="round2Diag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100392" y="2780928"/>
            <a:ext cx="1043608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Буковый лес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2852936"/>
            <a:ext cx="1152128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Дубовый лес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6519446"/>
            <a:ext cx="158417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Ольха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83768" y="6519446"/>
            <a:ext cx="158417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Калина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6519446"/>
            <a:ext cx="158417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Бузина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6519446"/>
            <a:ext cx="158417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Груша</a:t>
            </a:r>
          </a:p>
        </p:txBody>
      </p:sp>
      <p:pic>
        <p:nvPicPr>
          <p:cNvPr id="16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57291" y="3573015"/>
            <a:ext cx="1054470" cy="1393031"/>
          </a:xfrm>
          <a:prstGeom prst="round2DiagRect">
            <a:avLst/>
          </a:prstGeom>
          <a:noFill/>
        </p:spPr>
      </p:pic>
      <p:pic>
        <p:nvPicPr>
          <p:cNvPr id="18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45283" y="3573016"/>
            <a:ext cx="1258965" cy="1284744"/>
          </a:xfrm>
          <a:prstGeom prst="round2DiagRect">
            <a:avLst/>
          </a:prstGeom>
          <a:noFill/>
        </p:spPr>
      </p:pic>
      <p:pic>
        <p:nvPicPr>
          <p:cNvPr id="20499" name="Picture 19" descr="C:\Users\Светлана\Pictures\Без названия (14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5636"/>
            <a:ext cx="3589015" cy="151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6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1270493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побережье от Лазаревского до Адлера растут кипарисы, сосна пицундская, магнолии, пальмы. Они круглый год остаются зелёными.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 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0" descr="каштан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643050"/>
            <a:ext cx="2000264" cy="1643074"/>
          </a:xfrm>
          <a:prstGeom prst="round2DiagRect">
            <a:avLst/>
          </a:prstGeom>
          <a:noFill/>
        </p:spPr>
      </p:pic>
      <p:pic>
        <p:nvPicPr>
          <p:cNvPr id="6" name="Picture 10" descr="каштан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1142984"/>
            <a:ext cx="1955467" cy="2426138"/>
          </a:xfrm>
          <a:prstGeom prst="round2DiagRect">
            <a:avLst/>
          </a:prstGeom>
          <a:noFill/>
        </p:spPr>
      </p:pic>
      <p:pic>
        <p:nvPicPr>
          <p:cNvPr id="7" name="Picture 10" descr="каштан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7818" y="785794"/>
            <a:ext cx="1714513" cy="1285884"/>
          </a:xfrm>
          <a:prstGeom prst="round2Diag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071538" y="3571876"/>
            <a:ext cx="335758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Знаменитые сочинские пальмы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3573016"/>
            <a:ext cx="114300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Кипарис</a:t>
            </a:r>
          </a:p>
        </p:txBody>
      </p:sp>
      <p:pic>
        <p:nvPicPr>
          <p:cNvPr id="10" name="Picture 10" descr="каштан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156369"/>
            <a:ext cx="1785949" cy="2273027"/>
          </a:xfrm>
          <a:prstGeom prst="round2DiagRect">
            <a:avLst/>
          </a:prstGeom>
          <a:noFill/>
        </p:spPr>
      </p:pic>
      <p:pic>
        <p:nvPicPr>
          <p:cNvPr id="11" name="Picture 10" descr="каштан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57356" y="3929065"/>
            <a:ext cx="1071570" cy="1250165"/>
          </a:xfrm>
          <a:prstGeom prst="round2Diag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Picture 10" descr="каштан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6380" y="4286256"/>
            <a:ext cx="3071834" cy="1960745"/>
          </a:xfrm>
          <a:prstGeom prst="round2DiagRect">
            <a:avLst/>
          </a:prstGeom>
          <a:noFill/>
        </p:spPr>
      </p:pic>
      <p:pic>
        <p:nvPicPr>
          <p:cNvPr id="13" name="Picture 10" descr="каштан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63270" y="3857628"/>
            <a:ext cx="1773634" cy="1285884"/>
          </a:xfrm>
          <a:prstGeom prst="round2Diag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67544" y="6381328"/>
            <a:ext cx="1791388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Сосна пицундская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6381328"/>
            <a:ext cx="1428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Магнолия</a:t>
            </a:r>
          </a:p>
        </p:txBody>
      </p:sp>
      <p:pic>
        <p:nvPicPr>
          <p:cNvPr id="1026" name="Picture 2" descr="E:\презентация-РАСТЕНИЯ КУБАНИ\анимация\a37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071938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каштан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85984" y="1214422"/>
            <a:ext cx="1357322" cy="2357454"/>
          </a:xfrm>
          <a:prstGeom prst="round2DiagRect">
            <a:avLst/>
          </a:prstGeom>
          <a:noFill/>
        </p:spPr>
      </p:pic>
      <p:pic>
        <p:nvPicPr>
          <p:cNvPr id="19" name="Picture 10" descr="каштан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14744" y="1714488"/>
            <a:ext cx="1785950" cy="1571636"/>
          </a:xfrm>
          <a:prstGeom prst="round2DiagRect">
            <a:avLst/>
          </a:prstGeom>
          <a:noFill/>
        </p:spPr>
      </p:pic>
      <p:pic>
        <p:nvPicPr>
          <p:cNvPr id="20" name="Picture 10" descr="каштан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71868" y="5072074"/>
            <a:ext cx="2000263" cy="1451099"/>
          </a:xfrm>
          <a:prstGeom prst="round2DiagRect">
            <a:avLst/>
          </a:prstGeom>
          <a:noFill/>
        </p:spPr>
      </p:pic>
      <p:pic>
        <p:nvPicPr>
          <p:cNvPr id="1028" name="Picture 4" descr="E:\презентация-РАСТЕНИЯ КУБАНИ\анимация\69203913_641703a64204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08500"/>
            <a:ext cx="723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7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8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643998" cy="1143007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дельте Кубани, в плавнях и лиманах распространены осока, рогоз, камыш, жёлтые кувшинки, водяные лилии, водяной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орех,куга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(полынь болотная).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124744"/>
            <a:ext cx="3600400" cy="2573739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052736"/>
            <a:ext cx="3672408" cy="2592288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869160"/>
            <a:ext cx="1296144" cy="1572924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19672" y="4653136"/>
            <a:ext cx="1368152" cy="1818202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4437112"/>
            <a:ext cx="1368152" cy="2016224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32040" y="5229200"/>
            <a:ext cx="1224136" cy="1224136"/>
          </a:xfrm>
          <a:prstGeom prst="round2Diag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720" y="3717032"/>
            <a:ext cx="392909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Павловские плавни  в пойме р.Кубань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717032"/>
            <a:ext cx="316835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Кияшкин</a:t>
            </a: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лиман  г.Ейск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6453336"/>
            <a:ext cx="1152128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Рогоз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6453336"/>
            <a:ext cx="1440160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Камыш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6453336"/>
            <a:ext cx="1584176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Осока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6453336"/>
            <a:ext cx="1224136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Кувшинка</a:t>
            </a:r>
          </a:p>
        </p:txBody>
      </p:sp>
      <p:pic>
        <p:nvPicPr>
          <p:cNvPr id="16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12360" y="5373216"/>
            <a:ext cx="1099247" cy="916401"/>
          </a:xfrm>
          <a:prstGeom prst="round2DiagRect">
            <a:avLst/>
          </a:prstGeom>
          <a:noFill/>
        </p:spPr>
      </p:pic>
      <p:pic>
        <p:nvPicPr>
          <p:cNvPr id="17" name="Picture 17" descr="вяз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44208" y="5157192"/>
            <a:ext cx="1243263" cy="1148471"/>
          </a:xfrm>
          <a:prstGeom prst="round2Diag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7668344" y="6273225"/>
            <a:ext cx="1475656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Водяные лилии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28184" y="6381327"/>
            <a:ext cx="1512168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Водяной орех</a:t>
            </a:r>
          </a:p>
        </p:txBody>
      </p:sp>
      <p:pic>
        <p:nvPicPr>
          <p:cNvPr id="21" name="Picture 17" descr="вяз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44008" y="4437112"/>
            <a:ext cx="1008112" cy="925731"/>
          </a:xfrm>
          <a:prstGeom prst="round2DiagRect">
            <a:avLst/>
          </a:prstGeom>
          <a:noFill/>
        </p:spPr>
      </p:pic>
      <p:pic>
        <p:nvPicPr>
          <p:cNvPr id="22" name="Picture 17" descr="вяз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228184" y="4653136"/>
            <a:ext cx="959420" cy="720080"/>
          </a:xfrm>
          <a:prstGeom prst="round2DiagRect">
            <a:avLst/>
          </a:prstGeom>
          <a:noFill/>
        </p:spPr>
      </p:pic>
      <p:pic>
        <p:nvPicPr>
          <p:cNvPr id="23" name="Picture 2" descr="H:\презентация-РАСТЕНИЯ КУБАНИ\анимация\АНИМАЦИЯ для ПРЕЗЕНТАЦИЙ\РАЗНОЕ\grenouille_322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860800"/>
            <a:ext cx="108426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:\презентация-РАСТЕНИЯ КУБАНИ\анимация\72505148_ruybkaanimaciya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781300"/>
            <a:ext cx="1074738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92" presetID="2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3014" name="Picture 6" descr="C:\Documents and Settings\Admin\Рабочий стол\РАСТЕНИЯ КУБАНИ\rast-224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785794"/>
            <a:ext cx="1857389" cy="2286016"/>
          </a:xfrm>
          <a:prstGeom prst="round2DiagRect">
            <a:avLst/>
          </a:prstGeom>
          <a:noFill/>
        </p:spPr>
      </p:pic>
      <p:pic>
        <p:nvPicPr>
          <p:cNvPr id="43015" name="Picture 7" descr="C:\Documents and Settings\Admin\Рабочий стол\РАСТЕНИЯ КУБАНИ\ИВН-ЧА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071546"/>
            <a:ext cx="1285884" cy="1500198"/>
          </a:xfrm>
          <a:prstGeom prst="round2DiagRect">
            <a:avLst/>
          </a:prstGeom>
          <a:noFill/>
        </p:spPr>
      </p:pic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5000636"/>
            <a:ext cx="2000264" cy="164307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7" name="Picture 9" descr="C:\Documents and Settings\Admin\Рабочий стол\РАСТЕНИЯ КУБАНИ\i333333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786322"/>
            <a:ext cx="1643074" cy="1825638"/>
          </a:xfrm>
          <a:prstGeom prst="round2DiagRect">
            <a:avLst/>
          </a:prstGeom>
          <a:noFill/>
        </p:spPr>
      </p:pic>
      <p:pic>
        <p:nvPicPr>
          <p:cNvPr id="43018" name="Picture 10" descr="C:\Documents and Settings\Admin\Рабочий стол\РАСТЕНИЯ КУБАНИ\i.RRRRRRjp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3214686"/>
            <a:ext cx="1928826" cy="1643074"/>
          </a:xfrm>
          <a:prstGeom prst="round2DiagRect">
            <a:avLst/>
          </a:prstGeom>
          <a:noFill/>
        </p:spPr>
      </p:pic>
      <p:pic>
        <p:nvPicPr>
          <p:cNvPr id="43010" name="Picture 2" descr="http://im2-tub-ru.yandex.net/i?id=225285826-54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785794"/>
            <a:ext cx="2214578" cy="1493800"/>
          </a:xfrm>
          <a:prstGeom prst="round2DiagRect">
            <a:avLst/>
          </a:prstGeom>
          <a:noFill/>
        </p:spPr>
      </p:pic>
      <p:pic>
        <p:nvPicPr>
          <p:cNvPr id="43020" name="Picture 12" descr="C:\Documents and Settings\Admin\Рабочий стол\РАСТЕНИЯ КУБАНИ\iВВВ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5214950"/>
            <a:ext cx="2143140" cy="1416173"/>
          </a:xfrm>
          <a:prstGeom prst="round2DiagRect">
            <a:avLst/>
          </a:prstGeom>
          <a:noFill/>
        </p:spPr>
      </p:pic>
      <p:pic>
        <p:nvPicPr>
          <p:cNvPr id="43021" name="Picture 13" descr="C:\Documents and Settings\Admin\Рабочий стол\РАСТЕНИЯ КУБАНИ\i.ЕЕЕЕЕЕЕЕЕjp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28794" y="3857628"/>
            <a:ext cx="2071702" cy="1553777"/>
          </a:xfrm>
          <a:prstGeom prst="round2DiagRect">
            <a:avLst/>
          </a:prstGeom>
          <a:noFill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57290" y="2357430"/>
            <a:ext cx="1000132" cy="908453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 descr="C:\Documents and Settings\Admin\Рабочий стол\РАСТЕНИЯ КУБАНИ\ЛАНДЫШ МАЙСКИЙ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2357430"/>
            <a:ext cx="1146536" cy="928694"/>
          </a:xfrm>
          <a:prstGeom prst="round2DiagRect">
            <a:avLst/>
          </a:prstGeom>
          <a:noFill/>
        </p:spPr>
      </p:pic>
      <p:pic>
        <p:nvPicPr>
          <p:cNvPr id="43019" name="Picture 11" descr="C:\Documents and Settings\Admin\Рабочий стол\РАСТЕНИЯ КУБАНИ\i1111111111111111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28992" y="2928934"/>
            <a:ext cx="2143140" cy="1422439"/>
          </a:xfrm>
          <a:prstGeom prst="round2DiagRect">
            <a:avLst/>
          </a:prstGeom>
          <a:noFill/>
        </p:spPr>
      </p:pic>
      <p:pic>
        <p:nvPicPr>
          <p:cNvPr id="43023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72000" y="1428736"/>
            <a:ext cx="2000264" cy="163877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4" name="Picture 4" descr="C:\Documents and Settings\Admin\Рабочий стол\РАСТЕНИЯ КУБАНИ\ДИОСКАРЕЯ КАВКАЗСКАЯ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2844" y="3357562"/>
            <a:ext cx="1000132" cy="1346606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86874" cy="1214445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Растительный мир Кубани очень богат и разнообразен. 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Кубани произрастает почти 3 000 видов дикорастущих растений,   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десятки    видов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водорослей   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и   537  видов лишайников.</a:t>
            </a:r>
            <a:endParaRPr lang="ru-RU" sz="2000" b="1" dirty="0">
              <a:ln w="11430"/>
              <a:solidFill>
                <a:srgbClr val="280F0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56327" name="Picture 7" descr="C:\Documents and Settings\Admin\Рабочий стол\МОЁЁЁЁ\ПРЕЗЕНТАЦИИ\АНИМАЦИЯ для ПРЕЗЕНТАЦИЙ\РАЗНОЕ\grenouille_322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5357813"/>
            <a:ext cx="181451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558525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правом берегу Кубани, недалеко от станицы Ивановской, в 57 км. От Краснодара  раскинулся массив Красного Леса  (5200 га). Основу леса образует дуб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черешчатый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, ильм(вяз восточный), клён полевой, ясень,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грабинник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( восточный граб),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встречается  черноклён( татарский клён), груша, яблоня.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2171" y="1500174"/>
            <a:ext cx="1744077" cy="2357454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500174"/>
            <a:ext cx="1785950" cy="2428891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5072074"/>
            <a:ext cx="1524011" cy="1143008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3108" y="4500570"/>
            <a:ext cx="1872903" cy="1714512"/>
          </a:xfrm>
          <a:prstGeom prst="round2DiagRect">
            <a:avLst/>
          </a:prstGeom>
          <a:noFill/>
        </p:spPr>
      </p:pic>
      <p:pic>
        <p:nvPicPr>
          <p:cNvPr id="10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6248" y="4857760"/>
            <a:ext cx="2071702" cy="1357321"/>
          </a:xfrm>
          <a:prstGeom prst="round2Diag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3929066"/>
            <a:ext cx="207170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Дуб </a:t>
            </a: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черешчатый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6215082"/>
            <a:ext cx="117777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Грабинник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6215082"/>
            <a:ext cx="214314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Клён полевой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3929066"/>
            <a:ext cx="136815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Чёрноклён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15140" y="6215082"/>
            <a:ext cx="135151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Ильм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00826" y="3857628"/>
            <a:ext cx="192882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Красный лес</a:t>
            </a:r>
          </a:p>
        </p:txBody>
      </p:sp>
      <p:pic>
        <p:nvPicPr>
          <p:cNvPr id="17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40" y="4786322"/>
            <a:ext cx="2015779" cy="1439675"/>
          </a:xfrm>
          <a:prstGeom prst="round2DiagRect">
            <a:avLst/>
          </a:prstGeom>
          <a:noFill/>
        </p:spPr>
      </p:pic>
      <p:pic>
        <p:nvPicPr>
          <p:cNvPr id="18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76056" y="1474530"/>
            <a:ext cx="3168352" cy="2329153"/>
          </a:xfrm>
          <a:prstGeom prst="round2Diag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214810" y="6215082"/>
            <a:ext cx="208253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Ясень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19848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подлеске  Красного леса встречается кизил,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бузина,свидина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,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боярышник,барбарис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, ,калина , шиповник, ежевика.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1500174"/>
            <a:ext cx="2286016" cy="164307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142984"/>
            <a:ext cx="1310156" cy="1027537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484784"/>
            <a:ext cx="2357454" cy="1658464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357694"/>
            <a:ext cx="2000264" cy="1856786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5852" y="3929066"/>
            <a:ext cx="1389576" cy="1000132"/>
          </a:xfrm>
          <a:prstGeom prst="round2DiagRect">
            <a:avLst/>
          </a:prstGeom>
          <a:noFill/>
        </p:spPr>
      </p:pic>
      <p:pic>
        <p:nvPicPr>
          <p:cNvPr id="10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4357694"/>
            <a:ext cx="1872208" cy="1836176"/>
          </a:xfrm>
          <a:prstGeom prst="round2DiagRect">
            <a:avLst/>
          </a:prstGeom>
          <a:noFill/>
        </p:spPr>
      </p:pic>
      <p:pic>
        <p:nvPicPr>
          <p:cNvPr id="11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71868" y="3929066"/>
            <a:ext cx="1220146" cy="1220146"/>
          </a:xfrm>
          <a:prstGeom prst="round2DiagRect">
            <a:avLst/>
          </a:prstGeom>
          <a:noFill/>
        </p:spPr>
      </p:pic>
      <p:pic>
        <p:nvPicPr>
          <p:cNvPr id="12" name="Picture 17" descr="вяз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03456" y="4471046"/>
            <a:ext cx="1728784" cy="1744036"/>
          </a:xfrm>
          <a:prstGeom prst="round2DiagRect">
            <a:avLst/>
          </a:prstGeom>
          <a:noFill/>
        </p:spPr>
      </p:pic>
      <p:pic>
        <p:nvPicPr>
          <p:cNvPr id="14" name="Picture 17" descr="вяз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76256" y="4429132"/>
            <a:ext cx="1956923" cy="1773792"/>
          </a:xfrm>
          <a:prstGeom prst="round2Diag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3143248"/>
            <a:ext cx="174586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Шиповник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3143248"/>
            <a:ext cx="235745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Калина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86116" y="3143248"/>
            <a:ext cx="10715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Свидина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6215082"/>
            <a:ext cx="128588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Боярышник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6215082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Барбарис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0628" y="6215082"/>
            <a:ext cx="150019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Бузина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858016" y="6215082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Ежевика</a:t>
            </a:r>
          </a:p>
        </p:txBody>
      </p:sp>
      <p:pic>
        <p:nvPicPr>
          <p:cNvPr id="24598" name="Picture 22" descr="C:\Users\Светлана\Pictures\Без названия (15)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866" y="1340768"/>
            <a:ext cx="1847850" cy="226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19848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Травяной покров в лесу хорошо развит, хотя и состоит из не многочисленных растений. Это , в основном, крапива, гравилат, вечерница, подмаренник ( жёлтая кашка), герань, повой и   вьюнок.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8776" y="1428736"/>
            <a:ext cx="2705166" cy="1428760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1500174"/>
            <a:ext cx="2295136" cy="1721352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500173"/>
            <a:ext cx="2586588" cy="1939941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73546" y="3929066"/>
            <a:ext cx="1741858" cy="2452261"/>
          </a:xfrm>
          <a:prstGeom prst="round2DiagRect">
            <a:avLst/>
          </a:prstGeom>
          <a:noFill/>
        </p:spPr>
      </p:pic>
      <p:pic>
        <p:nvPicPr>
          <p:cNvPr id="8" name="Picture 14" descr="боярышник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9190" y="4286256"/>
            <a:ext cx="1767605" cy="2071703"/>
          </a:xfrm>
          <a:prstGeom prst="round2DiagRect">
            <a:avLst/>
          </a:prstGeom>
          <a:noFill/>
        </p:spPr>
      </p:pic>
      <p:pic>
        <p:nvPicPr>
          <p:cNvPr id="9" name="Picture 14" descr="боярышник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00298" y="4357694"/>
            <a:ext cx="1992764" cy="2018757"/>
          </a:xfrm>
          <a:prstGeom prst="round2DiagRect">
            <a:avLst/>
          </a:prstGeom>
          <a:noFill/>
        </p:spPr>
      </p:pic>
      <p:pic>
        <p:nvPicPr>
          <p:cNvPr id="10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7166" y="4000504"/>
            <a:ext cx="1777380" cy="2380824"/>
          </a:xfrm>
          <a:prstGeom prst="round2Diag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072198" y="2857496"/>
            <a:ext cx="1903727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Гравилат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3214686"/>
            <a:ext cx="94609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Крапива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3429000"/>
            <a:ext cx="1428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Вечерница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000892" y="6309320"/>
            <a:ext cx="174757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Повой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6381328"/>
            <a:ext cx="115497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Вьюнок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6381328"/>
            <a:ext cx="108012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Герань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6381328"/>
            <a:ext cx="157163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Подмаренник</a:t>
            </a:r>
          </a:p>
        </p:txBody>
      </p:sp>
      <p:pic>
        <p:nvPicPr>
          <p:cNvPr id="1026" name="Picture 2" descr="E:\презентация-РАСТЕНИЯ КУБАНИ\анимация\758179-6f9c43f50e7f146c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643313"/>
            <a:ext cx="24860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19848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очень тенистых местах Красного леса  растут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ясколка,кошачья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мята,вязель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пёстрый, зверобой и подмаренник.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48425" y="1428736"/>
            <a:ext cx="3115675" cy="2000264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1484784"/>
            <a:ext cx="2685544" cy="201622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6825" y="4797152"/>
            <a:ext cx="2112235" cy="1584176"/>
          </a:xfrm>
          <a:prstGeom prst="round2DiagRect">
            <a:avLst/>
          </a:prstGeom>
          <a:noFill/>
        </p:spPr>
      </p:pic>
      <p:pic>
        <p:nvPicPr>
          <p:cNvPr id="7" name="Picture 14" descr="боярышник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4149080"/>
            <a:ext cx="1658083" cy="2210778"/>
          </a:xfrm>
          <a:prstGeom prst="round2DiagRect">
            <a:avLst/>
          </a:prstGeom>
          <a:noFill/>
        </p:spPr>
      </p:pic>
      <p:pic>
        <p:nvPicPr>
          <p:cNvPr id="8" name="Picture 14" descr="боярышник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3861048"/>
            <a:ext cx="1630495" cy="2516197"/>
          </a:xfrm>
          <a:prstGeom prst="round2Diag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436096" y="3501008"/>
            <a:ext cx="168770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Кошачья мята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3501008"/>
            <a:ext cx="1450149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Ясколка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6381328"/>
            <a:ext cx="216024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Вязель пёстрый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6381328"/>
            <a:ext cx="165618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Зверобой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40152" y="6381328"/>
            <a:ext cx="208823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Подмаренник</a:t>
            </a:r>
          </a:p>
        </p:txBody>
      </p:sp>
      <p:pic>
        <p:nvPicPr>
          <p:cNvPr id="9224" name="Picture 8" descr="http://img-fotki.yandex.ru/get/5113/111874181.48/0_8bae7_4fe54af9_X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781300"/>
            <a:ext cx="1174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http://img-fotki.yandex.ru/get/5708/domashgalya.0/0_61604_9a95367a_XL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933825"/>
            <a:ext cx="12398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054469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9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Красном лесу обильно растёт дикий виноград, образуя труднопроходимые </a:t>
            </a:r>
            <a:r>
              <a:rPr lang="ru-RU" sz="19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заросли.В</a:t>
            </a:r>
            <a:r>
              <a:rPr lang="ru-RU" sz="19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небольшом количестве встречаются ива, тополь и тёрн( колючая слива).</a:t>
            </a:r>
            <a:endParaRPr lang="ru-RU" sz="19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4286256"/>
            <a:ext cx="2492125" cy="1872208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7773" y="1556792"/>
            <a:ext cx="2854831" cy="2016224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1500174"/>
            <a:ext cx="1594476" cy="2000264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1071546"/>
            <a:ext cx="1438577" cy="1191140"/>
          </a:xfrm>
          <a:prstGeom prst="round2Diag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14414" y="6237312"/>
            <a:ext cx="2863519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Тёрн (колючая слива)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6237312"/>
            <a:ext cx="223224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Тополь полевой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3573016"/>
            <a:ext cx="1306133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3501008"/>
            <a:ext cx="252769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Дикий виноград</a:t>
            </a:r>
          </a:p>
        </p:txBody>
      </p:sp>
      <p:pic>
        <p:nvPicPr>
          <p:cNvPr id="13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62367" y="3786190"/>
            <a:ext cx="1821671" cy="1214446"/>
          </a:xfrm>
          <a:prstGeom prst="round2DiagRect">
            <a:avLst/>
          </a:prstGeom>
          <a:noFill/>
        </p:spPr>
      </p:pic>
      <p:pic>
        <p:nvPicPr>
          <p:cNvPr id="14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19611" y="4221088"/>
            <a:ext cx="2914049" cy="1944216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19872" y="1196752"/>
            <a:ext cx="1476166" cy="1080120"/>
          </a:xfrm>
          <a:prstGeom prst="round2DiagRect">
            <a:avLst/>
          </a:prstGeom>
          <a:noFill/>
        </p:spPr>
      </p:pic>
      <p:pic>
        <p:nvPicPr>
          <p:cNvPr id="47106" name="Picture 2" descr="http://s2.rimg.info/76109315916417d26006ff28e801a38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500438"/>
            <a:ext cx="1068388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928992" cy="1198485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Считается, что ещё совсем недавно, Красный лес простирался по всему правому берегу р.Кубань широкой полосой  до самого устья. Сейчас от него остались лишь не большие островки - узкие полоски леса в среднем течении реки. 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924944"/>
            <a:ext cx="3538290" cy="2592288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501008"/>
            <a:ext cx="3741397" cy="2808312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97505" y="1340768"/>
            <a:ext cx="1728192" cy="1296144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4199" y="2204864"/>
            <a:ext cx="2686131" cy="2016224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Недалеко от города Приморско-Ахтарска находится одно из уникальных мест, в котором растут лотосы. Это место ещё называют Долиной лотосов.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284984"/>
            <a:ext cx="3367387" cy="251846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27718" y="1412776"/>
            <a:ext cx="2880320" cy="2160240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65545" y="1124744"/>
            <a:ext cx="3582489" cy="1800200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275856" y="4509119"/>
            <a:ext cx="2765906" cy="2091863"/>
          </a:xfrm>
          <a:prstGeom prst="round2DiagRect">
            <a:avLst/>
          </a:prstGeom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2491" y="3140968"/>
            <a:ext cx="2612538" cy="1800200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2357453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До недавнего времени человек был слишком занят "покорением" природы и поэтому мало задумывался над сохранением окружающей среды.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И в результате возрастающего влияния человека на природу , на Кубани  сократилась численность видов растений.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настоящее время на Кубани 386 видов редких, исчезающих и , находящихся на грани исчезновения, растений и животных. </a:t>
            </a:r>
            <a:r>
              <a:rPr lang="ru-RU" sz="20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rgbClr val="6600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rgbClr val="66003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000372"/>
            <a:ext cx="2512300" cy="3143272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3551" y="2214554"/>
            <a:ext cx="2322415" cy="1357322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286256"/>
            <a:ext cx="2359608" cy="1771184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90543" y="3357561"/>
            <a:ext cx="1560438" cy="2778229"/>
          </a:xfrm>
          <a:prstGeom prst="round2Diag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3504" y="6215082"/>
            <a:ext cx="2064591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Тис ягодный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6143644"/>
            <a:ext cx="235745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Ковыль перистый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6143644"/>
            <a:ext cx="1877637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Тюльпан </a:t>
            </a: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змеелистный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8858312" cy="1774549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Краснодарском крае стали редкими чабрец , степные виды пиона, горицвет, валериана и другие. Некоторые виды находятся на грани исчезновения - меч-трава,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цикломен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кавказский , а папоротник </a:t>
            </a:r>
            <a:r>
              <a:rPr lang="ru-RU" sz="20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чистоуст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в нашем крае уже не встречается. </a:t>
            </a:r>
            <a: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Поэтому на  сегодня  для Кубани  важной задачей  является  сохранение растительного и животного мира.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844824"/>
            <a:ext cx="2451425" cy="1838568"/>
          </a:xfrm>
          <a:prstGeom prst="round2DiagRect">
            <a:avLst/>
          </a:prstGeom>
          <a:noFill/>
        </p:spPr>
      </p:pic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8300" y="2060848"/>
            <a:ext cx="1945143" cy="164307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3843" y="2060848"/>
            <a:ext cx="2292807" cy="1658464"/>
          </a:xfrm>
          <a:prstGeom prst="round2DiagRect">
            <a:avLst/>
          </a:prstGeom>
          <a:noFill/>
        </p:spPr>
      </p:pic>
      <p:pic>
        <p:nvPicPr>
          <p:cNvPr id="7" name="Picture 17" descr="вяз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89545" y="4429132"/>
            <a:ext cx="1330344" cy="1773792"/>
          </a:xfrm>
          <a:prstGeom prst="round2DiagRect">
            <a:avLst/>
          </a:prstGeom>
          <a:noFill/>
        </p:spPr>
      </p:pic>
      <p:pic>
        <p:nvPicPr>
          <p:cNvPr id="8" name="Picture 17" descr="вяз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3456" y="4696211"/>
            <a:ext cx="1728784" cy="1293706"/>
          </a:xfrm>
          <a:prstGeom prst="round2DiagRect">
            <a:avLst/>
          </a:prstGeom>
          <a:noFill/>
        </p:spPr>
      </p:pic>
      <p:pic>
        <p:nvPicPr>
          <p:cNvPr id="9" name="Picture 17" descr="вяз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27784" y="4725144"/>
            <a:ext cx="1872208" cy="1266080"/>
          </a:xfrm>
          <a:prstGeom prst="round2DiagRect">
            <a:avLst/>
          </a:prstGeom>
          <a:noFill/>
        </p:spPr>
      </p:pic>
      <p:pic>
        <p:nvPicPr>
          <p:cNvPr id="10" name="Picture 17" descr="вяз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9343" y="4357694"/>
            <a:ext cx="1613018" cy="1856786"/>
          </a:xfrm>
          <a:prstGeom prst="round2Diag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1520" y="3717032"/>
            <a:ext cx="266429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Папоротник </a:t>
            </a: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чистоуст</a:t>
            </a:r>
            <a:endParaRPr lang="ru-RU" sz="1600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3717032"/>
            <a:ext cx="18002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Меч-трава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3717032"/>
            <a:ext cx="235745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err="1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Цикломен</a:t>
            </a: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кавказский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6215082"/>
            <a:ext cx="1909446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Степной пион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6165304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Чабрец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6215082"/>
            <a:ext cx="1500198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Горицвет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58016" y="6215082"/>
            <a:ext cx="201622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Валериана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332656"/>
            <a:ext cx="2541997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Михаил Пришвин писал:</a:t>
            </a:r>
            <a:endParaRPr lang="ru-RU" b="1" i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17" descr="вяз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342600"/>
            <a:ext cx="3851980" cy="3816424"/>
          </a:xfrm>
          <a:prstGeom prst="round2DiagRect">
            <a:avLst/>
          </a:prstGeom>
          <a:noFill/>
        </p:spPr>
      </p:pic>
      <p:pic>
        <p:nvPicPr>
          <p:cNvPr id="6" name="Picture 17" descr="вяз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140968"/>
            <a:ext cx="4128459" cy="3096344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332656"/>
            <a:ext cx="5715040" cy="2196224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«Рыбе – вода,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	птице – воздух,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	зверю – лес, степь, горы.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	А человеку нужна Родина.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И охранять природу – значит охранять Родину!»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8" y="214291"/>
            <a:ext cx="3143272" cy="5072098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территории Кубани  растительность распределяется по зонам.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Это значит, что  при перемещении с севера на юг и при подъёме в горы,  происходит изменение растительности. 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При этом резко меняется не только общий характер растительности, но и внешний  вид растений.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10" descr="Image006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bright="-12000" contrast="24000"/>
          </a:blip>
          <a:srcRect/>
          <a:stretch>
            <a:fillRect/>
          </a:stretch>
        </p:blipFill>
        <p:spPr>
          <a:xfrm>
            <a:off x="285720" y="797074"/>
            <a:ext cx="5214974" cy="5489445"/>
          </a:xfrm>
          <a:prstGeom prst="round2DiagRect">
            <a:avLst>
              <a:gd name="adj1" fmla="val 16667"/>
              <a:gd name="adj2" fmla="val 2307"/>
            </a:avLst>
          </a:prstGeom>
          <a:effectLst>
            <a:outerShdw blurRad="215900" dist="38100" dir="18900000" sx="104000" sy="104000" algn="bl" rotWithShape="0">
              <a:prstClr val="black">
                <a:alpha val="57000"/>
              </a:prstClr>
            </a:outerShdw>
          </a:effectLst>
        </p:spPr>
      </p:pic>
      <p:pic>
        <p:nvPicPr>
          <p:cNvPr id="41985" name="Picture 1" descr="C:\Documents and Settings\Admin\Рабочий стол\МОЁЁЁЁ\ПРЕЗЕНТАЦИИ\АНИМАЦИЯ для ПРЕЗЕНТАЦИЙ\РАЗНОЕ\72015dacfefd9a2ab504f5b8ff4ae00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4500563"/>
            <a:ext cx="78581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43636" y="4786322"/>
            <a:ext cx="2571752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n w="11430"/>
              <a:solidFill>
                <a:srgbClr val="4D1C1B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МАОУ </a:t>
            </a:r>
            <a:r>
              <a:rPr lang="ru-RU" sz="1200" b="1" dirty="0" smtClean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лицей </a:t>
            </a:r>
            <a:r>
              <a:rPr lang="ru-RU" sz="1200" b="1" dirty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«МТ»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1200" b="1" dirty="0" err="1" smtClean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г.Новороссийск</a:t>
            </a:r>
            <a:r>
              <a:rPr lang="ru-RU" sz="1200" b="1" dirty="0" smtClean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     учитель </a:t>
            </a:r>
            <a:r>
              <a:rPr lang="ru-RU" sz="1200" b="1" dirty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истории-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err="1" smtClean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Майборода</a:t>
            </a:r>
            <a:endParaRPr lang="ru-RU" sz="1200" b="1" dirty="0">
              <a:ln w="11430"/>
              <a:solidFill>
                <a:srgbClr val="4D1C1B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Светлана </a:t>
            </a:r>
            <a:r>
              <a:rPr lang="ru-RU" sz="1200" b="1" dirty="0">
                <a:ln w="11430"/>
                <a:solidFill>
                  <a:srgbClr val="4D1C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Владимировна</a:t>
            </a:r>
            <a:r>
              <a:rPr lang="ru-RU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1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34823" name="Picture 7" descr="C:\Users\Светлана\Pictures\Без названия (1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2646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714489"/>
            <a:ext cx="4143404" cy="302494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8600" dist="38100" dir="18900000" sx="105000" sy="105000" algn="bl" rotWithShape="0">
              <a:prstClr val="black">
                <a:alpha val="62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"/>
            <a:ext cx="8858312" cy="2428868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равнинных  ( степных) участках  произрастают степные растения.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Зона степи занимает всю Азово-Кубанскую равнину.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недалёком прошлом это была </a:t>
            </a:r>
            <a:r>
              <a:rPr lang="ru-RU" sz="2000" b="1" dirty="0" err="1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разнотравно</a:t>
            </a: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-ковыльная степь.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настоящее время почти вся она распахана и превращена в необозримые колхозные и крестьянско-фермерские поля, где возделывают пшеницу,  кукурузу, сахарную свеклу, подсолнечник, ячмень, овощебахчевые культуры.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endParaRPr lang="ru-RU" sz="2000" b="1" dirty="0">
              <a:ln w="11430"/>
              <a:solidFill>
                <a:srgbClr val="280F0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4" name="Picture 21" descr="пшеница"/>
          <p:cNvPicPr>
            <a:picLocks noChangeAspect="1" noChangeArrowheads="1"/>
          </p:cNvPicPr>
          <p:nvPr/>
        </p:nvPicPr>
        <p:blipFill>
          <a:blip r:embed="rId4" cstate="print">
            <a:lum bright="-6000" contrast="12000"/>
          </a:blip>
          <a:srcRect/>
          <a:stretch>
            <a:fillRect/>
          </a:stretch>
        </p:blipFill>
        <p:spPr>
          <a:xfrm>
            <a:off x="4714876" y="5072074"/>
            <a:ext cx="1500198" cy="1660934"/>
          </a:xfrm>
          <a:prstGeom prst="round2DiagRect">
            <a:avLst/>
          </a:prstGeom>
          <a:noFill/>
        </p:spPr>
      </p:pic>
      <p:pic>
        <p:nvPicPr>
          <p:cNvPr id="40964" name="Picture 4" descr="http://im0-tub-ru.yandex.net/i?id=473256136-61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857628"/>
            <a:ext cx="1571636" cy="1178727"/>
          </a:xfrm>
          <a:prstGeom prst="round2DiagRect">
            <a:avLst/>
          </a:prstGeom>
          <a:noFill/>
        </p:spPr>
      </p:pic>
      <p:pic>
        <p:nvPicPr>
          <p:cNvPr id="40966" name="Picture 6" descr="http://im5-tub-ru.yandex.net/i?id=380332423-42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5072073"/>
            <a:ext cx="2238377" cy="1637837"/>
          </a:xfrm>
          <a:prstGeom prst="round2DiagRect">
            <a:avLst/>
          </a:prstGeom>
          <a:noFill/>
        </p:spPr>
      </p:pic>
      <p:pic>
        <p:nvPicPr>
          <p:cNvPr id="40968" name="Picture 8" descr="http://im2-tub-ru.yandex.net/i?id=42274901-27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2285992"/>
            <a:ext cx="1857388" cy="1285884"/>
          </a:xfrm>
          <a:prstGeom prst="round2DiagRect">
            <a:avLst/>
          </a:prstGeom>
          <a:noFill/>
        </p:spPr>
      </p:pic>
      <p:pic>
        <p:nvPicPr>
          <p:cNvPr id="40970" name="Picture 10" descr="http://im7-tub-ru.yandex.net/i?id=447836793-27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5375674"/>
            <a:ext cx="2143140" cy="1339463"/>
          </a:xfrm>
          <a:prstGeom prst="round2DiagRect">
            <a:avLst/>
          </a:prstGeom>
          <a:noFill/>
        </p:spPr>
      </p:pic>
      <p:pic>
        <p:nvPicPr>
          <p:cNvPr id="40972" name="Picture 12" descr="http://im8-tub-ru.yandex.net/i?id=16842846-26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3857628"/>
            <a:ext cx="2000264" cy="1161444"/>
          </a:xfrm>
          <a:prstGeom prst="round2DiagRect">
            <a:avLst/>
          </a:prstGeom>
          <a:noFill/>
        </p:spPr>
      </p:pic>
      <p:pic>
        <p:nvPicPr>
          <p:cNvPr id="40974" name="Picture 14" descr="http://im8-tub-ru.yandex.net/i?id=324532023-07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5429264"/>
            <a:ext cx="1543060" cy="1285874"/>
          </a:xfrm>
          <a:prstGeom prst="round2DiagRect">
            <a:avLst/>
          </a:prstGeom>
          <a:noFill/>
        </p:spPr>
      </p:pic>
      <p:pic>
        <p:nvPicPr>
          <p:cNvPr id="40976" name="Picture 16" descr="http://im4-tub-ru.yandex.net/i?id=655672254-00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2285992"/>
            <a:ext cx="1800250" cy="1285884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556792"/>
            <a:ext cx="4143404" cy="301438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8100" dir="8100000" sx="105000" sy="105000" algn="tr" rotWithShape="0">
              <a:prstClr val="black">
                <a:alpha val="51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8858312" cy="2000264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По мере повышения рельефа степь переходит в лесостепь.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Лесостепь протянулась сравнительно неширокой полосой в левобережье Кубани, охватывая </a:t>
            </a:r>
            <a:r>
              <a:rPr lang="ru-RU" sz="2000" b="1" dirty="0" err="1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Закубанскую</a:t>
            </a: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наклонную равнину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и низкую (в основном до 600 м) часть предгорий. 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Около 50% площади – кустарники</a:t>
            </a:r>
            <a:r>
              <a:rPr lang="en-US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( </a:t>
            </a: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кизильник, калина, жимолость, черноплодная рябина, шиповник , дёрен, боярышник)  и отчасти  широколиственные леса .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39938" name="Picture 2" descr="http://im3-tub-ru.yandex.net/i?id=218094104-54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929198"/>
            <a:ext cx="1905000" cy="1428750"/>
          </a:xfrm>
          <a:prstGeom prst="round2DiagRect">
            <a:avLst/>
          </a:prstGeom>
          <a:noFill/>
        </p:spPr>
      </p:pic>
      <p:pic>
        <p:nvPicPr>
          <p:cNvPr id="39942" name="Picture 6" descr="http://im2-tub-ru.yandex.net/i?id=216288978-4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928802"/>
            <a:ext cx="1905000" cy="1428750"/>
          </a:xfrm>
          <a:prstGeom prst="round2DiagRect">
            <a:avLst/>
          </a:prstGeom>
          <a:noFill/>
        </p:spPr>
      </p:pic>
      <p:pic>
        <p:nvPicPr>
          <p:cNvPr id="39944" name="Picture 8" descr="http://im0-tub-ru.yandex.net/i?id=390314373-59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05064"/>
            <a:ext cx="1714512" cy="2357454"/>
          </a:xfrm>
          <a:prstGeom prst="round2DiagRect">
            <a:avLst/>
          </a:prstGeom>
          <a:noFill/>
        </p:spPr>
      </p:pic>
      <p:pic>
        <p:nvPicPr>
          <p:cNvPr id="39946" name="Picture 10" descr="http://im4-tub-ru.yandex.net/i?id=282842126-59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4929198"/>
            <a:ext cx="1990725" cy="1428750"/>
          </a:xfrm>
          <a:prstGeom prst="round2DiagRect">
            <a:avLst/>
          </a:prstGeom>
          <a:noFill/>
        </p:spPr>
      </p:pic>
      <p:pic>
        <p:nvPicPr>
          <p:cNvPr id="39948" name="Picture 12" descr="http://im5-tub-ru.yandex.net/i?id=409113174-19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1928802"/>
            <a:ext cx="1785950" cy="1143008"/>
          </a:xfrm>
          <a:prstGeom prst="round2DiagRect">
            <a:avLst/>
          </a:prstGeom>
          <a:noFill/>
        </p:spPr>
      </p:pic>
      <p:pic>
        <p:nvPicPr>
          <p:cNvPr id="39950" name="Picture 14" descr="http://im6-tub-ru.yandex.net/i?id=496190356-39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5000636"/>
            <a:ext cx="1809749" cy="1357312"/>
          </a:xfrm>
          <a:prstGeom prst="round2DiagRect">
            <a:avLst/>
          </a:prstGeom>
          <a:noFill/>
        </p:spPr>
      </p:pic>
      <p:pic>
        <p:nvPicPr>
          <p:cNvPr id="39952" name="Picture 16" descr="http://im4-tub-ru.yandex.net/i?id=375373091-03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3500438"/>
            <a:ext cx="1785950" cy="1143008"/>
          </a:xfrm>
          <a:prstGeom prst="round2Diag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3528" y="3356992"/>
            <a:ext cx="1151277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Кизильник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6309320"/>
            <a:ext cx="1016625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Орешник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6309320"/>
            <a:ext cx="2303709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Черноплодная рябина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6309320"/>
            <a:ext cx="1236236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Шиповник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6309320"/>
            <a:ext cx="1252266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Боярышник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3068960"/>
            <a:ext cx="749244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Дёрен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20272" y="4581128"/>
            <a:ext cx="1285545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Жимолость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399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pic>
        <p:nvPicPr>
          <p:cNvPr id="38915" name="Picture 3" descr="http://im3-tub-ru.yandex.net/i?id=310248954-1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3000395" cy="2928958"/>
          </a:xfrm>
          <a:prstGeom prst="round2SameRect">
            <a:avLst/>
          </a:prstGeom>
          <a:noFill/>
        </p:spPr>
      </p:pic>
      <p:pic>
        <p:nvPicPr>
          <p:cNvPr id="38917" name="Picture 5" descr="http://im8-tub-ru.yandex.net/i?id=356757769-6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14422"/>
            <a:ext cx="1643074" cy="1232305"/>
          </a:xfrm>
          <a:prstGeom prst="round2DiagRect">
            <a:avLst/>
          </a:prstGeom>
          <a:noFill/>
        </p:spPr>
      </p:pic>
      <p:pic>
        <p:nvPicPr>
          <p:cNvPr id="38919" name="Picture 7" descr="http://im3-tub-ru.yandex.net/i?id=9142940-1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5013176"/>
            <a:ext cx="1905000" cy="1428750"/>
          </a:xfrm>
          <a:prstGeom prst="round2DiagRect">
            <a:avLst/>
          </a:prstGeom>
          <a:noFill/>
        </p:spPr>
      </p:pic>
      <p:pic>
        <p:nvPicPr>
          <p:cNvPr id="38921" name="Picture 9" descr="http://im0-tub-ru.yandex.net/i?id=322004343-24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3140968"/>
            <a:ext cx="1905000" cy="1428750"/>
          </a:xfrm>
          <a:prstGeom prst="round2Diag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3071810"/>
            <a:ext cx="4119398" cy="3465514"/>
          </a:xfrm>
          <a:prstGeom prst="round2DiagRect">
            <a:avLst/>
          </a:prstGeom>
          <a:noFill/>
          <a:ln w="57150" cmpd="sng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8923" name="Picture 11" descr="http://im3-tub-ru.yandex.net/i?id=32693042-63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1340768"/>
            <a:ext cx="1905000" cy="1428750"/>
          </a:xfrm>
          <a:prstGeom prst="round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"/>
            <a:ext cx="8715436" cy="2214553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По мере поднятия в горы,  лесостепь переходит  в лесную зону.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Леса Кубани занимают 1,7 миллиона гектаров и характеризуются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исключительно ценными породами( ясень, дуб , липа, бук, сосна)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Основная часть лесов приходится на предгорье, </a:t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горные районы и Черноморское побережье.</a:t>
            </a:r>
            <a: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rgbClr val="280F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rgbClr val="280F0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8924" name="Picture 12" descr="C:\Documents and Settings\Admin\Рабочий стол\МОЁЁЁЁ\ПРЕЗЕНТАЦИИ\АНИМАЦИЯ для ПРЕЗЕНТАЦИЙ\РАЗНОЕ\0_6723b_362b1fd4_XL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428875"/>
            <a:ext cx="12382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7544" y="5229200"/>
            <a:ext cx="523605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Дуб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020272" y="4581128"/>
            <a:ext cx="641522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Липа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020272" y="6381328"/>
            <a:ext cx="705642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Ясень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20272" y="2708920"/>
            <a:ext cx="761747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Сосна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389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939784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крае сосредоточено  примерно 30% дубрав, свыше 80% буковых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и около 90 % каштановых насаждений  </a:t>
            </a:r>
            <a:r>
              <a:rPr lang="ru-RU" sz="2200" b="1" u="sng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всей России.</a:t>
            </a:r>
            <a:endParaRPr lang="ru-RU" sz="2200" b="1" u="sng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196" name="Содержимое 2"/>
          <p:cNvSpPr>
            <a:spLocks noGrp="1"/>
          </p:cNvSpPr>
          <p:nvPr>
            <p:ph idx="1"/>
          </p:nvPr>
        </p:nvSpPr>
        <p:spPr>
          <a:xfrm>
            <a:off x="4572000" y="3500438"/>
            <a:ext cx="4114800" cy="26257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381328"/>
            <a:ext cx="492827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Бук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6381328"/>
            <a:ext cx="953787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Каштан</a:t>
            </a:r>
          </a:p>
        </p:txBody>
      </p:sp>
      <p:pic>
        <p:nvPicPr>
          <p:cNvPr id="9" name="Picture 10" descr="каштан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000240"/>
            <a:ext cx="3816424" cy="4362200"/>
          </a:xfrm>
          <a:prstGeom prst="round2DiagRect">
            <a:avLst/>
          </a:prstGeom>
          <a:noFill/>
        </p:spPr>
      </p:pic>
      <p:pic>
        <p:nvPicPr>
          <p:cNvPr id="11" name="Picture 10" descr="каштан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988840"/>
            <a:ext cx="3962263" cy="4392488"/>
          </a:xfrm>
          <a:prstGeom prst="round2DiagRect">
            <a:avLst/>
          </a:prstGeom>
          <a:noFill/>
        </p:spPr>
      </p:pic>
      <p:pic>
        <p:nvPicPr>
          <p:cNvPr id="12" name="Picture 10" descr="каштан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1124744"/>
            <a:ext cx="2507453" cy="1880590"/>
          </a:xfrm>
          <a:prstGeom prst="round2DiagRect">
            <a:avLst/>
          </a:prstGeom>
          <a:noFill/>
        </p:spPr>
      </p:pic>
      <p:pic>
        <p:nvPicPr>
          <p:cNvPr id="8" name="Picture 10" descr="каштан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1124744"/>
            <a:ext cx="1743208" cy="1996041"/>
          </a:xfrm>
          <a:prstGeom prst="round2DiagRect">
            <a:avLst/>
          </a:prstGeom>
          <a:noFill/>
        </p:spPr>
      </p:pic>
      <p:pic>
        <p:nvPicPr>
          <p:cNvPr id="22533" name="Picture 5" descr="H:\презентация-РАСТЕНИЯ КУБАНИ\анимация\758179-6f9c43f50e7f146c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805488"/>
            <a:ext cx="1728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4291"/>
            <a:ext cx="8856984" cy="1414509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Растительность в горах образует три пояса: лесной, субальпийский и альпийский.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Лесная зона подразделяется на два пояса:  широколиственных и хвойных лесов.</a:t>
            </a:r>
            <a: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До 700 метров над уровнем моря растут  преимущественно дубовые леса</a:t>
            </a:r>
            <a: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en-US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с примесью граба, ясеня, ильма(вяз), а также плодовых деревьев (груша, яблоня, кизил). 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573016"/>
            <a:ext cx="2702217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Широколиственные леса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645024"/>
            <a:ext cx="1779531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Хвойные леса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662234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Граб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5589240"/>
            <a:ext cx="844849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Ясень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5589240"/>
            <a:ext cx="1069015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Ильма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5085184"/>
            <a:ext cx="739177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Груша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5085184"/>
            <a:ext cx="839910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Яблоня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72400" y="5085184"/>
            <a:ext cx="713657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Кизил</a:t>
            </a:r>
          </a:p>
        </p:txBody>
      </p:sp>
      <p:pic>
        <p:nvPicPr>
          <p:cNvPr id="12" name="Picture 16" descr="ясень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>
          <a:xfrm>
            <a:off x="1691680" y="4149080"/>
            <a:ext cx="1296144" cy="1496487"/>
          </a:xfrm>
          <a:prstGeom prst="round2Diag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156176" y="3645024"/>
            <a:ext cx="2088232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Дубовый лес</a:t>
            </a:r>
          </a:p>
        </p:txBody>
      </p:sp>
      <p:pic>
        <p:nvPicPr>
          <p:cNvPr id="16" name="Picture 12" descr="гвоздики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484784"/>
            <a:ext cx="2808312" cy="2088232"/>
          </a:xfrm>
          <a:prstGeom prst="round2DiagRect">
            <a:avLst/>
          </a:prstGeom>
          <a:noFill/>
        </p:spPr>
      </p:pic>
      <p:pic>
        <p:nvPicPr>
          <p:cNvPr id="17" name="Picture 12" descr="гвоздики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484784"/>
            <a:ext cx="2736304" cy="2117601"/>
          </a:xfrm>
          <a:prstGeom prst="round2DiagRect">
            <a:avLst/>
          </a:prstGeom>
          <a:noFill/>
        </p:spPr>
      </p:pic>
      <p:pic>
        <p:nvPicPr>
          <p:cNvPr id="18" name="Picture 12" descr="гвоздики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1484784"/>
            <a:ext cx="2664295" cy="2045593"/>
          </a:xfrm>
          <a:prstGeom prst="round2DiagRect">
            <a:avLst/>
          </a:prstGeom>
          <a:noFill/>
        </p:spPr>
      </p:pic>
      <p:pic>
        <p:nvPicPr>
          <p:cNvPr id="19" name="Picture 12" descr="гвоздики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8615" y="4149080"/>
            <a:ext cx="1237041" cy="1457367"/>
          </a:xfrm>
          <a:prstGeom prst="round2DiagRect">
            <a:avLst/>
          </a:prstGeom>
          <a:noFill/>
        </p:spPr>
      </p:pic>
      <p:pic>
        <p:nvPicPr>
          <p:cNvPr id="21" name="Picture 12" descr="гвоздики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5976" y="5445224"/>
            <a:ext cx="1577273" cy="1145099"/>
          </a:xfrm>
          <a:prstGeom prst="round2DiagRect">
            <a:avLst/>
          </a:prstGeom>
          <a:noFill/>
        </p:spPr>
      </p:pic>
      <p:pic>
        <p:nvPicPr>
          <p:cNvPr id="22" name="Picture 12" descr="гвоздики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5445224"/>
            <a:ext cx="1248139" cy="1080120"/>
          </a:xfrm>
          <a:prstGeom prst="round2DiagRect">
            <a:avLst/>
          </a:prstGeom>
          <a:noFill/>
        </p:spPr>
      </p:pic>
      <p:pic>
        <p:nvPicPr>
          <p:cNvPr id="23" name="Picture 12" descr="гвоздики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24328" y="5445224"/>
            <a:ext cx="1440160" cy="1056665"/>
          </a:xfrm>
          <a:prstGeom prst="round2DiagRect">
            <a:avLst/>
          </a:prstGeom>
          <a:noFill/>
        </p:spPr>
      </p:pic>
      <p:pic>
        <p:nvPicPr>
          <p:cNvPr id="24" name="Picture 12" descr="гвоздики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131840" y="4149080"/>
            <a:ext cx="1152128" cy="1512168"/>
          </a:xfrm>
          <a:prstGeom prst="round2DiagRect">
            <a:avLst/>
          </a:prstGeom>
          <a:noFill/>
        </p:spPr>
      </p:pic>
      <p:pic>
        <p:nvPicPr>
          <p:cNvPr id="1027" name="Picture 3" descr="H:\презентация-РАСТЕНИЯ КУБАНИ\анимация\69203913_641703a64204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644900"/>
            <a:ext cx="723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:\презентация-РАСТЕНИЯ КУБАНИ\анимация\a37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705475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982461"/>
          </a:xfrm>
          <a:ln>
            <a:miter lim="800000"/>
            <a:headEnd/>
            <a:tailEnd/>
          </a:ln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Дубовые  леса  сменяются поясом буковых. </a:t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На высоте 1200 метров к ним присоединяется кавказская пихта. </a:t>
            </a: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4643438"/>
            <a:ext cx="2128838" cy="923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805264"/>
            <a:ext cx="2014409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Буковый лес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6309320"/>
            <a:ext cx="1828642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Кавказская пихта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436096" y="2636912"/>
            <a:ext cx="2592288" cy="371465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8100" dir="8100000" sx="105000" sy="105000" algn="tr" rotWithShape="0">
              <a:prstClr val="black">
                <a:alpha val="51000"/>
              </a:prst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101184" y="1340768"/>
            <a:ext cx="2212805" cy="165960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8100" dir="8100000" sx="105000" sy="105000" algn="tr" rotWithShape="0">
              <a:prstClr val="black">
                <a:alpha val="51000"/>
              </a:prst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944034" y="1988840"/>
            <a:ext cx="2017772" cy="136872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8100" dir="8100000" sx="105000" sy="105000" algn="tr" rotWithShape="0">
              <a:prstClr val="black">
                <a:alpha val="51000"/>
              </a:prstClr>
            </a:outerShdw>
          </a:effectLst>
        </p:spPr>
      </p:pic>
      <p:pic>
        <p:nvPicPr>
          <p:cNvPr id="2050" name="Picture 2" descr="H:\презентация-РАСТЕНИЯ КУБАНИ\анимация\1292869360_26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143500"/>
            <a:ext cx="147161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2" descr="C:\Users\Светлана\Pictures\bukovye-lesa-osobennost-bukovyx-lesov-kavkaza-analitika-lesnoj-promyshlennost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79" y="2852935"/>
            <a:ext cx="3807801" cy="285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2497</TotalTime>
  <Words>768</Words>
  <Application>Microsoft Office PowerPoint</Application>
  <PresentationFormat>Экран (4:3)</PresentationFormat>
  <Paragraphs>144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Calibri</vt:lpstr>
      <vt:lpstr>Тема Office</vt:lpstr>
      <vt:lpstr>Кубани</vt:lpstr>
      <vt:lpstr>Растительный мир Кубани очень богат и разнообразен.  На Кубани произрастает почти 3 000 видов дикорастущих растений,    десятки    видов  водорослей    и   537  видов лишайников.</vt:lpstr>
      <vt:lpstr>На территории Кубани  растительность распределяется по зонам. Это значит, что  при перемещении с севера на юг и при подъёме в горы,  происходит изменение растительности.  При этом резко меняется не только общий характер растительности, но и внешний  вид растений. </vt:lpstr>
      <vt:lpstr>На равнинных  ( степных) участках  произрастают степные растения.  Зона степи занимает всю Азово-Кубанскую равнину.  В недалёком прошлом это была разнотравно -ковыльная степь.  В настоящее время почти вся она распахана и превращена в необозримые колхозные и крестьянско-фермерские поля, где возделывают пшеницу,  кукурузу, сахарную свеклу, подсолнечник, ячмень, овощебахчевые культуры. </vt:lpstr>
      <vt:lpstr>По мере повышения рельефа степь переходит в лесостепь.  Лесостепь протянулась сравнительно неширокой полосой в левобережье Кубани, охватывая Закубанскую наклонную равнину  и низкую (в основном до 600 м) часть предгорий.  Около 50% площади – кустарники ( кизильник, калина, жимолость, черноплодная рябина, шиповник , дёрен, боярышник)  и отчасти  широколиственные леса . </vt:lpstr>
      <vt:lpstr>По мере поднятия в горы,  лесостепь переходит  в лесную зону.  Леса Кубани занимают 1,7 миллиона гектаров и характеризуются  исключительно ценными породами( ясень, дуб , липа, бук, сосна)  Основная часть лесов приходится на предгорье,  горные районы и Черноморское побережье. </vt:lpstr>
      <vt:lpstr>В крае сосредоточено  примерно 30% дубрав, свыше 80% буковых  и около 90 % каштановых насаждений  всей России.</vt:lpstr>
      <vt:lpstr>Растительность в горах образует три пояса: лесной, субальпийский и альпийский. Лесная зона подразделяется на два пояса:  широколиственных и хвойных лесов.  До 700 метров над уровнем моря растут  преимущественно дубовые леса  с примесью граба, ясеня, ильма(вяз), а также плодовых деревьев (груша, яблоня, кизил).  </vt:lpstr>
      <vt:lpstr>Дубовые  леса  сменяются поясом буковых.  На высоте 1200 метров к ним присоединяется кавказская пихта.  </vt:lpstr>
      <vt:lpstr>От 1300 до 1800 метров преобладают хвойные леса, состоящие из кавказской пихты и восточной ели. Хвоя пихты мягче и немного шире, чем иголки ели. </vt:lpstr>
      <vt:lpstr>На высоте 1800 – 2200 метров над уровнем моря лежит пояс субальпийской растительности. Простираются субальпийские луга и криволесье с кустарниковым буком и горным кленом. Субальпийские луга – это богатые пастбища. В летнее время здесь содержат крупный рогатый скот и отары овец. </vt:lpstr>
      <vt:lpstr>Выше субальпийских лугов, начиная с высот 2300 – 2500 и до 2800 – 3000 метров над уровнем моря, простирается пояс альпийских (в других частях Кавказа он гораздо выше).  Природа здесь более суровая и не такая пышная.  Лишь в августе поляны освобождаются от  снега. </vt:lpstr>
      <vt:lpstr>Как разительна перемена!  В субальпийской зоне всё велико и пышно, а в  альпийской те же растения,  но от  4 до 15 сантиметров ростом, стелющейся формы.  На субальпийских лугах поражает яркость окраски, пестрота цветов на каменистых полянах, в окружении скал и снегов. Кругом  произрастают красные мытники, ярко-синие горечавки, золотисто-желтые лютики, горец мясо-красный  и одуванчики,  розово-красные гвоздики, голубые незабудки, пузырница, примула. </vt:lpstr>
      <vt:lpstr>На отрогах  Маркотхского  хребта от Новороссийска до Геленджика  растут искривленные и  низкорослые вяз, граб и среди них кизил и боярышник.</vt:lpstr>
      <vt:lpstr>В районе Геленджика есть вяз, клен, ясень, кизил, грецкий орех, алыча, яблоня, груша; по побережью – пицундская  сосна. </vt:lpstr>
      <vt:lpstr>В 12 километрах к югу от Геленджика расположен курортный поселок Джанхот.  Здесь, на высоком берегу моря, сохранился островок древней флоры – роща пицундской сосны. Её окружают граб, клен и другие деревья. </vt:lpstr>
      <vt:lpstr>За Михайловским перевалом дуб  распространен по склонам гор и поднимается на высоту 500 – 600 метров, уступая затем место буку. В поймах и на берегах рек произрастают ольха, калина, бузина, кизил, груша. </vt:lpstr>
      <vt:lpstr>На побережье от Лазаревского до Адлера растут кипарисы, сосна пицундская, магнолии, пальмы. Они круглый год остаются зелёными.   </vt:lpstr>
      <vt:lpstr>В дельте Кубани, в плавнях и лиманах распространены осока, рогоз, камыш, жёлтые кувшинки, водяные лилии, водяной орех,куга (полынь болотная).  </vt:lpstr>
      <vt:lpstr>На правом берегу Кубани, недалеко от станицы Ивановской, в 57 км. От Краснодара  раскинулся массив Красного Леса  (5200 га). Основу леса образует дуб черешчатый, ильм(вяз восточный), клён полевой, ясень, грабинник ( восточный граб),  встречается  черноклён( татарский клён), груша, яблоня.   </vt:lpstr>
      <vt:lpstr>В подлеске  Красного леса встречается кизил, бузина,свидина, боярышник,барбарис, ,калина , шиповник, ежевика.</vt:lpstr>
      <vt:lpstr>Травяной покров в лесу хорошо развит, хотя и состоит из не многочисленных растений. Это , в основном, крапива, гравилат, вечерница, подмаренник ( жёлтая кашка), герань, повой и   вьюнок.</vt:lpstr>
      <vt:lpstr>В очень тенистых местах Красного леса  растут ясколка,кошачья мята,вязель пёстрый, зверобой и подмаренник.</vt:lpstr>
      <vt:lpstr>В Красном лесу обильно растёт дикий виноград, образуя труднопроходимые заросли.В небольшом количестве встречаются ива, тополь и тёрн( колючая слива).</vt:lpstr>
      <vt:lpstr> Считается, что ещё совсем недавно, Красный лес простирался по всему правому берегу р.Кубань широкой полосой  до самого устья. Сейчас от него остались лишь не большие островки - узкие полоски леса в среднем течении реки. </vt:lpstr>
      <vt:lpstr>Недалеко от города Приморско-Ахтарска находится одно из уникальных мест, в котором растут лотосы. Это место ещё называют Долиной лотосов.  </vt:lpstr>
      <vt:lpstr>До недавнего времени человек был слишком занят "покорением" природы и поэтому мало задумывался над сохранением окружающей среды. И в результате возрастающего влияния человека на природу , на Кубани  сократилась численность видов растений.  В настоящее время на Кубани 386 видов редких, исчезающих и , находящихся на грани исчезновения, растений и животных.  </vt:lpstr>
      <vt:lpstr>В Краснодарском крае стали редкими чабрец , степные виды пиона, горицвет, валериана и другие. Некоторые виды находятся на грани исчезновения - меч-трава, цикломен кавказский , а папоротник чистоуст в нашем крае уже не встречается.  Поэтому на  сегодня  для Кубани  важной задачей  является  сохранение растительного и животного мира. </vt:lpstr>
      <vt:lpstr> «Рыбе – вода,   птице – воздух,   зверю – лес, степь, горы.   А человеку нужна Родина.  И охранять природу – значит охранять Родину!»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Светлана</cp:lastModifiedBy>
  <cp:revision>259</cp:revision>
  <dcterms:created xsi:type="dcterms:W3CDTF">2012-09-28T18:57:53Z</dcterms:created>
  <dcterms:modified xsi:type="dcterms:W3CDTF">2022-03-13T15:51:32Z</dcterms:modified>
</cp:coreProperties>
</file>