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78" r:id="rId3"/>
    <p:sldId id="282" r:id="rId4"/>
    <p:sldId id="283" r:id="rId5"/>
    <p:sldId id="284" r:id="rId6"/>
    <p:sldId id="274" r:id="rId7"/>
    <p:sldId id="285" r:id="rId8"/>
    <p:sldId id="280" r:id="rId9"/>
    <p:sldId id="258" r:id="rId10"/>
    <p:sldId id="263" r:id="rId11"/>
    <p:sldId id="281" r:id="rId12"/>
    <p:sldId id="264" r:id="rId13"/>
    <p:sldId id="267" r:id="rId14"/>
    <p:sldId id="268" r:id="rId15"/>
    <p:sldId id="270" r:id="rId16"/>
    <p:sldId id="271" r:id="rId17"/>
    <p:sldId id="286" r:id="rId18"/>
    <p:sldId id="272" r:id="rId19"/>
    <p:sldId id="276" r:id="rId20"/>
    <p:sldId id="287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Опрос</a:t>
            </a:r>
            <a:r>
              <a:rPr lang="ru-RU" baseline="0" dirty="0"/>
              <a:t>  участников  </a:t>
            </a:r>
            <a:r>
              <a:rPr lang="ru-RU" baseline="0" dirty="0" smtClean="0"/>
              <a:t>10"А</a:t>
            </a:r>
            <a:r>
              <a:rPr lang="ru-RU" baseline="0" dirty="0"/>
              <a:t>" класса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Ответели верно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3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  <c:pt idx="5">
                  <c:v>Вопрос 6</c:v>
                </c:pt>
                <c:pt idx="6">
                  <c:v>Вопрос 7</c:v>
                </c:pt>
                <c:pt idx="7">
                  <c:v>Вопрос 8</c:v>
                </c:pt>
                <c:pt idx="8">
                  <c:v>Вопрос 9</c:v>
                </c:pt>
                <c:pt idx="9">
                  <c:v>Вопрос 10</c:v>
                </c:pt>
                <c:pt idx="10">
                  <c:v>Вопрос 11</c:v>
                </c:pt>
                <c:pt idx="11">
                  <c:v>Вопрос 12</c:v>
                </c:pt>
                <c:pt idx="12">
                  <c:v>Вопрос 13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1</c:v>
                </c:pt>
                <c:pt idx="5">
                  <c:v>1</c:v>
                </c:pt>
                <c:pt idx="6">
                  <c:v>4</c:v>
                </c:pt>
                <c:pt idx="7">
                  <c:v>2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DB-4394-806C-325C1C32B2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Ответели не верно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3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  <c:pt idx="5">
                  <c:v>Вопрос 6</c:v>
                </c:pt>
                <c:pt idx="6">
                  <c:v>Вопрос 7</c:v>
                </c:pt>
                <c:pt idx="7">
                  <c:v>Вопрос 8</c:v>
                </c:pt>
                <c:pt idx="8">
                  <c:v>Вопрос 9</c:v>
                </c:pt>
                <c:pt idx="9">
                  <c:v>Вопрос 10</c:v>
                </c:pt>
                <c:pt idx="10">
                  <c:v>Вопрос 11</c:v>
                </c:pt>
                <c:pt idx="11">
                  <c:v>Вопрос 12</c:v>
                </c:pt>
                <c:pt idx="12">
                  <c:v>Вопрос 13</c:v>
                </c:pt>
              </c:strCache>
            </c:strRef>
          </c:cat>
          <c:val>
            <c:numRef>
              <c:f>Лист1!$C$2:$C$16</c:f>
              <c:numCache>
                <c:formatCode>General</c:formatCode>
                <c:ptCount val="15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0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  <c:pt idx="11">
                  <c:v>3</c:v>
                </c:pt>
                <c:pt idx="1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1DB-4394-806C-325C1C32B2F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Дали не полный ответ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Лист1!$A$2:$A$16</c:f>
              <c:strCache>
                <c:ptCount val="13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  <c:pt idx="4">
                  <c:v>Вопрос 5</c:v>
                </c:pt>
                <c:pt idx="5">
                  <c:v>Вопрос 6</c:v>
                </c:pt>
                <c:pt idx="6">
                  <c:v>Вопрос 7</c:v>
                </c:pt>
                <c:pt idx="7">
                  <c:v>Вопрос 8</c:v>
                </c:pt>
                <c:pt idx="8">
                  <c:v>Вопрос 9</c:v>
                </c:pt>
                <c:pt idx="9">
                  <c:v>Вопрос 10</c:v>
                </c:pt>
                <c:pt idx="10">
                  <c:v>Вопрос 11</c:v>
                </c:pt>
                <c:pt idx="11">
                  <c:v>Вопрос 12</c:v>
                </c:pt>
                <c:pt idx="12">
                  <c:v>Вопрос 13</c:v>
                </c:pt>
              </c:strCache>
            </c:strRef>
          </c:cat>
          <c:val>
            <c:numRef>
              <c:f>Лист1!$D$2:$D$16</c:f>
              <c:numCache>
                <c:formatCode>General</c:formatCode>
                <c:ptCount val="1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1DB-4394-806C-325C1C32B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5014784"/>
        <c:axId val="145016320"/>
      </c:barChart>
      <c:catAx>
        <c:axId val="14501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016320"/>
        <c:crosses val="autoZero"/>
        <c:auto val="1"/>
        <c:lblAlgn val="ctr"/>
        <c:lblOffset val="100"/>
        <c:noMultiLvlLbl val="0"/>
      </c:catAx>
      <c:valAx>
        <c:axId val="145016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501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70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190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205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366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0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932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89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59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72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953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9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E7487780-BA9C-4E43-A5D2-717522C38449}" type="datetimeFigureOut">
              <a:rPr lang="ru-RU" smtClean="0"/>
              <a:t>22.01.2026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CA5616C-857A-41E7-96B0-9D3233836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8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7;&#1087;&#1080;&#1089;&#1086;&#1082;_&#1085;&#1077;&#1076;&#1072;&#1074;&#1085;&#1086;_&#1074;&#1099;&#1084;&#1077;&#1088;&#1096;&#1080;&#1093;_&#1084;&#1083;&#1077;&#1082;&#1086;&#1087;&#1080;&#1090;&#1072;&#1102;&#1097;&#1080;&#1093;" TargetMode="External"/><Relationship Id="rId2" Type="http://schemas.openxmlformats.org/officeDocument/2006/relationships/hyperlink" Target="https://dzen.ru/a/YP1MdI3TZ0hPFpKc?ysclid=m6913jweyd162930448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ikabu.ru/story/chyornaya_kniga_zhivotnyikh_vyimershie_vidyi_759381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6BE106D-038B-1C12-8294-214D6386D556}"/>
              </a:ext>
            </a:extLst>
          </p:cNvPr>
          <p:cNvSpPr txBox="1"/>
          <p:nvPr/>
        </p:nvSpPr>
        <p:spPr>
          <a:xfrm>
            <a:off x="3406877" y="2507226"/>
            <a:ext cx="48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D55BB91-660E-28F6-5D01-8431D7D1D891}"/>
              </a:ext>
            </a:extLst>
          </p:cNvPr>
          <p:cNvSpPr txBox="1"/>
          <p:nvPr/>
        </p:nvSpPr>
        <p:spPr>
          <a:xfrm>
            <a:off x="2610465" y="457200"/>
            <a:ext cx="6651522" cy="1856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 средняя </a:t>
            </a:r>
            <a:r>
              <a:rPr lang="ru-RU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общеобразовательная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школа №8 </a:t>
            </a:r>
            <a:endParaRPr lang="en-US" sz="1800" b="1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800" b="1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имени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Петра Никитовича Стратиенко станицы Новопластуновской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07EE0B1-2088-C346-A75A-26E00CB31D28}"/>
              </a:ext>
            </a:extLst>
          </p:cNvPr>
          <p:cNvSpPr txBox="1"/>
          <p:nvPr/>
        </p:nvSpPr>
        <p:spPr>
          <a:xfrm>
            <a:off x="1622323" y="2713703"/>
            <a:ext cx="8775290" cy="9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Индивидуальный проект</a:t>
            </a: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: «Причины вымирания </a:t>
            </a:r>
            <a:r>
              <a:rPr lang="ru-RU" sz="2400" b="1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млекопитающих</a:t>
            </a:r>
            <a:r>
              <a:rPr lang="en-US" sz="2400" b="1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животных»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F86BB3A-0FAB-398E-3EC5-4511C8E2C048}"/>
              </a:ext>
            </a:extLst>
          </p:cNvPr>
          <p:cNvSpPr txBox="1"/>
          <p:nvPr/>
        </p:nvSpPr>
        <p:spPr>
          <a:xfrm>
            <a:off x="8613058" y="4321277"/>
            <a:ext cx="34511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выполнил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Подсадний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Тимофей Андреевич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Подсадняя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юдмила Викторовна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- психолог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BC9A765-A222-D0AE-D395-D912CA7F5157}"/>
              </a:ext>
            </a:extLst>
          </p:cNvPr>
          <p:cNvSpPr txBox="1"/>
          <p:nvPr/>
        </p:nvSpPr>
        <p:spPr>
          <a:xfrm>
            <a:off x="3628103" y="5840360"/>
            <a:ext cx="3451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Новопластуновская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029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26143CE-2E1C-6099-161B-763136BAE9A0}"/>
              </a:ext>
            </a:extLst>
          </p:cNvPr>
          <p:cNvSpPr txBox="1"/>
          <p:nvPr/>
        </p:nvSpPr>
        <p:spPr>
          <a:xfrm>
            <a:off x="439386" y="206477"/>
            <a:ext cx="11364687" cy="6623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Вымершие виды животных </a:t>
            </a:r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те виды, которые перестали существовать на планете.  </a:t>
            </a:r>
            <a:r>
              <a:rPr lang="ru-RU" sz="1600" kern="100" dirty="0">
                <a:latin typeface="Times New Roman"/>
                <a:cs typeface="Times New Roman"/>
              </a:rPr>
              <a:t>Девяносто шесть процентов </a:t>
            </a:r>
            <a:r>
              <a:rPr lang="ru-RU" sz="1600" kern="100" dirty="0">
                <a:latin typeface="Times New Roman"/>
                <a:ea typeface="Calibri"/>
                <a:cs typeface="Times New Roman"/>
              </a:rPr>
              <a:t> вымирания животных на планете вызваны деятельностью человека. </a:t>
            </a:r>
          </a:p>
          <a:p>
            <a:pPr algn="just">
              <a:lnSpc>
                <a:spcPct val="115000"/>
              </a:lnSpc>
            </a:pPr>
            <a:endParaRPr lang="ru-RU" sz="1600" kern="1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kern="100" dirty="0">
                <a:latin typeface="Times New Roman"/>
                <a:ea typeface="Calibri"/>
                <a:cs typeface="Times New Roman"/>
              </a:rPr>
              <a:t> </a:t>
            </a:r>
            <a:endParaRPr lang="en-US" sz="1600" kern="100" dirty="0"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1600" kern="100" dirty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endParaRPr lang="ru-RU" sz="1600" kern="100" dirty="0">
              <a:latin typeface="Times New Roman"/>
              <a:ea typeface="Calibri"/>
              <a:cs typeface="Times New Roman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endParaRPr lang="ru-RU" sz="1600" b="1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800"/>
              </a:spcAft>
            </a:pPr>
            <a:r>
              <a:rPr lang="ru-RU" sz="16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Чёрная книга» </a:t>
            </a: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исчезнувших животных вместила в себя настолько много наименований, что рассмотреть их в рамках одного проекта просто невозможно. Но самые интересные их представители, все же заслужили внимания.</a:t>
            </a:r>
          </a:p>
          <a:p>
            <a:pPr fontAlgn="base"/>
            <a:endParaRPr lang="ru-RU" sz="1400" dirty="0">
              <a:solidFill>
                <a:srgbClr val="333333"/>
              </a:solidFill>
              <a:latin typeface="Helvetica Neue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998" y="1273375"/>
            <a:ext cx="5904000" cy="44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55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EAAAF8E-93E1-3A87-9C2C-64823D116E89}"/>
              </a:ext>
            </a:extLst>
          </p:cNvPr>
          <p:cNvSpPr txBox="1"/>
          <p:nvPr/>
        </p:nvSpPr>
        <p:spPr>
          <a:xfrm>
            <a:off x="639735" y="511023"/>
            <a:ext cx="7352359" cy="593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Амурский тигр </a:t>
            </a:r>
          </a:p>
          <a:p>
            <a:pPr algn="ctr">
              <a:lnSpc>
                <a:spcPct val="115000"/>
              </a:lnSpc>
            </a:pPr>
            <a:endParaRPr lang="ru-RU" b="1" u="sng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b="1" u="sng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Амурский тигр</a:t>
            </a: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один из самых редких видов хищников. Еще в 19 веке их было достаточно много. </a:t>
            </a:r>
          </a:p>
          <a:p>
            <a:pPr algn="just">
              <a:lnSpc>
                <a:spcPct val="115000"/>
              </a:lnSpc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Однако из-за браконьеров в 30-ых годах двадцатого столетия вид оказался на грани полного исчезновения. Тигров убивали до ста штук в год, только из-за того, чтобы получить шкуру. В то время на территории Советского союза осталось всего лишь 50 особей.</a:t>
            </a:r>
          </a:p>
          <a:p>
            <a:pPr algn="just">
              <a:lnSpc>
                <a:spcPct val="115000"/>
              </a:lnSpc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Однако ученые, которые детально изучали данный вопрос, выяснили, что причиной исчезновения является не только массовый отстрел. </a:t>
            </a:r>
          </a:p>
          <a:p>
            <a:pPr algn="just">
              <a:lnSpc>
                <a:spcPct val="115000"/>
              </a:lnSpc>
            </a:pPr>
            <a:r>
              <a:rPr lang="ru-RU" b="1" u="sng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Причинами исчезновения также могло быть следующее: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Критически недостаточное количество кормовых объектов;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Намеренное уничтожение кустарников и деревьев, где обитали амурские тигры.</a:t>
            </a:r>
          </a:p>
          <a:p>
            <a:pPr algn="just">
              <a:lnSpc>
                <a:spcPct val="115000"/>
              </a:lnSpc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время проведения экспедиции 2008-2009 года проходила специальная экспедиция «Тигр Амурский» в России. Так, было установлено, что в границах Уссурийского заповедника было всего лишь 6 тигров.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100FEB9-6B19-3165-7531-F16EF6A59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010" y="511023"/>
            <a:ext cx="3648385" cy="27579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010" y="3396343"/>
            <a:ext cx="3648385" cy="3165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92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E3F8B6F-EAE0-76A5-C3C6-37EA99CE472A}"/>
              </a:ext>
            </a:extLst>
          </p:cNvPr>
          <p:cNvSpPr txBox="1"/>
          <p:nvPr/>
        </p:nvSpPr>
        <p:spPr>
          <a:xfrm>
            <a:off x="281049" y="467920"/>
            <a:ext cx="620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Снежный барс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BACDB7E-47D7-B1EA-1BE3-827B184162AD}"/>
              </a:ext>
            </a:extLst>
          </p:cNvPr>
          <p:cNvSpPr txBox="1"/>
          <p:nvPr/>
        </p:nvSpPr>
        <p:spPr>
          <a:xfrm>
            <a:off x="159774" y="2987627"/>
            <a:ext cx="118724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3D4C4F1-4ED9-BFDB-7462-157B6AB02C47}"/>
              </a:ext>
            </a:extLst>
          </p:cNvPr>
          <p:cNvSpPr txBox="1"/>
          <p:nvPr/>
        </p:nvSpPr>
        <p:spPr>
          <a:xfrm>
            <a:off x="2673145" y="2417636"/>
            <a:ext cx="62016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1C31C52-1DD3-D59F-C94B-D0F50C8F1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448" y="673284"/>
            <a:ext cx="4619503" cy="31119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80F140F-17BA-303A-6AA6-E619EE2B5605}"/>
              </a:ext>
            </a:extLst>
          </p:cNvPr>
          <p:cNvSpPr txBox="1"/>
          <p:nvPr/>
        </p:nvSpPr>
        <p:spPr>
          <a:xfrm>
            <a:off x="403761" y="1106129"/>
            <a:ext cx="65076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800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Снежный барс, или ирбис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одна из самых малоизученных диких кошек во всём мире. </a:t>
            </a:r>
          </a:p>
          <a:p>
            <a:pPr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2020 год популяция зверя во всём мире </a:t>
            </a:r>
            <a:r>
              <a:rPr lang="ru-RU" sz="1800" u="none" strike="noStrike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составляет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от 2 до 3 тысяч особей — это катастрофически мало, но точной численности не знает никто. </a:t>
            </a:r>
          </a:p>
          <a:p>
            <a:pPr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Основной угрозой для исчезновения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снежного барса является браконьерство.</a:t>
            </a:r>
          </a:p>
          <a:p>
            <a:pPr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Численность снежных барсов быстро сокращается из-за: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незаконной охоты, ловушек и уничтожения их естественной среды обитания. </a:t>
            </a:r>
          </a:p>
          <a:p>
            <a:pPr algn="just"/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Ирбисы включены в Международную Красную книгу как вид под угрозой исчезновения. </a:t>
            </a:r>
          </a:p>
          <a:p>
            <a:pPr algn="just"/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Ведутся работы по сохранению этого уникального хищника и его среды обитания. Это исчезающий вид дикого кота. В мире осталось от 2700 до 3400 особей.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79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32B882-E342-43F5-359B-6BFE5135685E}"/>
              </a:ext>
            </a:extLst>
          </p:cNvPr>
          <p:cNvSpPr txBox="1"/>
          <p:nvPr/>
        </p:nvSpPr>
        <p:spPr>
          <a:xfrm>
            <a:off x="580103" y="4011560"/>
            <a:ext cx="11031793" cy="625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800"/>
              </a:spcAft>
            </a:pP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A8C83ED-35F5-7938-16C4-1CE91689E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997" y="324465"/>
            <a:ext cx="4341899" cy="2700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477277C-6F92-08D5-1EF1-C43C00079ACE}"/>
              </a:ext>
            </a:extLst>
          </p:cNvPr>
          <p:cNvSpPr txBox="1"/>
          <p:nvPr/>
        </p:nvSpPr>
        <p:spPr>
          <a:xfrm>
            <a:off x="353961" y="324465"/>
            <a:ext cx="6150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Фолклендская  лисица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51F8352-4BF3-5F78-6F23-B9A065345B82}"/>
              </a:ext>
            </a:extLst>
          </p:cNvPr>
          <p:cNvSpPr txBox="1"/>
          <p:nvPr/>
        </p:nvSpPr>
        <p:spPr>
          <a:xfrm>
            <a:off x="439387" y="988142"/>
            <a:ext cx="6567055" cy="437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1600" b="1" u="sng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Фолклендская лисица</a:t>
            </a:r>
            <a:r>
              <a:rPr lang="ru-RU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единственное наземное млекопитающее Фолклендских островов, истреблённое людьми к концу XIX века.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Фолклендская лисица  умела лаять, как собака.</a:t>
            </a: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редположительно питалась, гнездящимися на земле птицами, насекомыми и личинками, а также растениями и падалью, выброшенной морем.</a:t>
            </a: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16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Главной причиной вымирания лисы</a:t>
            </a:r>
            <a:r>
              <a:rPr lang="ru-RU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стали Шотландские колонисты убивавшие эту хищницу как угрозу овечьей стаи. На сегодняшний день нет ни какой зацепки по восстановлению вида.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Таким образом, причиной вымирания </a:t>
            </a:r>
            <a:r>
              <a:rPr lang="ru-RU" sz="1600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стала деятельность человека, который непосредственно истреблял животных или изменял условия их среды обитания.  </a:t>
            </a: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На данный момент от данного вида остались одиннадцать образцов в музеях Лондона, Стокгольма, Брюсселя.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800" b="1" u="none" strike="noStrike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997" y="3296441"/>
            <a:ext cx="4237193" cy="2949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20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9624167-1722-00FF-2B6C-BB527613BF9C}"/>
              </a:ext>
            </a:extLst>
          </p:cNvPr>
          <p:cNvSpPr txBox="1"/>
          <p:nvPr/>
        </p:nvSpPr>
        <p:spPr>
          <a:xfrm>
            <a:off x="1179871" y="2071527"/>
            <a:ext cx="4685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98FD3B6-0BCA-36E0-8896-051E42B1E6A2}"/>
              </a:ext>
            </a:extLst>
          </p:cNvPr>
          <p:cNvSpPr txBox="1"/>
          <p:nvPr/>
        </p:nvSpPr>
        <p:spPr>
          <a:xfrm>
            <a:off x="88491" y="2927555"/>
            <a:ext cx="11739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3300045-C188-E40B-D455-A83170987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54" y="368710"/>
            <a:ext cx="4040164" cy="29078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8EE2A78-7060-869D-5904-666792620FCB}"/>
              </a:ext>
            </a:extLst>
          </p:cNvPr>
          <p:cNvSpPr txBox="1"/>
          <p:nvPr/>
        </p:nvSpPr>
        <p:spPr>
          <a:xfrm>
            <a:off x="570270" y="432534"/>
            <a:ext cx="6489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Тайванский дымчатый леопард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CAB2760-4CCD-3619-6561-659D4D51B694}"/>
              </a:ext>
            </a:extLst>
          </p:cNvPr>
          <p:cNvSpPr txBox="1"/>
          <p:nvPr/>
        </p:nvSpPr>
        <p:spPr>
          <a:xfrm>
            <a:off x="534390" y="1091381"/>
            <a:ext cx="652517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1800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Тайванский дымчатый леопард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этот редкий зверь Тайваня. Красивое и грациозное животное считалось промежуточным звеном между большими и маленькими кошками. Как и яванские тигры, тайваньские леопарды не смогли выжить из-за чрезмерной вырубки лесов: их среда обитания была уничтожена, и последнего представителя вида наблюдали в начале 2000-х гг., а в 2004 г. его объявили вымершим.</a:t>
            </a:r>
          </a:p>
        </p:txBody>
      </p:sp>
    </p:spTree>
    <p:extLst>
      <p:ext uri="{BB962C8B-B14F-4D97-AF65-F5344CB8AC3E}">
        <p14:creationId xmlns:p14="http://schemas.microsoft.com/office/powerpoint/2010/main" val="93130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D0FA79C-3A7F-0892-3435-37E4240C0EC4}"/>
              </a:ext>
            </a:extLst>
          </p:cNvPr>
          <p:cNvSpPr txBox="1"/>
          <p:nvPr/>
        </p:nvSpPr>
        <p:spPr>
          <a:xfrm>
            <a:off x="280219" y="3244645"/>
            <a:ext cx="115332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7B4E7D0-74A9-9CCA-EF8E-C2AEFF952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079" y="383458"/>
            <a:ext cx="4215740" cy="32520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94A56C0-3B9C-4605-D40B-123FCEF6FC45}"/>
              </a:ext>
            </a:extLst>
          </p:cNvPr>
          <p:cNvSpPr txBox="1"/>
          <p:nvPr/>
        </p:nvSpPr>
        <p:spPr>
          <a:xfrm>
            <a:off x="530942" y="383458"/>
            <a:ext cx="5565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Берберийский лев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B3A0D97-D94A-6B41-32C8-4FB8C2FC1254}"/>
              </a:ext>
            </a:extLst>
          </p:cNvPr>
          <p:cNvSpPr txBox="1"/>
          <p:nvPr/>
        </p:nvSpPr>
        <p:spPr>
          <a:xfrm>
            <a:off x="280219" y="958645"/>
            <a:ext cx="6856851" cy="4375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Берберийский лев </a:t>
            </a: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это подвид львов. Изначально был распространён в Северной Африке и сегодня является вымершим в дикой природе.</a:t>
            </a: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</a:pPr>
            <a:r>
              <a:rPr lang="ru-RU" sz="1600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Причины вымирания берберийского льва:</a:t>
            </a:r>
            <a:endParaRPr lang="ru-RU" sz="1600" u="sng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Гибель львят во время смены главного самца;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Болезни и гельминты, поражающие львов при употреблении сырого мяса;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Освоение человеком все больших территорий;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Браконьерство;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Изменение флоры и фауны, отсутствие источников пищи;</a:t>
            </a: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15000"/>
              </a:lnSpc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По статистике больше половины львят погибали в течение первого года жизни.</a:t>
            </a:r>
            <a:r>
              <a:rPr lang="ru-RU" sz="1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600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Последний берберийский лев был убит в 1922 году в Атласских горах на территории Марокко.  </a:t>
            </a:r>
            <a:endParaRPr lang="ru-RU" sz="1600" u="sng" dirty="0"/>
          </a:p>
        </p:txBody>
      </p:sp>
    </p:spTree>
    <p:extLst>
      <p:ext uri="{BB962C8B-B14F-4D97-AF65-F5344CB8AC3E}">
        <p14:creationId xmlns:p14="http://schemas.microsoft.com/office/powerpoint/2010/main" val="243412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63FC393-BDC2-C60A-2BD6-8837A52415A6}"/>
              </a:ext>
            </a:extLst>
          </p:cNvPr>
          <p:cNvSpPr txBox="1"/>
          <p:nvPr/>
        </p:nvSpPr>
        <p:spPr>
          <a:xfrm>
            <a:off x="103238" y="3569110"/>
            <a:ext cx="11931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526F098-FF9F-929A-8A73-C83E5D413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0846" y="398206"/>
            <a:ext cx="3740727" cy="2824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A61E97-41D6-C444-AEB7-ABEB925463ED}"/>
              </a:ext>
            </a:extLst>
          </p:cNvPr>
          <p:cNvSpPr txBox="1"/>
          <p:nvPr/>
        </p:nvSpPr>
        <p:spPr>
          <a:xfrm>
            <a:off x="1351872" y="291328"/>
            <a:ext cx="538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зубр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43481EB-2B6F-8189-2D37-D951D4A198BE}"/>
              </a:ext>
            </a:extLst>
          </p:cNvPr>
          <p:cNvSpPr txBox="1"/>
          <p:nvPr/>
        </p:nvSpPr>
        <p:spPr>
          <a:xfrm>
            <a:off x="427512" y="790725"/>
            <a:ext cx="7445828" cy="582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1800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Кавказский зубр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является подвидом европейского зубра, и официально считается полностью вымершим. </a:t>
            </a:r>
          </a:p>
          <a:p>
            <a:pPr algn="just">
              <a:lnSpc>
                <a:spcPct val="115000"/>
              </a:lnSpc>
            </a:pP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Двенадцать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тысяч лет назад зубры населяли обширную территорию – от Пиренеев до Западной Сибири, встречаясь не только на открытой местности, но и в лесах. </a:t>
            </a:r>
          </a:p>
          <a:p>
            <a:pPr algn="just">
              <a:lnSpc>
                <a:spcPct val="115000"/>
              </a:lnSpc>
            </a:pP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Однако интенсивная охота привела к сокращению их ареала – звери вынуждены были переселиться в обширные лесные массивы Европы и Кавказа.</a:t>
            </a:r>
          </a:p>
          <a:p>
            <a:pPr algn="just">
              <a:lnSpc>
                <a:spcPct val="115000"/>
              </a:lnSpc>
            </a:pP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 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15-му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веку зубры полностью исчезли в Англии, Франции, Бельгии и Швеции, к 18-му – в Молдавии, Пруссии, Саксонии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Румынии. </a:t>
            </a:r>
          </a:p>
          <a:p>
            <a:pPr algn="just">
              <a:lnSpc>
                <a:spcPct val="115000"/>
              </a:lnSpc>
            </a:pP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 веке зубры остались лишь в северо-западной части Большого Кавказа и Беловежской Пуще (на территории Беларуси и Польши).</a:t>
            </a:r>
          </a:p>
          <a:p>
            <a:pPr lvl="0" algn="just">
              <a:lnSpc>
                <a:spcPct val="115000"/>
              </a:lnSpc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В настоящее время живущие на Кавказе зубры представляют собой гибрид кавказских и равнинных зубров  , которые были скрещены с зубробизонами. </a:t>
            </a:r>
          </a:p>
          <a:p>
            <a:pPr lvl="0" algn="just">
              <a:lnSpc>
                <a:spcPct val="115000"/>
              </a:lnSpc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Кавказские зубры, обитающие в России, встречаются на территории Тебердинского, Северо-Осетинского и Кавказского заповедников.</a:t>
            </a:r>
          </a:p>
          <a:p>
            <a:pPr algn="just">
              <a:lnSpc>
                <a:spcPct val="115000"/>
              </a:lnSpc>
            </a:pP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475" y="3474108"/>
            <a:ext cx="3479470" cy="29807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69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54" y="370484"/>
            <a:ext cx="11095511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1600" b="1" u="sng" kern="1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Существует несколько причин, по которым происходит не только сокращение видов, но и их вымирание:</a:t>
            </a: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уничтожение флоры и фауны;</a:t>
            </a:r>
            <a:endParaRPr lang="ru-RU" sz="1600" u="sng" kern="100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нарушение мест обитания фауны;</a:t>
            </a:r>
          </a:p>
          <a:p>
            <a:pPr marL="342900" lvl="0" indent="-342900" algn="just">
              <a:lnSpc>
                <a:spcPct val="115000"/>
              </a:lnSpc>
              <a:buFont typeface="Symbol"/>
              <a:buChar char=""/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уничтожение животных ради забавы;</a:t>
            </a:r>
          </a:p>
          <a:p>
            <a:pPr marL="342900" lvl="0" indent="-342900" algn="just">
              <a:lnSpc>
                <a:spcPct val="115000"/>
              </a:lnSpc>
              <a:buFont typeface="Symbol"/>
              <a:buChar char=""/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непреднамеренное убийство зверей;</a:t>
            </a:r>
          </a:p>
          <a:p>
            <a:pPr marL="342900" lvl="0" indent="-342900" algn="just">
              <a:lnSpc>
                <a:spcPct val="115000"/>
              </a:lnSpc>
              <a:buFont typeface="Symbol"/>
              <a:buChar char=""/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уничтожение растений, которыми питаются животные;</a:t>
            </a:r>
          </a:p>
          <a:p>
            <a:pPr marL="342900" lvl="0" indent="-342900" algn="just">
              <a:lnSpc>
                <a:spcPct val="115000"/>
              </a:lnSpc>
              <a:buFont typeface="Symbol"/>
              <a:buChar char=""/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загрязнение воды, которую пьют животные;</a:t>
            </a:r>
          </a:p>
          <a:p>
            <a:pPr marL="342900" lvl="0" indent="-342900" algn="just">
              <a:lnSpc>
                <a:spcPct val="115000"/>
              </a:lnSpc>
              <a:buFont typeface="Symbol"/>
              <a:buChar char=""/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лесные пожары;</a:t>
            </a:r>
            <a:endParaRPr lang="en-US" sz="1600" kern="100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buFont typeface="Symbol"/>
              <a:buChar char=""/>
              <a:tabLst>
                <a:tab pos="457200" algn="l"/>
              </a:tabLst>
            </a:pPr>
            <a:r>
              <a:rPr lang="ru-RU" sz="1600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использование животных в экономике.</a:t>
            </a:r>
          </a:p>
        </p:txBody>
      </p:sp>
      <p:pic>
        <p:nvPicPr>
          <p:cNvPr id="9219" name="Picture 3" descr="C:\Users\kk\Desktop\ГЛОПУС\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" t="28409" r="5487" b="7889"/>
          <a:stretch/>
        </p:blipFill>
        <p:spPr bwMode="auto">
          <a:xfrm>
            <a:off x="4631374" y="2861953"/>
            <a:ext cx="7433954" cy="388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45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62F39A-FC1F-A8B1-1D89-9180678BFFFB}"/>
              </a:ext>
            </a:extLst>
          </p:cNvPr>
          <p:cNvSpPr txBox="1"/>
          <p:nvPr/>
        </p:nvSpPr>
        <p:spPr>
          <a:xfrm>
            <a:off x="5766619" y="3059668"/>
            <a:ext cx="3670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9584FC4-1D86-F3DE-965B-90552C5BC7D6}"/>
              </a:ext>
            </a:extLst>
          </p:cNvPr>
          <p:cNvSpPr txBox="1"/>
          <p:nvPr/>
        </p:nvSpPr>
        <p:spPr>
          <a:xfrm>
            <a:off x="0" y="3834581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xmlns="" id="{138418CF-CC27-2465-2823-06473288CB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6537056"/>
              </p:ext>
            </p:extLst>
          </p:nvPr>
        </p:nvGraphicFramePr>
        <p:xfrm>
          <a:off x="2345093" y="2125682"/>
          <a:ext cx="7501813" cy="4273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56C87DC-434B-C983-F85B-38893C3154A4}"/>
              </a:ext>
            </a:extLst>
          </p:cNvPr>
          <p:cNvSpPr txBox="1"/>
          <p:nvPr/>
        </p:nvSpPr>
        <p:spPr>
          <a:xfrm>
            <a:off x="366156" y="205713"/>
            <a:ext cx="11437917" cy="2039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2.2. </a:t>
            </a:r>
            <a:r>
              <a:rPr lang="ru-RU" sz="16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Прохождение опроса </a:t>
            </a:r>
            <a:r>
              <a:rPr lang="ru-RU" sz="16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«Вымирающие виды млекопитающих»</a:t>
            </a:r>
            <a:r>
              <a:rPr lang="ru-RU" sz="16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 школе был проведен опрос с целью выявления знаний учеников о вымирающих видах млекопитающих  животных занесённых в «Чёрную книгу». В ходе опроса приняли участие ученики </a:t>
            </a:r>
            <a:r>
              <a:rPr lang="ru-RU" sz="12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10-го </a:t>
            </a:r>
            <a:r>
              <a:rPr lang="ru-RU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«А» класса. Всего в опросе приняли </a:t>
            </a:r>
            <a:r>
              <a:rPr lang="ru-RU" sz="1200" ker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1200" kern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 </a:t>
            </a:r>
            <a:r>
              <a:rPr lang="ru-RU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учащихся. </a:t>
            </a:r>
            <a:r>
              <a:rPr lang="ru-RU" sz="1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качестве выявления знаний об вымирающих млекопитающих животных были предложены указанные ниже варианты вопросов.</a:t>
            </a:r>
          </a:p>
          <a:p>
            <a:pPr lvl="0" algn="just">
              <a:lnSpc>
                <a:spcPct val="115000"/>
              </a:lnSpc>
            </a:pPr>
            <a:r>
              <a:rPr lang="ru-RU" sz="14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1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на основе проведенного опроса среди учащихся </a:t>
            </a:r>
            <a:r>
              <a:rPr lang="ru-RU" sz="11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ru-RU" sz="11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  можно сделать вывод, что, не все учащиеся  владеют  полными знаниями об вымирающих млекопитающих животных занесенных в список </a:t>
            </a:r>
            <a:r>
              <a:rPr lang="ru-RU" sz="11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«Черной  книги».  </a:t>
            </a:r>
          </a:p>
          <a:p>
            <a:pPr lvl="0" algn="just">
              <a:lnSpc>
                <a:spcPct val="115000"/>
              </a:lnSpc>
            </a:pPr>
            <a:r>
              <a:rPr lang="ru-RU" sz="11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расширяя свои знания через научную литературу об редких видах животных,  человечество будет знать причины вымирания этих животных. И тогда человеку удастся предотвратить вымирание других млекопитающих.</a:t>
            </a:r>
          </a:p>
          <a:p>
            <a:pPr algn="just">
              <a:lnSpc>
                <a:spcPct val="115000"/>
              </a:lnSpc>
            </a:pPr>
            <a:endParaRPr lang="ru-RU" sz="1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87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20B88ED-3235-E332-F133-0AB19A5D6994}"/>
              </a:ext>
            </a:extLst>
          </p:cNvPr>
          <p:cNvSpPr txBox="1"/>
          <p:nvPr/>
        </p:nvSpPr>
        <p:spPr>
          <a:xfrm>
            <a:off x="0" y="3428999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0526EB0-5606-6649-33B7-20560930A89A}"/>
              </a:ext>
            </a:extLst>
          </p:cNvPr>
          <p:cNvSpPr txBox="1"/>
          <p:nvPr/>
        </p:nvSpPr>
        <p:spPr>
          <a:xfrm>
            <a:off x="290051" y="195614"/>
            <a:ext cx="11490271" cy="5012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200" kern="1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1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Решив взять тему о «Вымирающих млекопитающих», я и подумать не мог, </a:t>
            </a:r>
            <a:r>
              <a:rPr lang="ru-RU" sz="1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1200" kern="1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 млекопитающих </a:t>
            </a:r>
            <a:r>
              <a:rPr lang="ru-RU" sz="1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нуждается в помощи. И самое обидное, что виною бедственного положения большинства этих животных является человек.</a:t>
            </a:r>
            <a:endParaRPr lang="ru-RU" sz="1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Я описал в индивидуальном проекте на тему «Вымирание млекопитающих животных» лишь малую часть видов находящихся под угрозой вымирания, но это лишь небольшая вершина огромного айсберга.</a:t>
            </a:r>
            <a:endParaRPr lang="ru-RU" sz="1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В ходе исследовательской работы </a:t>
            </a:r>
            <a:r>
              <a:rPr lang="ru-RU" sz="12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выяснил, что основной причиной вымирания животных в первую очередь является прямое вмешательство человека  в жизнь  животных (</a:t>
            </a:r>
            <a:r>
              <a:rPr lang="ru-RU" sz="1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истребление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</a:p>
          <a:p>
            <a:pPr algn="just">
              <a:lnSpc>
                <a:spcPct val="115000"/>
              </a:lnSpc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2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вторую – это деятельность  человека </a:t>
            </a:r>
            <a:endParaRPr lang="ru-RU" sz="12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2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косвенное вмешательство  в жизнь  животных</a:t>
            </a:r>
            <a:r>
              <a:rPr lang="ru-RU" sz="1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ru-RU" sz="12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наконец, влияние природных факторов (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изменение климата</a:t>
            </a:r>
            <a:r>
              <a:rPr lang="ru-RU" sz="1400" b="1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4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455" y="1408230"/>
            <a:ext cx="2496000" cy="14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7" t="30231" r="17183"/>
          <a:stretch/>
        </p:blipFill>
        <p:spPr bwMode="auto">
          <a:xfrm>
            <a:off x="4738277" y="2812230"/>
            <a:ext cx="3717968" cy="20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9"/>
          <a:stretch/>
        </p:blipFill>
        <p:spPr bwMode="auto">
          <a:xfrm>
            <a:off x="8941116" y="3956994"/>
            <a:ext cx="3064838" cy="27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82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167274C-6F1D-64BB-FD52-FC8981F64124}"/>
              </a:ext>
            </a:extLst>
          </p:cNvPr>
          <p:cNvSpPr txBox="1"/>
          <p:nvPr/>
        </p:nvSpPr>
        <p:spPr>
          <a:xfrm>
            <a:off x="398206" y="233209"/>
            <a:ext cx="10574594" cy="1181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32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E8938D5-7BC9-CB7C-8A40-E30022087297}"/>
              </a:ext>
            </a:extLst>
          </p:cNvPr>
          <p:cNvSpPr txBox="1"/>
          <p:nvPr/>
        </p:nvSpPr>
        <p:spPr>
          <a:xfrm>
            <a:off x="481334" y="389395"/>
            <a:ext cx="11395587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Очень красива наша Земля! 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ней существует,</a:t>
            </a:r>
            <a:r>
              <a:rPr kumimoji="0" lang="ru-RU" sz="2000" b="0" i="0" u="none" strike="noStrike" kern="1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очень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великое множество самых разных животных и растений</a:t>
            </a:r>
            <a:r>
              <a:rPr lang="ru-RU" sz="2000" kern="100" noProof="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 они удивительны и неповторимы.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на планете Земля обитает от 5 до 8 миллионов видов растений и животных.   </a:t>
            </a:r>
            <a:endParaRPr kumimoji="0" lang="ru-RU" sz="2000" b="0" i="0" u="none" strike="noStrike" kern="1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" t="18187" r="2958"/>
          <a:stretch/>
        </p:blipFill>
        <p:spPr bwMode="auto">
          <a:xfrm>
            <a:off x="1040407" y="1414558"/>
            <a:ext cx="9932393" cy="48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2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635" y="292872"/>
            <a:ext cx="11412187" cy="324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1400" b="1" u="sng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5039" y="425797"/>
            <a:ext cx="10224655" cy="1359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Помните!</a:t>
            </a:r>
            <a:r>
              <a:rPr lang="ru-RU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ru-RU" sz="16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Вся красота и многообразие животного и растительного мира на нашей планете в наших руках! </a:t>
            </a:r>
          </a:p>
          <a:p>
            <a:pPr lvl="0" algn="ctr">
              <a:lnSpc>
                <a:spcPct val="115000"/>
              </a:lnSpc>
              <a:spcAft>
                <a:spcPts val="800"/>
              </a:spcAft>
            </a:pPr>
            <a:r>
              <a:rPr lang="ru-RU" sz="1600" b="1" u="sng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Берегите достояние, данное нам самой Природой!</a:t>
            </a:r>
            <a:endParaRPr lang="ru-RU" sz="1600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87" y="1919792"/>
            <a:ext cx="6118464" cy="46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5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4F1B1B4-C533-AD54-981B-916F78AADCE4}"/>
              </a:ext>
            </a:extLst>
          </p:cNvPr>
          <p:cNvSpPr txBox="1"/>
          <p:nvPr/>
        </p:nvSpPr>
        <p:spPr>
          <a:xfrm>
            <a:off x="1017639" y="394691"/>
            <a:ext cx="10412361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использованных источников: </a:t>
            </a:r>
            <a:endParaRPr lang="ru-RU" sz="2000" b="1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000" b="1" kern="1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kern="1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Скалдина</a:t>
            </a:r>
            <a:r>
              <a:rPr lang="ru-RU" kern="1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kern="1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О.В. «Красная книга России</a:t>
            </a:r>
            <a:r>
              <a:rPr lang="ru-RU" kern="1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».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marL="342900" indent="-342900">
              <a:buAutoNum type="arabicPeriod"/>
            </a:pPr>
            <a:r>
              <a:rPr lang="ru-RU" kern="100" dirty="0" smtClean="0">
                <a:latin typeface="Times New Roman"/>
                <a:ea typeface="Calibri"/>
                <a:cs typeface="Times New Roman"/>
              </a:rPr>
              <a:t>«Чёрная </a:t>
            </a:r>
            <a:r>
              <a:rPr lang="ru-RU" kern="100" dirty="0">
                <a:latin typeface="Times New Roman"/>
                <a:ea typeface="Calibri"/>
                <a:cs typeface="Times New Roman"/>
              </a:rPr>
              <a:t>книга» под редакцией Василия </a:t>
            </a:r>
            <a:r>
              <a:rPr lang="ru-RU" kern="100" dirty="0" err="1">
                <a:latin typeface="Times New Roman"/>
                <a:ea typeface="Calibri"/>
                <a:cs typeface="Times New Roman"/>
              </a:rPr>
              <a:t>Гроссмана</a:t>
            </a:r>
            <a:r>
              <a:rPr lang="ru-RU" kern="100" dirty="0">
                <a:latin typeface="Times New Roman"/>
                <a:ea typeface="Calibri"/>
                <a:cs typeface="Times New Roman"/>
              </a:rPr>
              <a:t> и Ильи </a:t>
            </a:r>
            <a:r>
              <a:rPr lang="ru-RU" kern="100" dirty="0" smtClean="0">
                <a:latin typeface="Times New Roman"/>
                <a:ea typeface="Calibri"/>
                <a:cs typeface="Times New Roman"/>
              </a:rPr>
              <a:t>Эренбурга. </a:t>
            </a:r>
            <a:endParaRPr lang="ru-RU" kern="100" dirty="0">
              <a:latin typeface="Times New Roman"/>
              <a:ea typeface="Calibri"/>
              <a:cs typeface="Times New Roman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Интернет-ресурсы.</a:t>
            </a:r>
          </a:p>
          <a:p>
            <a:pPr marL="342900" indent="-342900"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https://dzen.ru/a/YP1MdI3TZ0hPFpKc?ysclid=m6913jweyd162930448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https://ru.wikipedia.org/wiki/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Список_недавно_вымерших_млекопитающих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https://pikabu.ru/story/chyornaya_kniga_zhivotnyikh_vyimershie_vidyi_7593814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904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010" y="323602"/>
            <a:ext cx="10612111" cy="5827816"/>
          </a:xfrm>
        </p:spPr>
        <p:txBody>
          <a:bodyPr>
            <a:normAutofit/>
          </a:bodyPr>
          <a:lstStyle/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живу в России. Моей  малой родиной является  Краснодарский край. Я очень  люблю животных.</a:t>
            </a:r>
          </a:p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стало интересно, какие редкие виды  млекопитающих обитают в моем родном крае,  какие особенности их жизни, а также есть ли среди них животные занесенные в Красную книгу?</a:t>
            </a:r>
          </a:p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sz="2000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endParaRPr lang="ru-RU" sz="1800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18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120" y="2196936"/>
            <a:ext cx="3123210" cy="407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98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7374" y="359229"/>
            <a:ext cx="9872871" cy="4038600"/>
          </a:xfrm>
        </p:spPr>
        <p:txBody>
          <a:bodyPr/>
          <a:lstStyle/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ru-RU" sz="1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начал искать ответы на этот вопрос и  узнал,  что   в Красную книгу Краснодарского края занесено около 10 видов млекопитающих ,</a:t>
            </a:r>
            <a:r>
              <a:rPr lang="ru-RU" sz="1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которые находятся на гране исчезновения. </a:t>
            </a:r>
            <a:endParaRPr lang="ru-RU" sz="1800" kern="1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endParaRPr lang="ru-RU" sz="1800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defTabSz="457200">
              <a:lnSpc>
                <a:spcPct val="115000"/>
              </a:lnSpc>
              <a:spcBef>
                <a:spcPts val="0"/>
              </a:spcBef>
              <a:buClrTx/>
              <a:buSzTx/>
              <a:buNone/>
              <a:defRPr/>
            </a:pPr>
            <a:endParaRPr lang="ru-RU" sz="1800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319" y="1211282"/>
            <a:ext cx="6875950" cy="49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73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1" b="9802"/>
          <a:stretch/>
        </p:blipFill>
        <p:spPr bwMode="auto">
          <a:xfrm>
            <a:off x="2089672" y="1479973"/>
            <a:ext cx="7941403" cy="45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5429" y="319414"/>
            <a:ext cx="11404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1049" y="319391"/>
            <a:ext cx="115586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меня сразу  заинтересовал еще один вопрос. </a:t>
            </a:r>
            <a:r>
              <a:rPr lang="ru-RU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является причиной, такого стремительного исчезновения млекопитающих на нашей планете? </a:t>
            </a:r>
            <a:r>
              <a:rPr lang="ru-RU" sz="2400" b="1" dirty="0">
                <a:solidFill>
                  <a:srgbClr val="FF0000"/>
                </a:solidFill>
              </a:rPr>
              <a:t/>
            </a:r>
            <a:br>
              <a:rPr lang="ru-RU" sz="2400" b="1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0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FB27B21-32D2-6345-980D-C30092D7C0D7}"/>
              </a:ext>
            </a:extLst>
          </p:cNvPr>
          <p:cNvSpPr txBox="1"/>
          <p:nvPr/>
        </p:nvSpPr>
        <p:spPr>
          <a:xfrm>
            <a:off x="339214" y="387289"/>
            <a:ext cx="109580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u="sng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Актуальность: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жизни и причин исчезновения вымерших животных предоставляет ценную информацию о том, как они жили в прошлом, и даёт возможность понимать причины, по которым они исчезли. Это может помочь сохранить животных, которые находятся на грани исчезновения.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spcAft>
                <a:spcPts val="800"/>
              </a:spcAft>
            </a:pPr>
            <a:endParaRPr lang="ru-RU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32" y="2121241"/>
            <a:ext cx="6348376" cy="44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74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4456" y="783773"/>
            <a:ext cx="5854535" cy="510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7928" y="302388"/>
            <a:ext cx="1149927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defRPr/>
            </a:pPr>
            <a:r>
              <a:rPr lang="ru-RU" sz="2000" b="1" u="sng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выяснить, какие животные относятся к исчезающему виду занесенных в черный список.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7928" y="1752225"/>
            <a:ext cx="2830285" cy="6531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defRPr/>
            </a:pPr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1.Изучить  «Чёрную книгу».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62597" y="1721921"/>
            <a:ext cx="4512623" cy="6834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defRPr/>
            </a:pPr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Выяснить какие млекопитающие занесены в «Чёрную книгу».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07729" y="1752225"/>
            <a:ext cx="3325091" cy="6531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  <a:defRPr/>
            </a:pPr>
            <a:r>
              <a:rPr lang="ru-RU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Выяснить  причины  исчезновения млекопитающих.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37609" y="2707573"/>
            <a:ext cx="3788228" cy="6293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15000"/>
              </a:lnSpc>
              <a:defRPr/>
            </a:pP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4.Сделать общий вывод по теме.</a:t>
            </a:r>
          </a:p>
        </p:txBody>
      </p: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>
            <a:off x="5931724" y="1294412"/>
            <a:ext cx="0" cy="4158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297" y="2424068"/>
            <a:ext cx="328612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31682">
            <a:off x="2938325" y="1219242"/>
            <a:ext cx="328612" cy="76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95371">
            <a:off x="8187691" y="1244739"/>
            <a:ext cx="7683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82930" y="3451614"/>
            <a:ext cx="11249890" cy="1121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algn="just" defTabSz="914400">
              <a:lnSpc>
                <a:spcPct val="115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  «Чёрная книга»</a:t>
            </a:r>
          </a:p>
          <a:p>
            <a:pPr marL="45720" lvl="0" algn="just" defTabSz="914400">
              <a:lnSpc>
                <a:spcPct val="115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sz="2400" kern="100" dirty="0">
                <a:solidFill>
                  <a:srgbClr val="A6B72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исчезающие виды млекопитающих. </a:t>
            </a: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27" y="4572947"/>
            <a:ext cx="3904000" cy="21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053" y="3194461"/>
            <a:ext cx="2343288" cy="3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58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526DBD2-70B7-EA32-799A-FF08D7160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703" y="376082"/>
            <a:ext cx="11282515" cy="5352913"/>
          </a:xfrm>
        </p:spPr>
        <p:txBody>
          <a:bodyPr>
            <a:norm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</a:t>
            </a:r>
            <a:r>
              <a:rPr kumimoji="0" lang="ru-RU" sz="1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kumimoji="0" lang="ru-RU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предполагаю, что основной причиной вымирания животных на планете является человеческий фактор (истребление животных, </a:t>
            </a:r>
            <a:r>
              <a:rPr kumimoji="0" lang="ru-RU" sz="1800" b="0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загрязнение</a:t>
            </a:r>
            <a:r>
              <a:rPr kumimoji="0" lang="ru-RU" sz="1800" b="0" i="0" u="none" strike="noStrike" kern="1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атмосферы</a:t>
            </a:r>
            <a:r>
              <a:rPr kumimoji="0" lang="ru-RU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kumimoji="0" lang="ru-RU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считаю, что, если люди будут знать о животных из «Чёрной книги» и причины  их  вымирания, то таким образом, их можно будет  с мотивировать к сохранению   численности животных находящихся на гране вымирания и предотвратить их исчезновение. </a:t>
            </a:r>
          </a:p>
          <a:p>
            <a:pPr marL="0" marR="0" lvl="0" indent="0" algn="just" defTabSz="457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" t="2296" r="2034" b="2053"/>
          <a:stretch/>
        </p:blipFill>
        <p:spPr bwMode="auto">
          <a:xfrm>
            <a:off x="3515096" y="2030680"/>
            <a:ext cx="6020790" cy="4500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01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EAD3713-D869-00FE-7EA4-E209040722A5}"/>
              </a:ext>
            </a:extLst>
          </p:cNvPr>
          <p:cNvSpPr txBox="1"/>
          <p:nvPr/>
        </p:nvSpPr>
        <p:spPr>
          <a:xfrm>
            <a:off x="442451" y="150101"/>
            <a:ext cx="11606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Что такое 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«Чёрная книга?»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63A8327-9EE3-0B7D-6B2B-310952ED8C01}"/>
              </a:ext>
            </a:extLst>
          </p:cNvPr>
          <p:cNvSpPr txBox="1"/>
          <p:nvPr/>
        </p:nvSpPr>
        <p:spPr>
          <a:xfrm>
            <a:off x="442450" y="627748"/>
            <a:ext cx="11480376" cy="5117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1600" kern="10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kern="100" dirty="0">
              <a:solidFill>
                <a:srgbClr val="22222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kern="1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С</a:t>
            </a:r>
            <a:r>
              <a:rPr lang="ru-RU" sz="1400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егодня на пороге полного исчезновения находится треть всех видов амфибий, четверть млекопитающих и каждая восьмая разновидность птиц! Вымирание грозит почти 16 тысячам видов. И хотя все они занесены в красный список, это, к сожалению, не гарантирует им выживание. Если мы не предпримем серьезных мер, то 50% природного разнообразия погибнет в ближайшие 100 лет.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400" kern="100" dirty="0" smtClean="0">
              <a:solidFill>
                <a:srgbClr val="22222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kern="1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kern="10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kern="10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400" b="1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Чёрная книга»</a:t>
            </a:r>
            <a:r>
              <a:rPr lang="ru-RU" sz="1400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это предупреждение для людей и напоминание о тех представителях нашего мира, которые вернуть </a:t>
            </a:r>
            <a:r>
              <a:rPr lang="ru-RU" sz="1400" kern="10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</a:p>
          <a:p>
            <a:pPr algn="just">
              <a:lnSpc>
                <a:spcPct val="115000"/>
              </a:lnSpc>
            </a:pPr>
            <a:r>
              <a:rPr lang="ru-RU" sz="1400" kern="1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kern="10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1400" kern="10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уже </a:t>
            </a:r>
            <a:r>
              <a:rPr lang="ru-RU" sz="1400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нельзя. Книга исчезнувших животных пополняется постоянно. На её страницах уже несколько сотен видов. </a:t>
            </a:r>
            <a:r>
              <a:rPr lang="ru-RU" sz="1400" kern="10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</a:pPr>
            <a:r>
              <a:rPr lang="ru-RU" sz="1400" b="1" kern="1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1400" b="1" kern="100" dirty="0" smtClean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400" b="1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Чёрная книга» </a:t>
            </a:r>
            <a:r>
              <a:rPr lang="ru-RU" sz="1400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это так называемый «</a:t>
            </a:r>
            <a:r>
              <a:rPr lang="ru-RU" sz="1400" i="1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статус ноль</a:t>
            </a:r>
            <a:r>
              <a:rPr lang="ru-RU" sz="1400" kern="1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 </a:t>
            </a:r>
            <a:endParaRPr lang="ru-RU" sz="1400" kern="100" dirty="0" smtClean="0">
              <a:solidFill>
                <a:srgbClr val="222222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sz="1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sz="1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sz="1400" kern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endParaRPr lang="ru-RU" sz="1400" kern="1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14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изучил </a:t>
            </a:r>
            <a:r>
              <a:rPr lang="ru-RU" sz="1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последние статистические данные и они привели меня в ужас.                               </a:t>
            </a:r>
          </a:p>
          <a:p>
            <a:pPr algn="just">
              <a:spcAft>
                <a:spcPts val="800"/>
              </a:spcAft>
            </a:pPr>
            <a:r>
              <a:rPr lang="ru-RU" sz="1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них говорится, что за последние 500 лет исчезло навсегда 844 вида </a:t>
            </a:r>
            <a:endParaRPr lang="ru-RU" sz="1400" kern="1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14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представителей </a:t>
            </a:r>
            <a:r>
              <a:rPr lang="ru-RU" sz="1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фауны и около 1000 видов флоры.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7" r="3443" b="9528"/>
          <a:stretch/>
        </p:blipFill>
        <p:spPr bwMode="auto">
          <a:xfrm>
            <a:off x="6643285" y="2855339"/>
            <a:ext cx="5279541" cy="38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51" y="1781459"/>
            <a:ext cx="212725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11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2525</TotalTime>
  <Words>1084</Words>
  <Application>Microsoft Office PowerPoint</Application>
  <PresentationFormat>Произвольный</PresentationFormat>
  <Paragraphs>179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68</cp:revision>
  <dcterms:created xsi:type="dcterms:W3CDTF">2024-10-28T06:42:21Z</dcterms:created>
  <dcterms:modified xsi:type="dcterms:W3CDTF">2026-01-22T16:18:57Z</dcterms:modified>
</cp:coreProperties>
</file>