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0"/>
  </p:handoutMasterIdLst>
  <p:sldIdLst>
    <p:sldId id="268" r:id="rId2"/>
    <p:sldId id="276" r:id="rId3"/>
    <p:sldId id="277" r:id="rId4"/>
    <p:sldId id="270" r:id="rId5"/>
    <p:sldId id="285" r:id="rId6"/>
    <p:sldId id="271" r:id="rId7"/>
    <p:sldId id="289" r:id="rId8"/>
    <p:sldId id="272" r:id="rId9"/>
    <p:sldId id="278" r:id="rId10"/>
    <p:sldId id="287" r:id="rId11"/>
    <p:sldId id="280" r:id="rId12"/>
    <p:sldId id="279" r:id="rId13"/>
    <p:sldId id="281" r:id="rId14"/>
    <p:sldId id="282" r:id="rId15"/>
    <p:sldId id="284" r:id="rId16"/>
    <p:sldId id="288" r:id="rId17"/>
    <p:sldId id="283" r:id="rId18"/>
    <p:sldId id="286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EB2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021F4B-24B1-40CE-B926-F7CAD9AF3649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5272AB-91D0-4C82-AF07-F5A8B913EB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5267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23813-4EC7-4BA7-B439-F5A4E3A80350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2ACE-CC79-4F79-9E30-F0E446430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21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23813-4EC7-4BA7-B439-F5A4E3A80350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2ACE-CC79-4F79-9E30-F0E446430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76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23813-4EC7-4BA7-B439-F5A4E3A80350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2ACE-CC79-4F79-9E30-F0E446430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00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23813-4EC7-4BA7-B439-F5A4E3A80350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2ACE-CC79-4F79-9E30-F0E446430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820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23813-4EC7-4BA7-B439-F5A4E3A80350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2ACE-CC79-4F79-9E30-F0E446430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957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23813-4EC7-4BA7-B439-F5A4E3A80350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2ACE-CC79-4F79-9E30-F0E446430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276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23813-4EC7-4BA7-B439-F5A4E3A80350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2ACE-CC79-4F79-9E30-F0E446430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718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23813-4EC7-4BA7-B439-F5A4E3A80350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2ACE-CC79-4F79-9E30-F0E446430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254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23813-4EC7-4BA7-B439-F5A4E3A80350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2ACE-CC79-4F79-9E30-F0E446430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322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23813-4EC7-4BA7-B439-F5A4E3A80350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2ACE-CC79-4F79-9E30-F0E446430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558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23813-4EC7-4BA7-B439-F5A4E3A80350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2ACE-CC79-4F79-9E30-F0E446430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264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23813-4EC7-4BA7-B439-F5A4E3A80350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2ACE-CC79-4F79-9E30-F0E446430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652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e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Прямоугольник 2"/>
          <p:cNvSpPr/>
          <p:nvPr/>
        </p:nvSpPr>
        <p:spPr>
          <a:xfrm>
            <a:off x="164592" y="758952"/>
            <a:ext cx="1187805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800" b="1" dirty="0">
                <a:solidFill>
                  <a:srgbClr val="2D0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sz="2800" b="1" dirty="0">
              <a:solidFill>
                <a:srgbClr val="2D0EB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5400" b="1" dirty="0">
              <a:solidFill>
                <a:srgbClr val="2D0EB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5400" b="1" dirty="0">
              <a:solidFill>
                <a:srgbClr val="2D0EB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>
                <a:solidFill>
                  <a:srgbClr val="2D0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  </a:t>
            </a:r>
            <a:endParaRPr lang="en-US" sz="2400" b="1" dirty="0">
              <a:solidFill>
                <a:srgbClr val="2D0EB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400" b="1" dirty="0">
              <a:solidFill>
                <a:srgbClr val="2D0EB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b="1" dirty="0">
                <a:solidFill>
                  <a:srgbClr val="2D0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 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Захарова Г.О., </a:t>
            </a:r>
          </a:p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воспитатель учебного курса</a:t>
            </a:r>
          </a:p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  10 октября 2020 года</a:t>
            </a:r>
          </a:p>
          <a:p>
            <a:pPr algn="just"/>
            <a:endParaRPr lang="ru-RU" sz="5400" b="1" dirty="0">
              <a:solidFill>
                <a:srgbClr val="6633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906656"/>
              </p:ext>
            </p:extLst>
          </p:nvPr>
        </p:nvGraphicFramePr>
        <p:xfrm>
          <a:off x="688848" y="1353313"/>
          <a:ext cx="10960608" cy="15819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60608">
                  <a:extLst>
                    <a:ext uri="{9D8B030D-6E8A-4147-A177-3AD203B41FA5}">
                      <a16:colId xmlns:a16="http://schemas.microsoft.com/office/drawing/2014/main" val="761886228"/>
                    </a:ext>
                  </a:extLst>
                </a:gridCol>
              </a:tblGrid>
              <a:tr h="15819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4400" kern="18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4400" kern="18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Правила жизни русского офицера</a:t>
                      </a:r>
                      <a:endParaRPr lang="ru-RU" sz="4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8062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273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13172164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21383597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96241047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935502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418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166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372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5330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3451545"/>
                  </a:ext>
                </a:extLst>
              </a:tr>
            </a:tbl>
          </a:graphicData>
        </a:graphic>
      </p:graphicFrame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92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F3E2561-C050-4231-9301-7F5225A739B9}"/>
              </a:ext>
            </a:extLst>
          </p:cNvPr>
          <p:cNvSpPr txBox="1"/>
          <p:nvPr/>
        </p:nvSpPr>
        <p:spPr>
          <a:xfrm>
            <a:off x="4553394" y="1111825"/>
            <a:ext cx="6172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400" b="1" spc="-1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89CB44-7B94-49FD-8E52-892153EE9CFF}"/>
              </a:ext>
            </a:extLst>
          </p:cNvPr>
          <p:cNvSpPr txBox="1"/>
          <p:nvPr/>
        </p:nvSpPr>
        <p:spPr>
          <a:xfrm>
            <a:off x="4523852" y="2260490"/>
            <a:ext cx="70555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BC3C4B4-3693-43D0-9E7F-C1010375F1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135115">
            <a:off x="522598" y="1140005"/>
            <a:ext cx="2061311" cy="297461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8374CE3-86BB-4007-9E8D-8C0A537A84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4653" y="1067805"/>
            <a:ext cx="3482693" cy="52240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D5276C1-0A94-4E0C-9991-4C5856BD61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7346" y="3513484"/>
            <a:ext cx="2578447" cy="322641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C7A4186-3001-47B2-BCFB-75A6B87B07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11906">
            <a:off x="9346134" y="1245636"/>
            <a:ext cx="2286000" cy="32385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3ADA6B3-4C24-4684-8F51-4C59A795BF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54823" y="3429000"/>
            <a:ext cx="2578447" cy="3429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1A038DD-2E03-4C58-8A5A-746E525235F9}"/>
              </a:ext>
            </a:extLst>
          </p:cNvPr>
          <p:cNvSpPr txBox="1"/>
          <p:nvPr/>
        </p:nvSpPr>
        <p:spPr>
          <a:xfrm>
            <a:off x="4273457" y="6317195"/>
            <a:ext cx="37638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2D0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Валентин Михайлович </a:t>
            </a:r>
            <a:r>
              <a:rPr lang="ru-RU" sz="1600" b="1" dirty="0" err="1">
                <a:solidFill>
                  <a:srgbClr val="2D0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Кульчицкий</a:t>
            </a:r>
            <a:endParaRPr lang="ru-RU" sz="1600" b="1" dirty="0">
              <a:solidFill>
                <a:srgbClr val="2D0EB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918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ё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13172164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21383597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96241047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935502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418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166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372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5330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3451545"/>
                  </a:ext>
                </a:extLst>
              </a:tr>
            </a:tbl>
          </a:graphicData>
        </a:graphic>
      </p:graphicFrame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9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F3E2561-C050-4231-9301-7F5225A739B9}"/>
              </a:ext>
            </a:extLst>
          </p:cNvPr>
          <p:cNvSpPr txBox="1"/>
          <p:nvPr/>
        </p:nvSpPr>
        <p:spPr>
          <a:xfrm>
            <a:off x="4553394" y="1111825"/>
            <a:ext cx="6172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400" b="1" spc="-1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89CB44-7B94-49FD-8E52-892153EE9CFF}"/>
              </a:ext>
            </a:extLst>
          </p:cNvPr>
          <p:cNvSpPr txBox="1"/>
          <p:nvPr/>
        </p:nvSpPr>
        <p:spPr>
          <a:xfrm>
            <a:off x="4523852" y="2260490"/>
            <a:ext cx="70555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30E9F7-9DFD-4216-A398-C5E9DF635DA2}"/>
              </a:ext>
            </a:extLst>
          </p:cNvPr>
          <p:cNvSpPr txBox="1"/>
          <p:nvPr/>
        </p:nvSpPr>
        <p:spPr>
          <a:xfrm>
            <a:off x="1756145" y="1072586"/>
            <a:ext cx="104358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spc="-1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 полковыми дамами не ухаживай (в пошлом смысле). Не заводи романы в своей полковой семье, в которой приходится служить десятки лет. Подобные романы всегда кончаются трагически».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4C7EE74-A4DB-4D50-A192-89E4390F66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659" y="2268425"/>
            <a:ext cx="9753600" cy="43719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301D4FD-FD27-43B7-84BA-B7E5426A1988}"/>
              </a:ext>
            </a:extLst>
          </p:cNvPr>
          <p:cNvSpPr txBox="1"/>
          <p:nvPr/>
        </p:nvSpPr>
        <p:spPr>
          <a:xfrm>
            <a:off x="331383" y="1057410"/>
            <a:ext cx="15762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браке </a:t>
            </a:r>
          </a:p>
        </p:txBody>
      </p:sp>
    </p:spTree>
    <p:extLst>
      <p:ext uri="{BB962C8B-B14F-4D97-AF65-F5344CB8AC3E}">
        <p14:creationId xmlns:p14="http://schemas.microsoft.com/office/powerpoint/2010/main" val="421215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13172164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21383597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96241047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935502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418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166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372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5330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3451545"/>
                  </a:ext>
                </a:extLst>
              </a:tr>
            </a:tbl>
          </a:graphicData>
        </a:graphic>
      </p:graphicFrame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92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F3E2561-C050-4231-9301-7F5225A739B9}"/>
              </a:ext>
            </a:extLst>
          </p:cNvPr>
          <p:cNvSpPr txBox="1"/>
          <p:nvPr/>
        </p:nvSpPr>
        <p:spPr>
          <a:xfrm>
            <a:off x="4553394" y="1111825"/>
            <a:ext cx="6172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400" b="1" spc="-1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89CB44-7B94-49FD-8E52-892153EE9CFF}"/>
              </a:ext>
            </a:extLst>
          </p:cNvPr>
          <p:cNvSpPr txBox="1"/>
          <p:nvPr/>
        </p:nvSpPr>
        <p:spPr>
          <a:xfrm>
            <a:off x="4523852" y="2260490"/>
            <a:ext cx="70555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3513BC9-D446-400D-9955-9A22424FA634}"/>
              </a:ext>
            </a:extLst>
          </p:cNvPr>
          <p:cNvSpPr txBox="1"/>
          <p:nvPr/>
        </p:nvSpPr>
        <p:spPr>
          <a:xfrm>
            <a:off x="2264735" y="1111825"/>
            <a:ext cx="94842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spc="-1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«Дуэли допускаются только по постановлению или с разрешения полкового суда чести. Дуэли в военное время запрещены».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44C673-4948-43BF-BF7B-32328B95F399}"/>
              </a:ext>
            </a:extLst>
          </p:cNvPr>
          <p:cNvSpPr txBox="1"/>
          <p:nvPr/>
        </p:nvSpPr>
        <p:spPr>
          <a:xfrm>
            <a:off x="641286" y="1112792"/>
            <a:ext cx="17935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дуэлях</a:t>
            </a:r>
            <a:r>
              <a:rPr lang="ru-RU" sz="1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660" y="2311705"/>
            <a:ext cx="66675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20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13172164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21383597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96241047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935502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418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166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372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5330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3451545"/>
                  </a:ext>
                </a:extLst>
              </a:tr>
            </a:tbl>
          </a:graphicData>
        </a:graphic>
      </p:graphicFrame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92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F3E2561-C050-4231-9301-7F5225A739B9}"/>
              </a:ext>
            </a:extLst>
          </p:cNvPr>
          <p:cNvSpPr txBox="1"/>
          <p:nvPr/>
        </p:nvSpPr>
        <p:spPr>
          <a:xfrm>
            <a:off x="4553394" y="1111825"/>
            <a:ext cx="6172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400" b="1" spc="-1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89CB44-7B94-49FD-8E52-892153EE9CFF}"/>
              </a:ext>
            </a:extLst>
          </p:cNvPr>
          <p:cNvSpPr txBox="1"/>
          <p:nvPr/>
        </p:nvSpPr>
        <p:spPr>
          <a:xfrm>
            <a:off x="4523852" y="2260490"/>
            <a:ext cx="70555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B1D7B7-F2E5-4643-85C3-62210B68FA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406" y="1493837"/>
            <a:ext cx="97536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558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13172164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21383597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96241047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935502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418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166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372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5330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3451545"/>
                  </a:ext>
                </a:extLst>
              </a:tr>
            </a:tbl>
          </a:graphicData>
        </a:graphic>
      </p:graphicFrame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92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F3E2561-C050-4231-9301-7F5225A739B9}"/>
              </a:ext>
            </a:extLst>
          </p:cNvPr>
          <p:cNvSpPr txBox="1"/>
          <p:nvPr/>
        </p:nvSpPr>
        <p:spPr>
          <a:xfrm>
            <a:off x="4553394" y="1111825"/>
            <a:ext cx="6172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400" b="1" spc="-1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89CB44-7B94-49FD-8E52-892153EE9CFF}"/>
              </a:ext>
            </a:extLst>
          </p:cNvPr>
          <p:cNvSpPr txBox="1"/>
          <p:nvPr/>
        </p:nvSpPr>
        <p:spPr>
          <a:xfrm>
            <a:off x="4523852" y="2260490"/>
            <a:ext cx="70555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ACDB62-818B-4C06-AFC6-5CD18713C10E}"/>
              </a:ext>
            </a:extLst>
          </p:cNvPr>
          <p:cNvSpPr txBox="1"/>
          <p:nvPr/>
        </p:nvSpPr>
        <p:spPr>
          <a:xfrm>
            <a:off x="2186763" y="952024"/>
            <a:ext cx="97536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spc="-1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 делай долгов: не рой себе ямы. Живи по средствам. Отбрось ложное самолюбие. Безнравственно делать долги, не имея возможности их уплатить; иначе — не залезай в чужой карман».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938FE20-7AB5-41A6-928A-033C72BB1F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013" y="2260490"/>
            <a:ext cx="9753600" cy="43719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9A0C2D4-1FC4-41BF-9C55-235B5ABDD7A2}"/>
              </a:ext>
            </a:extLst>
          </p:cNvPr>
          <p:cNvSpPr txBox="1"/>
          <p:nvPr/>
        </p:nvSpPr>
        <p:spPr>
          <a:xfrm>
            <a:off x="446567" y="1004857"/>
            <a:ext cx="18394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деньгах </a:t>
            </a:r>
          </a:p>
        </p:txBody>
      </p:sp>
    </p:spTree>
    <p:extLst>
      <p:ext uri="{BB962C8B-B14F-4D97-AF65-F5344CB8AC3E}">
        <p14:creationId xmlns:p14="http://schemas.microsoft.com/office/powerpoint/2010/main" val="126274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13172164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21383597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96241047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935502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418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166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372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5330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3451545"/>
                  </a:ext>
                </a:extLst>
              </a:tr>
            </a:tbl>
          </a:graphicData>
        </a:graphic>
      </p:graphicFrame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F3E2561-C050-4231-9301-7F5225A739B9}"/>
              </a:ext>
            </a:extLst>
          </p:cNvPr>
          <p:cNvSpPr txBox="1"/>
          <p:nvPr/>
        </p:nvSpPr>
        <p:spPr>
          <a:xfrm>
            <a:off x="4553394" y="1111825"/>
            <a:ext cx="6172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400" b="1" spc="-1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89CB44-7B94-49FD-8E52-892153EE9CFF}"/>
              </a:ext>
            </a:extLst>
          </p:cNvPr>
          <p:cNvSpPr txBox="1"/>
          <p:nvPr/>
        </p:nvSpPr>
        <p:spPr>
          <a:xfrm>
            <a:off x="4523852" y="2260490"/>
            <a:ext cx="70555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BF945E-7101-4F32-A78D-F3D156DCEF17}"/>
              </a:ext>
            </a:extLst>
          </p:cNvPr>
          <p:cNvSpPr txBox="1"/>
          <p:nvPr/>
        </p:nvSpPr>
        <p:spPr>
          <a:xfrm>
            <a:off x="2339163" y="1044772"/>
            <a:ext cx="970752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spc="-1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«Фуражка должна быть надета согласно уставу, а шинель всегда застегнута на все пуговицы. &lt;...&gt; Вообще поведение офицеров должно обращать внимание своей корректностью и предупредительностью к окружающим».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2560D0-CDE5-4C67-BF22-AE1240EE1C56}"/>
              </a:ext>
            </a:extLst>
          </p:cNvPr>
          <p:cNvSpPr txBox="1"/>
          <p:nvPr/>
        </p:nvSpPr>
        <p:spPr>
          <a:xfrm>
            <a:off x="192857" y="1056598"/>
            <a:ext cx="233680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других ограничениях </a:t>
            </a: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394" y="2646550"/>
            <a:ext cx="67722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6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13172164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21383597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96241047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935502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418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166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372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5330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3451545"/>
                  </a:ext>
                </a:extLst>
              </a:tr>
            </a:tbl>
          </a:graphicData>
        </a:graphic>
      </p:graphicFrame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92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F3E2561-C050-4231-9301-7F5225A739B9}"/>
              </a:ext>
            </a:extLst>
          </p:cNvPr>
          <p:cNvSpPr txBox="1"/>
          <p:nvPr/>
        </p:nvSpPr>
        <p:spPr>
          <a:xfrm>
            <a:off x="4553394" y="1111825"/>
            <a:ext cx="6172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400" b="1" spc="-1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89CB44-7B94-49FD-8E52-892153EE9CFF}"/>
              </a:ext>
            </a:extLst>
          </p:cNvPr>
          <p:cNvSpPr txBox="1"/>
          <p:nvPr/>
        </p:nvSpPr>
        <p:spPr>
          <a:xfrm>
            <a:off x="4523852" y="2260490"/>
            <a:ext cx="70555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A5B3BB-39E9-4FC3-B889-B4D8B54AA1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162" y="1139129"/>
            <a:ext cx="2104884" cy="470365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CAB0156-996C-43A9-AEAE-ACB503509D77}"/>
              </a:ext>
            </a:extLst>
          </p:cNvPr>
          <p:cNvSpPr txBox="1"/>
          <p:nvPr/>
        </p:nvSpPr>
        <p:spPr>
          <a:xfrm>
            <a:off x="2378046" y="1139129"/>
            <a:ext cx="940609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spc="-1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«Полк требует от своих офицеров, чтобы они жили прилично, но... если у вас нет для этого средств, постарайтесь сами скорее покинуть полк. Жизнь выше средств, неоплаченные счета, долги и векселя – всё это в конце концов приводит офицера к совершению неблаговидных, даже бесчестных поступков. Запомните это и сделайте отсюда сами надлежащие выводы».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173" y="3078121"/>
            <a:ext cx="66675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21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13172164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21383597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96241047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935502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418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166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372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5330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3451545"/>
                  </a:ext>
                </a:extLst>
              </a:tr>
            </a:tbl>
          </a:graphicData>
        </a:graphic>
      </p:graphicFrame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92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F3E2561-C050-4231-9301-7F5225A739B9}"/>
              </a:ext>
            </a:extLst>
          </p:cNvPr>
          <p:cNvSpPr txBox="1"/>
          <p:nvPr/>
        </p:nvSpPr>
        <p:spPr>
          <a:xfrm>
            <a:off x="4553394" y="1111825"/>
            <a:ext cx="6172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400" b="1" spc="-1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89CB44-7B94-49FD-8E52-892153EE9CFF}"/>
              </a:ext>
            </a:extLst>
          </p:cNvPr>
          <p:cNvSpPr txBox="1"/>
          <p:nvPr/>
        </p:nvSpPr>
        <p:spPr>
          <a:xfrm>
            <a:off x="4523852" y="2260490"/>
            <a:ext cx="70555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31F81F-1540-4964-B7EC-ABE4565C8E2F}"/>
              </a:ext>
            </a:extLst>
          </p:cNvPr>
          <p:cNvSpPr txBox="1"/>
          <p:nvPr/>
        </p:nvSpPr>
        <p:spPr>
          <a:xfrm>
            <a:off x="459074" y="930617"/>
            <a:ext cx="115788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Если ты резок и заносчив, все тебя будут ненавидеть.</a:t>
            </a:r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504F9E-4827-4292-83CE-16F626F85E1A}"/>
              </a:ext>
            </a:extLst>
          </p:cNvPr>
          <p:cNvSpPr txBox="1"/>
          <p:nvPr/>
        </p:nvSpPr>
        <p:spPr>
          <a:xfrm>
            <a:off x="459074" y="1250736"/>
            <a:ext cx="78361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Будь вежливым и скромным в обхождении со всеми людьми.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8D746E-12B6-4714-BE00-8639D4DC8D68}"/>
              </a:ext>
            </a:extLst>
          </p:cNvPr>
          <p:cNvSpPr txBox="1"/>
          <p:nvPr/>
        </p:nvSpPr>
        <p:spPr>
          <a:xfrm>
            <a:off x="459074" y="1587907"/>
            <a:ext cx="69111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Не обещай, если ты не уверен, что исполнишь обещание.</a:t>
            </a:r>
            <a:endParaRPr lang="ru-RU" b="1" dirty="0">
              <a:solidFill>
                <a:srgbClr val="2D0EB2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804AD2-E463-4400-8C2A-960B3CA8BECD}"/>
              </a:ext>
            </a:extLst>
          </p:cNvPr>
          <p:cNvSpPr txBox="1"/>
          <p:nvPr/>
        </p:nvSpPr>
        <p:spPr>
          <a:xfrm>
            <a:off x="459074" y="1905727"/>
            <a:ext cx="82827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Будь выдержанным, корректным и тактичным всегда, со всеми и везде.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EF9DC30-72DC-4CEE-B642-52E72AD5375F}"/>
              </a:ext>
            </a:extLst>
          </p:cNvPr>
          <p:cNvSpPr txBox="1"/>
          <p:nvPr/>
        </p:nvSpPr>
        <p:spPr>
          <a:xfrm>
            <a:off x="459074" y="2256465"/>
            <a:ext cx="8963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D0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Не спеши сходиться на короткую ногу с человеком, которого недостаточно узнал.</a:t>
            </a:r>
            <a:endParaRPr lang="ru-RU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6CCE38A-113E-44D7-8564-59FE9D6BA929}"/>
              </a:ext>
            </a:extLst>
          </p:cNvPr>
          <p:cNvSpPr txBox="1"/>
          <p:nvPr/>
        </p:nvSpPr>
        <p:spPr>
          <a:xfrm>
            <a:off x="459074" y="2557680"/>
            <a:ext cx="9548041" cy="3693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D0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Избегай денежных счётов с товарищами. Деньги всегда портят отношения.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AA2BEF0-5438-4193-8A45-248607327968}"/>
              </a:ext>
            </a:extLst>
          </p:cNvPr>
          <p:cNvSpPr txBox="1"/>
          <p:nvPr/>
        </p:nvSpPr>
        <p:spPr>
          <a:xfrm>
            <a:off x="459074" y="2893402"/>
            <a:ext cx="114689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D0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Не принимай на свой счёт обидных замечаний, острот, насмешек, сказанных вслед, что часто бывает на улицах и в общественных местах. Будь выше этого. Уйди — не проиграешь, а избавишься от скандала.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A8A71CB-BD10-472C-ACF5-0B60ED093354}"/>
              </a:ext>
            </a:extLst>
          </p:cNvPr>
          <p:cNvSpPr txBox="1"/>
          <p:nvPr/>
        </p:nvSpPr>
        <p:spPr>
          <a:xfrm>
            <a:off x="459074" y="3502316"/>
            <a:ext cx="11341402" cy="3693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D0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Если о ком-нибудь не можешь сказать ничего хорошего, то воздержись говорить и плохое, если и знаешь.</a:t>
            </a:r>
            <a:endParaRPr lang="ru-RU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09BB07C-D228-4F06-B318-7AF06FCFAD29}"/>
              </a:ext>
            </a:extLst>
          </p:cNvPr>
          <p:cNvSpPr txBox="1"/>
          <p:nvPr/>
        </p:nvSpPr>
        <p:spPr>
          <a:xfrm>
            <a:off x="459075" y="3812914"/>
            <a:ext cx="111203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D0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Ни чьим советом не пренебрегай — выслушай. Право же последовать ему или нет останется за тобой.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D367BE7-DBB1-4F7E-80A0-39E086B4EEC3}"/>
              </a:ext>
            </a:extLst>
          </p:cNvPr>
          <p:cNvSpPr txBox="1"/>
          <p:nvPr/>
        </p:nvSpPr>
        <p:spPr>
          <a:xfrm>
            <a:off x="421028" y="4121173"/>
            <a:ext cx="11545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D0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Суметь воспользоваться хорошим советом другого — искусство не меньшее, чем дать хороший совет самому себе.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D51349C-DB19-4193-8AF3-6BDCDC5F22DA}"/>
              </a:ext>
            </a:extLst>
          </p:cNvPr>
          <p:cNvSpPr txBox="1"/>
          <p:nvPr/>
        </p:nvSpPr>
        <p:spPr>
          <a:xfrm>
            <a:off x="459074" y="4673496"/>
            <a:ext cx="105243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D0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Береги репутацию доверившейся тебе женщины, кто бы она ни была.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891495D-D8A0-468B-A4F4-8D580F4AD1A3}"/>
              </a:ext>
            </a:extLst>
          </p:cNvPr>
          <p:cNvSpPr txBox="1"/>
          <p:nvPr/>
        </p:nvSpPr>
        <p:spPr>
          <a:xfrm>
            <a:off x="459074" y="4997693"/>
            <a:ext cx="108008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D0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В жизни бывают положения, когда надо заставить молчать своё сердце и жить рассудком.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14C0E9D-46D5-494F-8A77-1A300D72D9EA}"/>
              </a:ext>
            </a:extLst>
          </p:cNvPr>
          <p:cNvSpPr txBox="1"/>
          <p:nvPr/>
        </p:nvSpPr>
        <p:spPr>
          <a:xfrm>
            <a:off x="475961" y="5310011"/>
            <a:ext cx="11545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D0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 Старайся, чтобы в споре слова твои были мягки, а аргументы тверды. Старайся не досадить противнику, а убедить его.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9B6669-6B3C-44C2-96C0-1C28EF2CA6BD}"/>
              </a:ext>
            </a:extLst>
          </p:cNvPr>
          <p:cNvSpPr txBox="1"/>
          <p:nvPr/>
        </p:nvSpPr>
        <p:spPr>
          <a:xfrm>
            <a:off x="449767" y="5868939"/>
            <a:ext cx="111203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D0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 Разговаривая, избегай жестикуляции и не возвышай голос.</a:t>
            </a:r>
            <a:endParaRPr lang="ru-RU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B150BE1-3C3B-4707-B36C-AF27AB774FE6}"/>
              </a:ext>
            </a:extLst>
          </p:cNvPr>
          <p:cNvSpPr txBox="1"/>
          <p:nvPr/>
        </p:nvSpPr>
        <p:spPr>
          <a:xfrm>
            <a:off x="459073" y="6145763"/>
            <a:ext cx="6103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D0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 Когда два человека ссорятся, всегда оба виноваты.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D335D79-0E24-4686-9027-E2D709C7E3B1}"/>
              </a:ext>
            </a:extLst>
          </p:cNvPr>
          <p:cNvSpPr txBox="1"/>
          <p:nvPr/>
        </p:nvSpPr>
        <p:spPr>
          <a:xfrm>
            <a:off x="459073" y="6424768"/>
            <a:ext cx="108008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D0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 Скромен не тот, кто равнодушен к похвалам, а тот, кто внимателен к порицаниям.</a:t>
            </a:r>
          </a:p>
        </p:txBody>
      </p:sp>
    </p:spTree>
    <p:extLst>
      <p:ext uri="{BB962C8B-B14F-4D97-AF65-F5344CB8AC3E}">
        <p14:creationId xmlns:p14="http://schemas.microsoft.com/office/powerpoint/2010/main" val="248989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6" grpId="0"/>
      <p:bldP spid="18" grpId="0"/>
      <p:bldP spid="20" grpId="0"/>
      <p:bldP spid="22" grpId="0"/>
      <p:bldP spid="24" grpId="0"/>
      <p:bldP spid="26" grpId="0"/>
      <p:bldP spid="28" grpId="0"/>
      <p:bldP spid="30" grpId="0"/>
      <p:bldP spid="32" grpId="0"/>
      <p:bldP spid="34" grpId="0"/>
      <p:bldP spid="36" grpId="0"/>
      <p:bldP spid="38" grpId="0"/>
      <p:bldP spid="40" grpId="0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13172164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21383597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96241047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935502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418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166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372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5330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3451545"/>
                  </a:ext>
                </a:extLst>
              </a:tr>
            </a:tbl>
          </a:graphicData>
        </a:graphic>
      </p:graphicFrame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92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F3E2561-C050-4231-9301-7F5225A739B9}"/>
              </a:ext>
            </a:extLst>
          </p:cNvPr>
          <p:cNvSpPr txBox="1"/>
          <p:nvPr/>
        </p:nvSpPr>
        <p:spPr>
          <a:xfrm>
            <a:off x="4553394" y="1111825"/>
            <a:ext cx="6172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400" b="1" spc="-1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89CB44-7B94-49FD-8E52-892153EE9CFF}"/>
              </a:ext>
            </a:extLst>
          </p:cNvPr>
          <p:cNvSpPr txBox="1"/>
          <p:nvPr/>
        </p:nvSpPr>
        <p:spPr>
          <a:xfrm>
            <a:off x="4523852" y="2260490"/>
            <a:ext cx="70555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31F81F-1540-4964-B7EC-ABE4565C8E2F}"/>
              </a:ext>
            </a:extLst>
          </p:cNvPr>
          <p:cNvSpPr txBox="1"/>
          <p:nvPr/>
        </p:nvSpPr>
        <p:spPr>
          <a:xfrm>
            <a:off x="384331" y="3218575"/>
            <a:ext cx="115788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2D0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16854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Прямоугольник 2"/>
          <p:cNvSpPr/>
          <p:nvPr/>
        </p:nvSpPr>
        <p:spPr>
          <a:xfrm>
            <a:off x="164592" y="758952"/>
            <a:ext cx="11878056" cy="9910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800" b="1" dirty="0">
                <a:solidFill>
                  <a:srgbClr val="2D0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/>
            <a:endParaRPr lang="en-US" sz="2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«Верьте, русские офицеры, в великое ваше призвание. Не сомневайтесь в его величии, потому что всякое сомнение — начало гибели. Вы призваны служить благу России через армию, и через служение и воспитание </a:t>
            </a:r>
            <a:r>
              <a:rPr lang="ru-RU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ея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благу всего мира, если вы любите вашу страну и верите в нее и в себя».</a:t>
            </a:r>
          </a:p>
          <a:p>
            <a:pPr algn="r"/>
            <a:endParaRPr lang="ru-RU" sz="2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Л.Н. Толстой</a:t>
            </a:r>
            <a:endParaRPr lang="en-US" sz="2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en-US" sz="2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fontAlgn="t"/>
            <a:r>
              <a:rPr lang="ru-RU" b="1" dirty="0"/>
              <a:t> </a:t>
            </a:r>
            <a:endParaRPr lang="ru-RU" dirty="0"/>
          </a:p>
          <a:p>
            <a:pPr algn="r"/>
            <a:endParaRPr lang="ru-RU" sz="2800" b="1" dirty="0">
              <a:solidFill>
                <a:srgbClr val="2D0EB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5400" b="1" dirty="0">
              <a:solidFill>
                <a:srgbClr val="2D0EB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5400" b="1" dirty="0">
              <a:solidFill>
                <a:srgbClr val="2D0EB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b="1" dirty="0">
                <a:solidFill>
                  <a:srgbClr val="2D0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  </a:t>
            </a:r>
            <a:endParaRPr lang="en-US" sz="2400" b="1" dirty="0">
              <a:solidFill>
                <a:srgbClr val="2D0EB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en-US" sz="2400" b="1" dirty="0">
              <a:solidFill>
                <a:srgbClr val="2D0EB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en-US" sz="2400" b="1" dirty="0">
                <a:solidFill>
                  <a:srgbClr val="2D0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</a:t>
            </a:r>
            <a:r>
              <a:rPr lang="ru-RU" sz="2400" b="1" dirty="0">
                <a:solidFill>
                  <a:srgbClr val="2D0EB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5400" b="1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54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56711" y="782579"/>
            <a:ext cx="744138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«Русский офицер» — это определение особой породы людей. Скорее титул, чем звание, объединяющий сразу несколько эпох нашей истории. И далеко не каждый российский военный может действительно считаться русским офицером.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CBC64AF-ACD0-4E9D-A96A-93A99CBF0C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1" y="3429000"/>
            <a:ext cx="4435568" cy="317633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0E5C2BA-3651-4D4A-B9BE-37F7FD9DDC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32" y="936618"/>
            <a:ext cx="4429588" cy="249238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B594538-B8AC-4FDE-A648-6BD524918E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5353" y="3428999"/>
            <a:ext cx="4162745" cy="317633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3FFD7A5-6C23-4BAE-A4E5-9691FCAC27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9120" y="3428999"/>
            <a:ext cx="4162745" cy="3176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90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Ё</a:t>
            </a: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B8D77A4C-6CBC-49BC-B941-157E188B17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7" y="962270"/>
            <a:ext cx="3783471" cy="4933462"/>
          </a:xfrm>
        </p:spPr>
      </p:pic>
      <p:sp>
        <p:nvSpPr>
          <p:cNvPr id="5" name="Прямоугольник 4"/>
          <p:cNvSpPr/>
          <p:nvPr/>
        </p:nvSpPr>
        <p:spPr>
          <a:xfrm>
            <a:off x="3431654" y="962269"/>
            <a:ext cx="4974094" cy="408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spc="-1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Лавр Георгиевич Корнилов -</a:t>
            </a:r>
            <a:r>
              <a:rPr lang="ru-RU" sz="2400" b="1" spc="-1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военачальник, генерал от инфантерии; военный разведчик, военный атташе, путешественник-исследователь. Герой русско-японской и Первой мировой войн. Верховный главнокомандующий Русской армией. Кавалер ордена Святого Георгия 3-й и 4-й степени, а также Золотого оружия «За храбрость»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8B2FB7F-0989-47F1-82B3-81DE43A099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851" y="962269"/>
            <a:ext cx="3720045" cy="4862531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57A0275-4387-40DB-825A-7242B82FB132}"/>
              </a:ext>
            </a:extLst>
          </p:cNvPr>
          <p:cNvSpPr/>
          <p:nvPr/>
        </p:nvSpPr>
        <p:spPr>
          <a:xfrm>
            <a:off x="606056" y="6080270"/>
            <a:ext cx="10334846" cy="522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«Кому деньги дороже Чести - то оставь службу»  (Пётр I) </a:t>
            </a:r>
          </a:p>
        </p:txBody>
      </p:sp>
    </p:spTree>
    <p:extLst>
      <p:ext uri="{BB962C8B-B14F-4D97-AF65-F5344CB8AC3E}">
        <p14:creationId xmlns:p14="http://schemas.microsoft.com/office/powerpoint/2010/main" val="299052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Ё</a:t>
            </a: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D769809-20A6-48DC-9845-BAD10ED826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29" y="944937"/>
            <a:ext cx="5080000" cy="2982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B0F73BD-9934-407B-BC72-62B8B1BAE3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29" y="4149412"/>
            <a:ext cx="5080000" cy="2577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00D697B-50B6-4DA1-B865-2FF42825D5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944937"/>
            <a:ext cx="5635362" cy="2982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D4DAE87-39AF-477A-99C1-D02B494362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383" y="4137624"/>
            <a:ext cx="5635362" cy="2720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7149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4945" y="886968"/>
            <a:ext cx="10658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80F02A8-EBFB-4DD6-93A9-39D0956C30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8589" y="3719512"/>
            <a:ext cx="3810000" cy="2457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1EB809C-7257-4248-BFF3-74E1DF89E2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2233" y="1125538"/>
            <a:ext cx="2095500" cy="2457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2A5DE0A-5E89-4FC9-883D-969A166B8B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31422" y="1120385"/>
            <a:ext cx="3200400" cy="5056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F9D58F0-2487-4F67-9808-0E382929D3A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8344" t="13334" r="14328" b="13644"/>
          <a:stretch/>
        </p:blipFill>
        <p:spPr>
          <a:xfrm>
            <a:off x="608273" y="1120386"/>
            <a:ext cx="3385140" cy="5007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0015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4945" y="886968"/>
            <a:ext cx="10658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B508B5B-5D65-4717-955F-2B96EA5CA4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999" y="935488"/>
            <a:ext cx="2961453" cy="443371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81BB12-AF68-4C32-AC81-FC8993677002}"/>
              </a:ext>
            </a:extLst>
          </p:cNvPr>
          <p:cNvSpPr txBox="1"/>
          <p:nvPr/>
        </p:nvSpPr>
        <p:spPr>
          <a:xfrm>
            <a:off x="3342452" y="902256"/>
            <a:ext cx="448797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spc="-1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Эдмунд </a:t>
            </a:r>
            <a:r>
              <a:rPr lang="ru-RU" sz="2400" b="1" spc="-15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Фердинандович</a:t>
            </a:r>
            <a:r>
              <a:rPr lang="ru-RU" sz="2400" b="1" spc="-1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spc="-15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Свидзинский</a:t>
            </a:r>
            <a:r>
              <a:rPr lang="ru-RU" sz="2400" b="1" spc="-1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b="1" spc="-1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(1848—1919)  — генерал от инфантерии российской императорской армии.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F4AE4B90-72D2-426C-9F64-FB4F8A202B39}"/>
              </a:ext>
            </a:extLst>
          </p:cNvPr>
          <p:cNvGrpSpPr/>
          <p:nvPr/>
        </p:nvGrpSpPr>
        <p:grpSpPr>
          <a:xfrm>
            <a:off x="7918373" y="1000283"/>
            <a:ext cx="4273627" cy="2790456"/>
            <a:chOff x="7993302" y="2015567"/>
            <a:chExt cx="4273627" cy="2790456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66AB603B-E9C1-411A-B748-B32FD8E0B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93302" y="2015567"/>
              <a:ext cx="4185684" cy="2790456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AE88F63-2CF7-424E-A459-DD2C7B2FC65E}"/>
                </a:ext>
              </a:extLst>
            </p:cNvPr>
            <p:cNvSpPr txBox="1"/>
            <p:nvPr/>
          </p:nvSpPr>
          <p:spPr>
            <a:xfrm>
              <a:off x="8195259" y="4386084"/>
              <a:ext cx="40716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1-ый Московский кадетский корпус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FFC7E7B-F624-4475-8A92-FBDBEA50EE64}"/>
              </a:ext>
            </a:extLst>
          </p:cNvPr>
          <p:cNvSpPr txBox="1"/>
          <p:nvPr/>
        </p:nvSpPr>
        <p:spPr>
          <a:xfrm>
            <a:off x="3472543" y="3841531"/>
            <a:ext cx="786824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«Чувство чести требует, чтобы офицер во всех случаях умел поддержать достоинство своего звания... Он должен воздерживаться от всяких увлечений и вообще от всех действий, могущих набросить хоть малейшую тень даже на него лично, а тем более на корпус офицеров... Слово офицера всегда должно быть залогом правды, и потому ложь, хвастовство, неисполнение обязательства – пороки, подрывающие веру в правдивость офицера, вообще бесчестят его звание и не могут быть терпимы».</a:t>
            </a:r>
          </a:p>
        </p:txBody>
      </p:sp>
    </p:spTree>
    <p:extLst>
      <p:ext uri="{BB962C8B-B14F-4D97-AF65-F5344CB8AC3E}">
        <p14:creationId xmlns:p14="http://schemas.microsoft.com/office/powerpoint/2010/main" val="210289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4588018"/>
              </p:ext>
            </p:extLst>
          </p:nvPr>
        </p:nvGraphicFramePr>
        <p:xfrm>
          <a:off x="838200" y="1825625"/>
          <a:ext cx="10515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13172164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21383597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96241047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935502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418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166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372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5330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3451545"/>
                  </a:ext>
                </a:extLst>
              </a:tr>
            </a:tbl>
          </a:graphicData>
        </a:graphic>
      </p:graphicFrame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92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A097BD8-AE85-453E-8E7B-D5128B51AA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915" y="1167218"/>
            <a:ext cx="3525441" cy="502521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F3E2561-C050-4231-9301-7F5225A739B9}"/>
              </a:ext>
            </a:extLst>
          </p:cNvPr>
          <p:cNvSpPr txBox="1"/>
          <p:nvPr/>
        </p:nvSpPr>
        <p:spPr>
          <a:xfrm>
            <a:off x="4553394" y="1111825"/>
            <a:ext cx="61722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spc="-1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Сергеевич Галкин (1866—1920) — генерал-майор Русской императорской армии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89CB44-7B94-49FD-8E52-892153EE9CFF}"/>
              </a:ext>
            </a:extLst>
          </p:cNvPr>
          <p:cNvSpPr txBox="1"/>
          <p:nvPr/>
        </p:nvSpPr>
        <p:spPr>
          <a:xfrm>
            <a:off x="4523852" y="2260490"/>
            <a:ext cx="7055588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«Честь – святыня офицера, она – высшее благо, которое он обязан хранить и держать в чистоте. Честь – его награда в счастье и утешение в горе. Честь закаляет мужество и облагораживает храбрость. Честь не терпит и не выносит никакого пятна».</a:t>
            </a:r>
          </a:p>
        </p:txBody>
      </p:sp>
    </p:spTree>
    <p:extLst>
      <p:ext uri="{BB962C8B-B14F-4D97-AF65-F5344CB8AC3E}">
        <p14:creationId xmlns:p14="http://schemas.microsoft.com/office/powerpoint/2010/main" val="39428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13172164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21383597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96241047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935502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418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166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372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5330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3451545"/>
                  </a:ext>
                </a:extLst>
              </a:tr>
            </a:tbl>
          </a:graphicData>
        </a:graphic>
      </p:graphicFrame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92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F3E2561-C050-4231-9301-7F5225A739B9}"/>
              </a:ext>
            </a:extLst>
          </p:cNvPr>
          <p:cNvSpPr txBox="1"/>
          <p:nvPr/>
        </p:nvSpPr>
        <p:spPr>
          <a:xfrm>
            <a:off x="4553394" y="1111825"/>
            <a:ext cx="6172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400" b="1" spc="-1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B083089-D17B-461E-B88C-6DDE692704BA}"/>
              </a:ext>
            </a:extLst>
          </p:cNvPr>
          <p:cNvSpPr txBox="1"/>
          <p:nvPr/>
        </p:nvSpPr>
        <p:spPr>
          <a:xfrm>
            <a:off x="2873448" y="1076268"/>
            <a:ext cx="6172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spc="-1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«ОФИЦЕРСКАЯ ЧЕСТЬ»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C54C78F-6FF1-41FA-8A86-2BC756412AB7}"/>
              </a:ext>
            </a:extLst>
          </p:cNvPr>
          <p:cNvSpPr txBox="1"/>
          <p:nvPr/>
        </p:nvSpPr>
        <p:spPr>
          <a:xfrm>
            <a:off x="311889" y="1787729"/>
            <a:ext cx="7400260" cy="1384995"/>
          </a:xfrm>
          <a:prstGeom prst="rect">
            <a:avLst/>
          </a:prstGeom>
          <a:ln w="57150">
            <a:solidFill>
              <a:srgbClr val="2D0EB2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800" b="1" spc="-1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Офицеру следует вести образ жизни и действий, который бы не бросал даже тень на его репутацию.</a:t>
            </a:r>
            <a:endParaRPr lang="ru-RU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0CEA073-62E2-4CD9-B28A-A8CB032124B5}"/>
              </a:ext>
            </a:extLst>
          </p:cNvPr>
          <p:cNvSpPr txBox="1"/>
          <p:nvPr/>
        </p:nvSpPr>
        <p:spPr>
          <a:xfrm>
            <a:off x="349736" y="3416137"/>
            <a:ext cx="7362413" cy="1384995"/>
          </a:xfrm>
          <a:prstGeom prst="rect">
            <a:avLst/>
          </a:prstGeom>
          <a:noFill/>
          <a:ln w="57150">
            <a:solidFill>
              <a:srgbClr val="2D0EB2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800" b="1" spc="-1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«Честь» - не только личная, но и корпоративная ответственность офицерского корпуса.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4304403-2333-4966-8A88-0713B1C08459}"/>
              </a:ext>
            </a:extLst>
          </p:cNvPr>
          <p:cNvSpPr txBox="1"/>
          <p:nvPr/>
        </p:nvSpPr>
        <p:spPr>
          <a:xfrm>
            <a:off x="389291" y="5044200"/>
            <a:ext cx="7322858" cy="954107"/>
          </a:xfrm>
          <a:prstGeom prst="rect">
            <a:avLst/>
          </a:prstGeom>
          <a:noFill/>
          <a:ln w="57150">
            <a:solidFill>
              <a:srgbClr val="2D0EB2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800" b="1" spc="-1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Понятие «честь» охватывает не только служебную, но и частную жизнь. 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6E62D75F-DF51-4A26-9E1B-5D474810DF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459" y="1753164"/>
            <a:ext cx="4217581" cy="424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85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2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2257</TotalTime>
  <Words>911</Words>
  <Application>Microsoft Office PowerPoint</Application>
  <PresentationFormat>Широкоэкранный</PresentationFormat>
  <Paragraphs>71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Ё</vt:lpstr>
      <vt:lpstr>Ё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ё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Технологии и методы педагогического стимулирования обучающихся в социально и личностно значимой деятельности</dc:title>
  <dc:creator>user</dc:creator>
  <cp:lastModifiedBy>Захарова Г.О.</cp:lastModifiedBy>
  <cp:revision>96</cp:revision>
  <dcterms:created xsi:type="dcterms:W3CDTF">2019-08-09T09:49:54Z</dcterms:created>
  <dcterms:modified xsi:type="dcterms:W3CDTF">2020-12-10T08:42:19Z</dcterms:modified>
</cp:coreProperties>
</file>