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960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339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477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234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03563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378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067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609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17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241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462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834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02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660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482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319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BEC43-67D8-4171-8B82-D1E5B870644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86D0E59-DB4B-4707-8875-DC6502A956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79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B7C98-F172-48B9-AC3D-D3A9E5833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3631" y="1061815"/>
            <a:ext cx="8264769" cy="3070570"/>
          </a:xfrm>
          <a:noFill/>
        </p:spPr>
        <p:txBody>
          <a:bodyPr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80808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Мастер-класс на тему: «Применение методов обучения на уроках в начальных классах»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B39D89-5416-45BD-BCEC-43BE79E6AE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40215" y="4399236"/>
            <a:ext cx="5472049" cy="1780277"/>
          </a:xfrm>
          <a:noFill/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80808"/>
                </a:solidFill>
              </a:rPr>
              <a:t>Подготовила: учитель начальных классов МБОУ СОШ </a:t>
            </a:r>
            <a:r>
              <a:rPr lang="ru-RU" sz="2800" dirty="0" err="1">
                <a:solidFill>
                  <a:srgbClr val="080808"/>
                </a:solidFill>
              </a:rPr>
              <a:t>п.Жилино</a:t>
            </a:r>
            <a:endParaRPr lang="ru-RU" sz="2800" dirty="0">
              <a:solidFill>
                <a:srgbClr val="080808"/>
              </a:solidFill>
            </a:endParaRPr>
          </a:p>
          <a:p>
            <a:r>
              <a:rPr lang="ru-RU" sz="2800" dirty="0">
                <a:solidFill>
                  <a:srgbClr val="080808"/>
                </a:solidFill>
              </a:rPr>
              <a:t> Васильева Татьяна Ивановна</a:t>
            </a:r>
          </a:p>
        </p:txBody>
      </p:sp>
    </p:spTree>
    <p:extLst>
      <p:ext uri="{BB962C8B-B14F-4D97-AF65-F5344CB8AC3E}">
        <p14:creationId xmlns:p14="http://schemas.microsoft.com/office/powerpoint/2010/main" val="412331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D9FAE6-FF1B-4CAB-AB9F-47FE7CB22CA4}"/>
              </a:ext>
            </a:extLst>
          </p:cNvPr>
          <p:cNvSpPr txBox="1"/>
          <p:nvPr/>
        </p:nvSpPr>
        <p:spPr>
          <a:xfrm>
            <a:off x="211015" y="597877"/>
            <a:ext cx="46423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 </a:t>
            </a:r>
            <a:r>
              <a:rPr lang="ru-RU" sz="2400" b="1" i="1" dirty="0">
                <a:solidFill>
                  <a:srgbClr val="00B050"/>
                </a:solidFill>
              </a:rPr>
              <a:t>На уроке русского языка</a:t>
            </a:r>
          </a:p>
          <a:p>
            <a:r>
              <a:rPr lang="ru-RU" sz="2400" b="1" i="1" dirty="0"/>
              <a:t>Овощи.</a:t>
            </a:r>
            <a:endParaRPr lang="ru-RU" sz="2400" dirty="0"/>
          </a:p>
          <a:p>
            <a:r>
              <a:rPr lang="ru-RU" sz="2400" i="1" dirty="0"/>
              <a:t>Вкусные, зрелые.</a:t>
            </a:r>
            <a:endParaRPr lang="ru-RU" sz="2400" dirty="0"/>
          </a:p>
          <a:p>
            <a:r>
              <a:rPr lang="ru-RU" sz="2400" i="1" dirty="0"/>
              <a:t>Созрели, выросли, убрали.</a:t>
            </a:r>
            <a:endParaRPr lang="ru-RU" sz="2400" dirty="0"/>
          </a:p>
          <a:p>
            <a:r>
              <a:rPr lang="ru-RU" sz="2400" i="1" dirty="0"/>
              <a:t>Осенью собрали большой урожай овощей. </a:t>
            </a:r>
            <a:endParaRPr lang="ru-RU" sz="2400" dirty="0"/>
          </a:p>
          <a:p>
            <a:r>
              <a:rPr lang="ru-RU" sz="2400" i="1" dirty="0"/>
              <a:t>Урожай.</a:t>
            </a:r>
            <a:endParaRPr lang="ru-RU" sz="2400" dirty="0"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79E31E-C2A1-40F6-B8ED-4EB938ED2D80}"/>
              </a:ext>
            </a:extLst>
          </p:cNvPr>
          <p:cNvSpPr txBox="1"/>
          <p:nvPr/>
        </p:nvSpPr>
        <p:spPr>
          <a:xfrm>
            <a:off x="4360985" y="597877"/>
            <a:ext cx="50116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 </a:t>
            </a:r>
            <a:r>
              <a:rPr lang="ru-RU" sz="2400" b="1" i="1" dirty="0">
                <a:solidFill>
                  <a:srgbClr val="00B050"/>
                </a:solidFill>
              </a:rPr>
              <a:t>На уроке литературного чтения</a:t>
            </a:r>
          </a:p>
          <a:p>
            <a:r>
              <a:rPr lang="ru-RU" sz="2400" b="1" i="1" dirty="0"/>
              <a:t>Иванушка («Сивка-бурка»)</a:t>
            </a:r>
            <a:endParaRPr lang="ru-RU" sz="2400" dirty="0"/>
          </a:p>
          <a:p>
            <a:r>
              <a:rPr lang="ru-RU" sz="2400" i="1" dirty="0"/>
              <a:t>Добрый, настойчивый.</a:t>
            </a:r>
            <a:endParaRPr lang="ru-RU" sz="2400" dirty="0"/>
          </a:p>
          <a:p>
            <a:r>
              <a:rPr lang="ru-RU" sz="2400" i="1" dirty="0"/>
              <a:t>Примчался,  допрыгнул, преобразился.</a:t>
            </a:r>
            <a:endParaRPr lang="ru-RU" sz="2400" dirty="0"/>
          </a:p>
          <a:p>
            <a:r>
              <a:rPr lang="ru-RU" sz="2400" i="1" dirty="0"/>
              <a:t>Стал он не Иванушкой- дурачком, а добрым молодцем.</a:t>
            </a:r>
            <a:endParaRPr lang="ru-RU" sz="2400" dirty="0"/>
          </a:p>
          <a:p>
            <a:r>
              <a:rPr lang="ru-RU" sz="2400" i="1" dirty="0"/>
              <a:t>Сказочный персонаж.</a:t>
            </a:r>
            <a:endParaRPr lang="ru-RU" sz="2400" dirty="0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9D8C83-E965-44C9-96A9-D9BF6C12B5C1}"/>
              </a:ext>
            </a:extLst>
          </p:cNvPr>
          <p:cNvSpPr txBox="1"/>
          <p:nvPr/>
        </p:nvSpPr>
        <p:spPr>
          <a:xfrm>
            <a:off x="1776047" y="4132495"/>
            <a:ext cx="35345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Илья Муромец.</a:t>
            </a:r>
            <a:br>
              <a:rPr lang="ru-RU" sz="2400" b="1" i="1" dirty="0"/>
            </a:br>
            <a:r>
              <a:rPr lang="ru-RU" sz="2400" dirty="0"/>
              <a:t>Могучий, храбрый.</a:t>
            </a:r>
            <a:br>
              <a:rPr lang="ru-RU" sz="2400" dirty="0"/>
            </a:br>
            <a:r>
              <a:rPr lang="ru-RU" sz="2400" dirty="0"/>
              <a:t>Ехал, сражался, победил.</a:t>
            </a:r>
            <a:br>
              <a:rPr lang="ru-RU" sz="2400" dirty="0"/>
            </a:br>
            <a:r>
              <a:rPr lang="ru-RU" sz="2400" dirty="0"/>
              <a:t>Всем людям радость дарил.</a:t>
            </a:r>
            <a:br>
              <a:rPr lang="ru-RU" sz="2400" dirty="0"/>
            </a:br>
            <a:r>
              <a:rPr lang="ru-RU" sz="2400" dirty="0"/>
              <a:t>Герой!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71012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7C6000-BB5D-41FB-BEB8-A247B887DCE0}"/>
              </a:ext>
            </a:extLst>
          </p:cNvPr>
          <p:cNvSpPr txBox="1"/>
          <p:nvPr/>
        </p:nvSpPr>
        <p:spPr>
          <a:xfrm>
            <a:off x="369277" y="791308"/>
            <a:ext cx="889781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 startAt="6"/>
            </a:pPr>
            <a:r>
              <a:rPr lang="ru-RU" sz="2400" dirty="0">
                <a:solidFill>
                  <a:srgbClr val="FF0000"/>
                </a:solidFill>
              </a:rPr>
              <a:t>Релаксация на уроке.</a:t>
            </a:r>
          </a:p>
          <a:p>
            <a:pPr lvl="2"/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«Снежинки»</a:t>
            </a:r>
            <a:endParaRPr lang="ru-RU" sz="2400" dirty="0"/>
          </a:p>
          <a:p>
            <a:r>
              <a:rPr lang="ru-RU" sz="2400" dirty="0"/>
              <a:t>Вы попали в волшебный зимний лес. Чудесный морозный день. Вам приятно, вы чувствуете себя хорошо, дышите легко и свободно. Вообразите, что вы легкие, нежные снежинки. Ваши ручки легкие-легкие – это тонкие лучики снежинки. Ваше тело тоже легкое-легкое, как будто оно снежное. Подул легкий ветерок, и снежинки полетели. С каждым вдохом и выдохом вы все выше и выше поднимаетесь над волшебным лесом. Ласковый ветерок нежно гладит маленькие, легкие снежинки…. (пауза – поглаживание детей). Вам хорошо, приятно. Но вот пришла пора возвращаться в эту комнату. Потянитесь и на счет «три» откройте глаза, улыбнитесь ласковому ветерку и друг другу.</a:t>
            </a:r>
          </a:p>
          <a:p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726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843C8D-4248-45D6-A865-2D3D4EC1878C}"/>
              </a:ext>
            </a:extLst>
          </p:cNvPr>
          <p:cNvSpPr txBox="1"/>
          <p:nvPr/>
        </p:nvSpPr>
        <p:spPr>
          <a:xfrm>
            <a:off x="720969" y="808891"/>
            <a:ext cx="73151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Подведение итогов:</a:t>
            </a:r>
            <a:endParaRPr lang="ru-RU" sz="2400" b="1" dirty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/>
              <a:t> </a:t>
            </a:r>
            <a:r>
              <a:rPr lang="ru-RU" sz="2800" b="1" dirty="0"/>
              <a:t>«Ромашка»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«Мудрый совет»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/>
              <a:t>«Итоговый круг»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hello_html_m198b80eb">
            <a:extLst>
              <a:ext uri="{FF2B5EF4-FFF2-40B4-BE49-F238E27FC236}">
                <a16:creationId xmlns:a16="http://schemas.microsoft.com/office/drawing/2014/main" id="{224A59F2-8354-424E-AAD0-CF7F1C298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18" y="2611831"/>
            <a:ext cx="4303468" cy="4104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5677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0D019D-A27F-424F-9EE6-716AF5209CEA}"/>
              </a:ext>
            </a:extLst>
          </p:cNvPr>
          <p:cNvSpPr txBox="1"/>
          <p:nvPr/>
        </p:nvSpPr>
        <p:spPr>
          <a:xfrm>
            <a:off x="509954" y="1072662"/>
            <a:ext cx="967153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Рефлексия Мастер - класса.</a:t>
            </a:r>
            <a:r>
              <a:rPr lang="ru-RU" sz="2800" b="1" dirty="0">
                <a:solidFill>
                  <a:srgbClr val="FF0000"/>
                </a:solidFill>
              </a:rPr>
              <a:t> Метод «Светофор»</a:t>
            </a:r>
          </a:p>
          <a:p>
            <a:endParaRPr lang="ru-RU" sz="2400" b="1" dirty="0"/>
          </a:p>
          <a:p>
            <a:r>
              <a:rPr lang="ru-RU" sz="2400" b="1" dirty="0"/>
              <a:t>Материал: карточки красного, зеленого и желтого цвета, на каждого участника. Участники выбирают карточку того цвета, который, по их мнению соответствует их оценки урока.</a:t>
            </a:r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>
                <a:solidFill>
                  <a:srgbClr val="00B050"/>
                </a:solidFill>
              </a:rPr>
              <a:t>Зеленый</a:t>
            </a:r>
            <a:r>
              <a:rPr lang="ru-RU" sz="2400" b="1" dirty="0"/>
              <a:t> – позитивно, </a:t>
            </a:r>
            <a:r>
              <a:rPr lang="ru-RU" sz="2400" b="1" dirty="0">
                <a:solidFill>
                  <a:srgbClr val="FFC000"/>
                </a:solidFill>
              </a:rPr>
              <a:t>желтый </a:t>
            </a:r>
            <a:r>
              <a:rPr lang="ru-RU" sz="2400" b="1" dirty="0"/>
              <a:t>– нейтрально, </a:t>
            </a:r>
            <a:r>
              <a:rPr lang="ru-RU" sz="2400" b="1" dirty="0">
                <a:solidFill>
                  <a:srgbClr val="FF0000"/>
                </a:solidFill>
              </a:rPr>
              <a:t>красный </a:t>
            </a:r>
            <a:r>
              <a:rPr lang="ru-RU" sz="2400" b="1" dirty="0"/>
              <a:t>– негативно.</a:t>
            </a:r>
          </a:p>
          <a:p>
            <a:endParaRPr lang="ru-RU" sz="2400" b="1" dirty="0"/>
          </a:p>
          <a:p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723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248E618-6523-49A7-AE19-CCB5907D73EE}"/>
              </a:ext>
            </a:extLst>
          </p:cNvPr>
          <p:cNvSpPr/>
          <p:nvPr/>
        </p:nvSpPr>
        <p:spPr>
          <a:xfrm>
            <a:off x="298939" y="0"/>
            <a:ext cx="1146517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Уважаемые коллеги! </a:t>
            </a:r>
          </a:p>
          <a:p>
            <a:r>
              <a:rPr lang="ru-RU" sz="2400" dirty="0"/>
              <a:t>Запомните активные методы обучения – это, прежде всего успех. Успех ваших учеников-ваш успех.</a:t>
            </a:r>
          </a:p>
          <a:p>
            <a:r>
              <a:rPr lang="ru-RU" sz="2400" dirty="0"/>
              <a:t>Определите со своими учениками понятие успеха.</a:t>
            </a:r>
          </a:p>
          <a:p>
            <a:r>
              <a:rPr lang="ru-RU" sz="2400" dirty="0"/>
              <a:t>Помогите ученикам овладеть качествами успешного человека.</a:t>
            </a:r>
          </a:p>
          <a:p>
            <a:r>
              <a:rPr lang="ru-RU" sz="2400" dirty="0"/>
              <a:t>Научите их планированию, самоанализу.</a:t>
            </a:r>
          </a:p>
          <a:p>
            <a:r>
              <a:rPr lang="ru-RU" sz="2400" dirty="0"/>
              <a:t>Проводите уроки с использованием активных методов обучения.</a:t>
            </a:r>
          </a:p>
          <a:p>
            <a:r>
              <a:rPr lang="ru-RU" sz="2400" dirty="0"/>
              <a:t>И, самое главное, никогда не сравнивайте успех ребёнка с чужим успехом. Каждый человек – уникален, поэтому успех каждого тоже уникален.</a:t>
            </a:r>
          </a:p>
          <a:p>
            <a:r>
              <a:rPr lang="ru-RU" sz="2400" dirty="0"/>
              <a:t>В одной известной притче говорится: </a:t>
            </a:r>
            <a:r>
              <a:rPr lang="ru-RU" sz="2400" dirty="0">
                <a:solidFill>
                  <a:srgbClr val="FF0000"/>
                </a:solidFill>
              </a:rPr>
              <a:t>Учитель -ты будешь бессмертен, потому что продолжишь свою жизнь в своих учениках.</a:t>
            </a:r>
          </a:p>
          <a:p>
            <a:r>
              <a:rPr lang="ru-RU" sz="2400" dirty="0"/>
              <a:t> Я желаю вам, чтобы использование активного метода обучения на ваших уроках всегда проходило на «УРА!»</a:t>
            </a:r>
          </a:p>
          <a:p>
            <a:r>
              <a:rPr lang="ru-RU" sz="2400" dirty="0"/>
              <a:t>Успехов вам и вашим ученикам!</a:t>
            </a:r>
          </a:p>
          <a:p>
            <a:r>
              <a:rPr lang="ru-RU" sz="2400" dirty="0"/>
              <a:t>Сегодняшний мастер-класс был подготовлен и проведён с использованием активного метода обучения на уроках в младших классах  использование, которого является частью моего инновационного педагогического опыта.</a:t>
            </a:r>
          </a:p>
          <a:p>
            <a:r>
              <a:rPr lang="ru-RU" sz="2400" dirty="0"/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621583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3578E0-72EE-4E83-BBD4-9337CA98DCEC}"/>
              </a:ext>
            </a:extLst>
          </p:cNvPr>
          <p:cNvSpPr/>
          <p:nvPr/>
        </p:nvSpPr>
        <p:spPr>
          <a:xfrm>
            <a:off x="351692" y="2967335"/>
            <a:ext cx="109365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538200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6EBB9F-AB35-4D2D-BC97-18A7F22CB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0293" y="2404534"/>
            <a:ext cx="9935308" cy="4734820"/>
          </a:xfrm>
        </p:spPr>
        <p:txBody>
          <a:bodyPr/>
          <a:lstStyle/>
          <a:p>
            <a:pPr algn="l"/>
            <a:br>
              <a:rPr lang="ru-RU" sz="2400" dirty="0"/>
            </a:br>
            <a:br>
              <a:rPr lang="ru-RU" sz="2400" dirty="0"/>
            </a:br>
            <a:r>
              <a:rPr lang="ru-RU" sz="2400" dirty="0">
                <a:solidFill>
                  <a:schemeClr val="tx1"/>
                </a:solidFill>
              </a:rPr>
              <a:t>Уважаемые педагоги. Тема моего выступления </a:t>
            </a:r>
            <a:r>
              <a:rPr lang="ru-RU" sz="2400" dirty="0">
                <a:solidFill>
                  <a:srgbClr val="FF0000"/>
                </a:solidFill>
              </a:rPr>
              <a:t>«Методы обучения».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 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   Как гласит китайская притча</a:t>
            </a:r>
            <a:r>
              <a:rPr lang="ru-RU" sz="2400" b="1" dirty="0">
                <a:solidFill>
                  <a:schemeClr val="tx1"/>
                </a:solidFill>
              </a:rPr>
              <a:t>: </a:t>
            </a:r>
            <a:r>
              <a:rPr lang="ru-RU" sz="2400" b="1" i="1" dirty="0">
                <a:solidFill>
                  <a:srgbClr val="FF0000"/>
                </a:solidFill>
              </a:rPr>
              <a:t>«СКАЖИ МНЕ – И Я ЗАБУДУ; ПОКАЖИ МНЕ – И Я ЗАПОМНЮ; ДАЙ СДЕЛАТЬ – И Я ПОЙМУ».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 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Не секрет, что мы запоминаем: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10%  того, что мы читаем,</a:t>
            </a:r>
            <a:br>
              <a:rPr lang="ru-RU" sz="2400" i="1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20 %  того, что мы слышим,</a:t>
            </a:r>
            <a:br>
              <a:rPr lang="ru-RU" sz="2400" i="1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30 %  того, что мы видим,</a:t>
            </a:r>
            <a:br>
              <a:rPr lang="ru-RU" sz="2400" i="1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50%  того, что мы видим и слышим,</a:t>
            </a:r>
            <a:br>
              <a:rPr lang="ru-RU" sz="2400" i="1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70%  того, что мы говорим,</a:t>
            </a:r>
            <a:br>
              <a:rPr lang="ru-RU" sz="2400" i="1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90%  того, что мы говорим и делаем</a:t>
            </a:r>
            <a:r>
              <a:rPr lang="ru-RU" i="1" dirty="0">
                <a:solidFill>
                  <a:schemeClr val="tx1"/>
                </a:solidFill>
              </a:rPr>
              <a:t>.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2E85D8-00D6-4ADE-A9D6-20515D3A4A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783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E62253-A9C9-4F5D-8367-037D55904FB6}"/>
              </a:ext>
            </a:extLst>
          </p:cNvPr>
          <p:cNvSpPr txBox="1"/>
          <p:nvPr/>
        </p:nvSpPr>
        <p:spPr>
          <a:xfrm>
            <a:off x="1600200" y="896815"/>
            <a:ext cx="8036169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Активные методы обучения подразделяются:</a:t>
            </a:r>
          </a:p>
          <a:p>
            <a:endParaRPr lang="ru-RU" sz="36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/>
              <a:t>методы начала урока;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/>
              <a:t>методы выяснения целей, ожиданий, опасений;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/>
              <a:t>методы презентации учебного материала;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/>
              <a:t>методы организации самостоятельной работы;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/>
              <a:t>методы релаксации;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/>
              <a:t>методы подведения итогов.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7103121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42CD16-E24C-47D4-8698-18A837915F73}"/>
              </a:ext>
            </a:extLst>
          </p:cNvPr>
          <p:cNvSpPr txBox="1"/>
          <p:nvPr/>
        </p:nvSpPr>
        <p:spPr>
          <a:xfrm>
            <a:off x="298938" y="615462"/>
            <a:ext cx="439615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b="1" i="1" u="sng" dirty="0">
                <a:solidFill>
                  <a:srgbClr val="FF0000"/>
                </a:solidFill>
              </a:rPr>
              <a:t>Методы начала урока;</a:t>
            </a:r>
          </a:p>
          <a:p>
            <a:r>
              <a:rPr lang="ru-RU" sz="2400" dirty="0"/>
              <a:t>Вот и прозвенел звонок,</a:t>
            </a:r>
          </a:p>
          <a:p>
            <a:r>
              <a:rPr lang="ru-RU" sz="2400" dirty="0"/>
              <a:t>Нужно нам начать урок.</a:t>
            </a:r>
          </a:p>
          <a:p>
            <a:r>
              <a:rPr lang="ru-RU" sz="2400" dirty="0"/>
              <a:t>Встаньте прямо, подтянитесь</a:t>
            </a:r>
          </a:p>
          <a:p>
            <a:r>
              <a:rPr lang="ru-RU" sz="2400" dirty="0"/>
              <a:t>И друг другу улыбнитесь.</a:t>
            </a:r>
          </a:p>
          <a:p>
            <a:r>
              <a:rPr lang="ru-RU" sz="2400" dirty="0"/>
              <a:t>А теперь садитесь!</a:t>
            </a:r>
          </a:p>
          <a:p>
            <a:endParaRPr lang="ru-RU" dirty="0"/>
          </a:p>
          <a:p>
            <a:r>
              <a:rPr lang="ru-RU" sz="2400" dirty="0"/>
              <a:t>- Всем, всем - добрый день! </a:t>
            </a:r>
            <a:br>
              <a:rPr lang="ru-RU" sz="2400" dirty="0"/>
            </a:br>
            <a:r>
              <a:rPr lang="ru-RU" sz="2400" dirty="0"/>
              <a:t>Прочь с дороги, злая лень! </a:t>
            </a:r>
            <a:br>
              <a:rPr lang="ru-RU" sz="2400" dirty="0"/>
            </a:br>
            <a:r>
              <a:rPr lang="ru-RU" sz="2400" dirty="0"/>
              <a:t>Не мешай учиться, </a:t>
            </a:r>
            <a:br>
              <a:rPr lang="ru-RU" sz="2400" dirty="0"/>
            </a:br>
            <a:r>
              <a:rPr lang="ru-RU" sz="2400" dirty="0"/>
              <a:t>Не мешай трудиться! </a:t>
            </a:r>
          </a:p>
          <a:p>
            <a:r>
              <a:rPr lang="ru-RU" sz="2400" dirty="0"/>
              <a:t>Сядьте ровно,</a:t>
            </a:r>
          </a:p>
          <a:p>
            <a:r>
              <a:rPr lang="ru-RU" sz="2400" dirty="0"/>
              <a:t>Ножки вместе,</a:t>
            </a:r>
          </a:p>
          <a:p>
            <a:r>
              <a:rPr lang="ru-RU" sz="2400" dirty="0"/>
              <a:t>Ручки полочкой на стол.</a:t>
            </a:r>
          </a:p>
          <a:p>
            <a:r>
              <a:rPr lang="ru-RU" sz="2400" dirty="0"/>
              <a:t>Начинаем разговор!</a:t>
            </a:r>
          </a:p>
          <a:p>
            <a:endParaRPr lang="ru-RU" dirty="0"/>
          </a:p>
          <a:p>
            <a:pPr marL="457200" indent="-457200">
              <a:buAutoNum type="arabicParenR"/>
            </a:pPr>
            <a:endParaRPr lang="ru-RU" sz="2400" dirty="0"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48267F-3FA0-4269-9535-8129A47B5787}"/>
              </a:ext>
            </a:extLst>
          </p:cNvPr>
          <p:cNvSpPr txBox="1"/>
          <p:nvPr/>
        </p:nvSpPr>
        <p:spPr>
          <a:xfrm>
            <a:off x="6096000" y="1055077"/>
            <a:ext cx="46657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Проверь, дружок,</a:t>
            </a:r>
          </a:p>
          <a:p>
            <a:r>
              <a:rPr lang="ru-RU" sz="2400" dirty="0"/>
              <a:t>Готов ли ты начать урок?</a:t>
            </a:r>
          </a:p>
          <a:p>
            <a:r>
              <a:rPr lang="ru-RU" sz="2400" dirty="0"/>
              <a:t>Все ль на месте, все ль в порядке</a:t>
            </a:r>
          </a:p>
          <a:p>
            <a:r>
              <a:rPr lang="ru-RU" sz="2400" dirty="0"/>
              <a:t>Книжка, ручка и тетрадка?</a:t>
            </a:r>
          </a:p>
          <a:p>
            <a:r>
              <a:rPr lang="ru-RU" sz="2400" dirty="0"/>
              <a:t>Проверили? Садитесь!</a:t>
            </a:r>
          </a:p>
          <a:p>
            <a:r>
              <a:rPr lang="ru-RU" sz="2400" dirty="0"/>
              <a:t>С усердием трудитесь</a:t>
            </a:r>
          </a:p>
          <a:p>
            <a:endParaRPr lang="ru-RU" sz="2400" dirty="0"/>
          </a:p>
          <a:p>
            <a:endParaRPr lang="ru-RU" sz="2400" dirty="0"/>
          </a:p>
          <a:p>
            <a:r>
              <a:rPr lang="ru-RU" sz="2400" dirty="0"/>
              <a:t>- Руки? – НА МЕСТЕ</a:t>
            </a:r>
          </a:p>
          <a:p>
            <a:r>
              <a:rPr lang="ru-RU" sz="2400" dirty="0"/>
              <a:t>  Ноги? – НА МЕСТЕ</a:t>
            </a:r>
          </a:p>
          <a:p>
            <a:r>
              <a:rPr lang="ru-RU" sz="2400" dirty="0"/>
              <a:t>  Локти? – У   КРАЯ</a:t>
            </a:r>
          </a:p>
          <a:p>
            <a:r>
              <a:rPr lang="ru-RU" sz="2400" dirty="0"/>
              <a:t>  Спина? – ПРЯМАЯ</a:t>
            </a:r>
            <a:r>
              <a:rPr lang="ru-RU" dirty="0"/>
              <a:t>.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68954964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32DAD4-A6FB-49E2-901E-D4315808A32C}"/>
              </a:ext>
            </a:extLst>
          </p:cNvPr>
          <p:cNvSpPr txBox="1"/>
          <p:nvPr/>
        </p:nvSpPr>
        <p:spPr>
          <a:xfrm>
            <a:off x="1494691" y="756138"/>
            <a:ext cx="766689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FF0000"/>
                </a:solidFill>
              </a:rPr>
              <a:t>Эпиграф к уроку. Пословицы, поговорки.</a:t>
            </a:r>
          </a:p>
          <a:p>
            <a:endParaRPr lang="ru-RU" sz="2400" dirty="0">
              <a:solidFill>
                <a:srgbClr val="FF0000"/>
              </a:solidFill>
            </a:endParaRPr>
          </a:p>
          <a:p>
            <a:r>
              <a:rPr lang="ru-RU" sz="2400" i="1" dirty="0">
                <a:cs typeface="Arial" panose="020B0604020202020204" pitchFamily="34" charset="0"/>
              </a:rPr>
              <a:t>- Уметь разборчиво писать – первое правило вежливости. </a:t>
            </a:r>
            <a:r>
              <a:rPr lang="ru-RU" sz="2400" i="1" dirty="0" err="1">
                <a:cs typeface="Arial" panose="020B0604020202020204" pitchFamily="34" charset="0"/>
              </a:rPr>
              <a:t>В.О.Ключевский</a:t>
            </a:r>
            <a:r>
              <a:rPr lang="ru-RU" sz="2400" i="1" dirty="0">
                <a:cs typeface="Arial" panose="020B0604020202020204" pitchFamily="34" charset="0"/>
              </a:rPr>
              <a:t>.</a:t>
            </a:r>
            <a:endParaRPr lang="ru-RU" sz="2400" dirty="0">
              <a:cs typeface="Arial" panose="020B0604020202020204" pitchFamily="34" charset="0"/>
            </a:endParaRPr>
          </a:p>
          <a:p>
            <a:r>
              <a:rPr lang="ru-RU" sz="2400" dirty="0">
                <a:cs typeface="Arial" panose="020B0604020202020204" pitchFamily="34" charset="0"/>
              </a:rPr>
              <a:t>- Мало иметь хороший ум, главное – хорошо его применять. </a:t>
            </a:r>
            <a:r>
              <a:rPr lang="ru-RU" sz="2400" i="1" dirty="0" err="1">
                <a:cs typeface="Arial" panose="020B0604020202020204" pitchFamily="34" charset="0"/>
              </a:rPr>
              <a:t>Р.Декарт</a:t>
            </a:r>
            <a:r>
              <a:rPr lang="ru-RU" sz="2400" i="1" dirty="0">
                <a:cs typeface="Arial" panose="020B0604020202020204" pitchFamily="34" charset="0"/>
              </a:rPr>
              <a:t>.</a:t>
            </a:r>
            <a:endParaRPr lang="ru-RU" sz="2400" dirty="0">
              <a:cs typeface="Arial" panose="020B0604020202020204" pitchFamily="34" charset="0"/>
            </a:endParaRPr>
          </a:p>
          <a:p>
            <a:r>
              <a:rPr lang="ru-RU" sz="2400" i="1" dirty="0">
                <a:cs typeface="Arial" panose="020B0604020202020204" pitchFamily="34" charset="0"/>
              </a:rPr>
              <a:t>- Грамоте учится – всегда пригодиться.</a:t>
            </a:r>
            <a:endParaRPr lang="ru-RU" sz="2400" dirty="0">
              <a:cs typeface="Arial" panose="020B0604020202020204" pitchFamily="34" charset="0"/>
            </a:endParaRPr>
          </a:p>
          <a:p>
            <a:r>
              <a:rPr lang="ru-RU" sz="2400" i="1" dirty="0">
                <a:cs typeface="Arial" panose="020B0604020202020204" pitchFamily="34" charset="0"/>
              </a:rPr>
              <a:t>- Делу время, потехе час.</a:t>
            </a:r>
            <a:endParaRPr lang="ru-RU" sz="2400" dirty="0">
              <a:cs typeface="Arial" panose="020B0604020202020204" pitchFamily="34" charset="0"/>
            </a:endParaRPr>
          </a:p>
          <a:p>
            <a:r>
              <a:rPr lang="ru-RU" sz="2400" dirty="0">
                <a:cs typeface="Arial" panose="020B0604020202020204" pitchFamily="34" charset="0"/>
              </a:rPr>
              <a:t>- Больше знай, меньше болтай.</a:t>
            </a:r>
          </a:p>
          <a:p>
            <a:r>
              <a:rPr lang="ru-RU" sz="2400" dirty="0">
                <a:cs typeface="Arial" panose="020B0604020202020204" pitchFamily="34" charset="0"/>
              </a:rPr>
              <a:t>- Доброе слово душу радует, злое слово душу уродует.</a:t>
            </a:r>
          </a:p>
          <a:p>
            <a:r>
              <a:rPr lang="ru-RU" sz="2400" dirty="0">
                <a:cs typeface="Arial" panose="020B0604020202020204" pitchFamily="34" charset="0"/>
              </a:rPr>
              <a:t>- Умную речь хорошо и слушать.</a:t>
            </a:r>
          </a:p>
          <a:p>
            <a:r>
              <a:rPr lang="ru-RU" sz="2400" i="1" dirty="0">
                <a:cs typeface="Arial" panose="020B0604020202020204" pitchFamily="34" charset="0"/>
              </a:rPr>
              <a:t>- Ученье – свет, а не ученье – тьма.</a:t>
            </a:r>
            <a:endParaRPr lang="ru-RU" sz="2400" dirty="0">
              <a:cs typeface="Arial" panose="020B0604020202020204" pitchFamily="34" charset="0"/>
            </a:endParaRPr>
          </a:p>
          <a:p>
            <a:r>
              <a:rPr lang="ru-RU" sz="2400" i="1" dirty="0">
                <a:cs typeface="Arial" panose="020B0604020202020204" pitchFamily="34" charset="0"/>
              </a:rPr>
              <a:t>- Ученье лучше богатства.</a:t>
            </a:r>
            <a:endParaRPr lang="ru-RU" sz="2400" dirty="0">
              <a:effectLst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407881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F8058E-AC31-457C-869B-21E7914E32C9}"/>
              </a:ext>
            </a:extLst>
          </p:cNvPr>
          <p:cNvSpPr txBox="1"/>
          <p:nvPr/>
        </p:nvSpPr>
        <p:spPr>
          <a:xfrm>
            <a:off x="1565031" y="861645"/>
            <a:ext cx="75965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Методы выяснения целей, ожиданий, опасений</a:t>
            </a:r>
            <a:r>
              <a:rPr lang="ru-RU" sz="2400" b="1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 «Фруктовый сад»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Таблица ЗХУ</a:t>
            </a:r>
            <a:r>
              <a:rPr lang="ru-RU" sz="2400" dirty="0"/>
              <a:t>(Знаю, Хочу узнать, Узнал) </a:t>
            </a:r>
          </a:p>
          <a:p>
            <a:r>
              <a:rPr lang="ru-RU" sz="2400" dirty="0"/>
              <a:t> </a:t>
            </a:r>
            <a:r>
              <a:rPr lang="ru-RU" sz="2400" b="1" dirty="0"/>
              <a:t>«Кластер»</a:t>
            </a:r>
            <a:r>
              <a:rPr lang="ru-RU" sz="2400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/>
          </a:p>
        </p:txBody>
      </p:sp>
      <p:pic>
        <p:nvPicPr>
          <p:cNvPr id="1027" name="Рисунок 1">
            <a:extLst>
              <a:ext uri="{FF2B5EF4-FFF2-40B4-BE49-F238E27FC236}">
                <a16:creationId xmlns:a16="http://schemas.microsoft.com/office/drawing/2014/main" id="{1712FC75-E5FE-4F66-9D5F-04A86ECC9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51" t="40453" r="30540" b="14517"/>
          <a:stretch>
            <a:fillRect/>
          </a:stretch>
        </p:blipFill>
        <p:spPr bwMode="auto">
          <a:xfrm>
            <a:off x="504702" y="2497016"/>
            <a:ext cx="5591298" cy="426661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8" name="Рисунок 4">
            <a:extLst>
              <a:ext uri="{FF2B5EF4-FFF2-40B4-BE49-F238E27FC236}">
                <a16:creationId xmlns:a16="http://schemas.microsoft.com/office/drawing/2014/main" id="{002A148F-D460-40A0-8C30-7705893A4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72" t="39026" r="33174" b="24507"/>
          <a:stretch>
            <a:fillRect/>
          </a:stretch>
        </p:blipFill>
        <p:spPr bwMode="auto">
          <a:xfrm>
            <a:off x="6430441" y="2497014"/>
            <a:ext cx="5512418" cy="426661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2007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44F192-EC15-487C-AEAE-919226A6E620}"/>
              </a:ext>
            </a:extLst>
          </p:cNvPr>
          <p:cNvSpPr txBox="1"/>
          <p:nvPr/>
        </p:nvSpPr>
        <p:spPr>
          <a:xfrm>
            <a:off x="1811215" y="633046"/>
            <a:ext cx="71393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4)КОРЗИНА ИДЕЙ</a:t>
            </a:r>
          </a:p>
          <a:p>
            <a:endParaRPr lang="ru-RU" dirty="0"/>
          </a:p>
        </p:txBody>
      </p:sp>
      <p:pic>
        <p:nvPicPr>
          <p:cNvPr id="2050" name="Picture 2" descr="hello_html_m4af67c24">
            <a:extLst>
              <a:ext uri="{FF2B5EF4-FFF2-40B4-BE49-F238E27FC236}">
                <a16:creationId xmlns:a16="http://schemas.microsoft.com/office/drawing/2014/main" id="{420F14BC-938A-4C00-9EBB-DB225DE03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754" y="1577255"/>
            <a:ext cx="8370277" cy="4599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665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7E030A-8568-43A6-9856-E1E6A6665A2C}"/>
              </a:ext>
            </a:extLst>
          </p:cNvPr>
          <p:cNvSpPr txBox="1"/>
          <p:nvPr/>
        </p:nvSpPr>
        <p:spPr>
          <a:xfrm>
            <a:off x="1512277" y="703385"/>
            <a:ext cx="7033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5)ДЕРЕВО ПРЕДСКАЗАНИЙ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hello_html_m63576f15">
            <a:extLst>
              <a:ext uri="{FF2B5EF4-FFF2-40B4-BE49-F238E27FC236}">
                <a16:creationId xmlns:a16="http://schemas.microsoft.com/office/drawing/2014/main" id="{AC6ADDD7-6474-4C26-AC1D-E979A040F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277" y="1354016"/>
            <a:ext cx="5662246" cy="406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3096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F2AE8-14A0-4D9F-A7BE-0BDB5AEDBA74}"/>
              </a:ext>
            </a:extLst>
          </p:cNvPr>
          <p:cNvSpPr txBox="1"/>
          <p:nvPr/>
        </p:nvSpPr>
        <p:spPr>
          <a:xfrm>
            <a:off x="2162908" y="474786"/>
            <a:ext cx="8405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5) </a:t>
            </a:r>
            <a:r>
              <a:rPr lang="ru-RU" sz="2400" dirty="0"/>
              <a:t>На этапе обобщения знаний можно использовать </a:t>
            </a:r>
            <a:r>
              <a:rPr lang="ru-RU" sz="2400" b="1" dirty="0"/>
              <a:t>приём </a:t>
            </a:r>
            <a:r>
              <a:rPr lang="ru-RU" sz="2400" b="1" dirty="0" err="1">
                <a:solidFill>
                  <a:srgbClr val="FF0000"/>
                </a:solidFill>
              </a:rPr>
              <a:t>Синквейн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  <a:effectLst/>
            </a:endParaRPr>
          </a:p>
        </p:txBody>
      </p:sp>
      <p:pic>
        <p:nvPicPr>
          <p:cNvPr id="4098" name="Picture 2" descr="hello_html_m5033b6a9">
            <a:extLst>
              <a:ext uri="{FF2B5EF4-FFF2-40B4-BE49-F238E27FC236}">
                <a16:creationId xmlns:a16="http://schemas.microsoft.com/office/drawing/2014/main" id="{3AEC69C6-D224-4557-AF3E-8A7B277D9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08" y="1305783"/>
            <a:ext cx="6224955" cy="555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49384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591</Words>
  <Application>Microsoft Office PowerPoint</Application>
  <PresentationFormat>Широкоэкранный</PresentationFormat>
  <Paragraphs>90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Microsoft JhengHei UI</vt:lpstr>
      <vt:lpstr>Arial</vt:lpstr>
      <vt:lpstr>Trebuchet MS</vt:lpstr>
      <vt:lpstr>Wingdings 3</vt:lpstr>
      <vt:lpstr>Аспект</vt:lpstr>
      <vt:lpstr>Мастер-класс на тему: «Применение методов обучения на уроках в начальных классах»</vt:lpstr>
      <vt:lpstr>  Уважаемые педагоги. Тема моего выступления «Методы обучения».      Как гласит китайская притча: «СКАЖИ МНЕ – И Я ЗАБУДУ; ПОКАЖИ МНЕ – И Я ЗАПОМНЮ; ДАЙ СДЕЛАТЬ – И Я ПОЙМУ».   Не секрет, что мы запоминаем: 10%  того, что мы читаем, 20 %  того, что мы слышим, 30 %  того, что мы видим, 50%  того, что мы видим и слышим, 70%  того, что мы говорим, 90%  того, что мы говорим и делаем.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методов обучения на уроках в начальной школе</dc:title>
  <dc:creator>Татьяна Васильева</dc:creator>
  <cp:lastModifiedBy>Татьяна Васильева</cp:lastModifiedBy>
  <cp:revision>10</cp:revision>
  <dcterms:created xsi:type="dcterms:W3CDTF">2021-02-26T18:14:29Z</dcterms:created>
  <dcterms:modified xsi:type="dcterms:W3CDTF">2021-02-26T19:38:22Z</dcterms:modified>
</cp:coreProperties>
</file>