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4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3" r:id="rId15"/>
    <p:sldId id="269" r:id="rId16"/>
    <p:sldId id="271" r:id="rId17"/>
    <p:sldId id="270" r:id="rId18"/>
    <p:sldId id="265" r:id="rId19"/>
    <p:sldId id="274" r:id="rId20"/>
    <p:sldId id="278" r:id="rId21"/>
    <p:sldId id="280" r:id="rId22"/>
    <p:sldId id="275" r:id="rId23"/>
    <p:sldId id="276" r:id="rId24"/>
    <p:sldId id="283" r:id="rId25"/>
    <p:sldId id="277" r:id="rId26"/>
    <p:sldId id="279" r:id="rId27"/>
    <p:sldId id="281" r:id="rId28"/>
    <p:sldId id="282" r:id="rId29"/>
  </p:sldIdLst>
  <p:sldSz cx="12192000" cy="6858000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Rectangle 10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413" y="1792288"/>
            <a:ext cx="990600" cy="304800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5B4EB7FA-EDC4-41DB-9628-C944EBC98CFE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2706" y="3228182"/>
            <a:ext cx="3859213" cy="30480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52CC1-1F1C-43F3-A139-E034E0EB2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10371525">
              <a:off x="263525" y="4438650"/>
              <a:ext cx="3300413" cy="439738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10800000">
              <a:off x="458788" y="320675"/>
              <a:ext cx="11277600" cy="4533900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5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FE676-073F-4D14-A8EA-CC46A1FE3766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E3692-993B-4C7A-9B32-672D68D69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89932">
              <a:off x="8491538" y="2714625"/>
              <a:ext cx="3298825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>
              <a:off x="455613" y="2801938"/>
              <a:ext cx="11277600" cy="36020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45"/>
                </a:cxn>
                <a:cxn ang="0">
                  <a:pos x="10000" y="7946"/>
                </a:cxn>
                <a:cxn ang="0">
                  <a:pos x="10000" y="4"/>
                </a:cxn>
                <a:cxn ang="0">
                  <a:pos x="10000" y="4"/>
                </a:cxn>
                <a:cxn ang="0">
                  <a:pos x="9773" y="91"/>
                </a:cxn>
                <a:cxn ang="0">
                  <a:pos x="9547" y="175"/>
                </a:cxn>
                <a:cxn ang="0">
                  <a:pos x="9320" y="256"/>
                </a:cxn>
                <a:cxn ang="0">
                  <a:pos x="9092" y="326"/>
                </a:cxn>
                <a:cxn ang="0">
                  <a:pos x="8865" y="396"/>
                </a:cxn>
                <a:cxn ang="0">
                  <a:pos x="8637" y="462"/>
                </a:cxn>
                <a:cxn ang="0">
                  <a:pos x="8412" y="518"/>
                </a:cxn>
                <a:cxn ang="0">
                  <a:pos x="8184" y="571"/>
                </a:cxn>
                <a:cxn ang="0">
                  <a:pos x="7957" y="620"/>
                </a:cxn>
                <a:cxn ang="0">
                  <a:pos x="7734" y="662"/>
                </a:cxn>
                <a:cxn ang="0">
                  <a:pos x="7508" y="704"/>
                </a:cxn>
                <a:cxn ang="0">
                  <a:pos x="7285" y="739"/>
                </a:cxn>
                <a:cxn ang="0">
                  <a:pos x="7062" y="767"/>
                </a:cxn>
                <a:cxn ang="0">
                  <a:pos x="6840" y="795"/>
                </a:cxn>
                <a:cxn ang="0">
                  <a:pos x="6620" y="819"/>
                </a:cxn>
                <a:cxn ang="0">
                  <a:pos x="6402" y="837"/>
                </a:cxn>
                <a:cxn ang="0">
                  <a:pos x="6184" y="851"/>
                </a:cxn>
                <a:cxn ang="0">
                  <a:pos x="5968" y="865"/>
                </a:cxn>
                <a:cxn ang="0">
                  <a:pos x="5755" y="872"/>
                </a:cxn>
                <a:cxn ang="0">
                  <a:pos x="5542" y="879"/>
                </a:cxn>
                <a:cxn ang="0">
                  <a:pos x="5332" y="882"/>
                </a:cxn>
                <a:cxn ang="0">
                  <a:pos x="5124" y="879"/>
                </a:cxn>
                <a:cxn ang="0">
                  <a:pos x="4918" y="879"/>
                </a:cxn>
                <a:cxn ang="0">
                  <a:pos x="4714" y="872"/>
                </a:cxn>
                <a:cxn ang="0">
                  <a:pos x="4514" y="861"/>
                </a:cxn>
                <a:cxn ang="0">
                  <a:pos x="4316" y="851"/>
                </a:cxn>
                <a:cxn ang="0">
                  <a:pos x="4122" y="840"/>
                </a:cxn>
                <a:cxn ang="0">
                  <a:pos x="3929" y="823"/>
                </a:cxn>
                <a:cxn ang="0">
                  <a:pos x="3739" y="805"/>
                </a:cxn>
                <a:cxn ang="0">
                  <a:pos x="3553" y="788"/>
                </a:cxn>
                <a:cxn ang="0">
                  <a:pos x="3190" y="742"/>
                </a:cxn>
                <a:cxn ang="0">
                  <a:pos x="2842" y="693"/>
                </a:cxn>
                <a:cxn ang="0">
                  <a:pos x="2508" y="641"/>
                </a:cxn>
                <a:cxn ang="0">
                  <a:pos x="2192" y="585"/>
                </a:cxn>
                <a:cxn ang="0">
                  <a:pos x="1890" y="525"/>
                </a:cxn>
                <a:cxn ang="0">
                  <a:pos x="1610" y="462"/>
                </a:cxn>
                <a:cxn ang="0">
                  <a:pos x="1347" y="399"/>
                </a:cxn>
                <a:cxn ang="0">
                  <a:pos x="1105" y="336"/>
                </a:cxn>
                <a:cxn ang="0">
                  <a:pos x="883" y="277"/>
                </a:cxn>
                <a:cxn ang="0">
                  <a:pos x="686" y="221"/>
                </a:cxn>
                <a:cxn ang="0">
                  <a:pos x="508" y="168"/>
                </a:cxn>
                <a:cxn ang="0">
                  <a:pos x="358" y="123"/>
                </a:cxn>
                <a:cxn ang="0">
                  <a:pos x="232" y="81"/>
                </a:cxn>
                <a:cxn ang="0">
                  <a:pos x="59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A8690-FEF6-4F76-A57B-D760CEADD155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AC5DA-A8B0-4EED-A678-A0DF236F7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89932">
              <a:off x="8491538" y="4184650"/>
              <a:ext cx="3298825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gray">
            <a:xfrm>
              <a:off x="455613" y="4241800"/>
              <a:ext cx="11277600" cy="2336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" name="TextBox 15"/>
          <p:cNvSpPr txBox="1"/>
          <p:nvPr/>
        </p:nvSpPr>
        <p:spPr bwMode="gray">
          <a:xfrm>
            <a:off x="881063" y="608013"/>
            <a:ext cx="80168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8" name="TextBox 12"/>
          <p:cNvSpPr txBox="1"/>
          <p:nvPr/>
        </p:nvSpPr>
        <p:spPr bwMode="gray">
          <a:xfrm>
            <a:off x="9883775" y="2613025"/>
            <a:ext cx="6540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D8B-9256-466C-9B25-AB5CC5F09422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CC80F-2A38-42CA-9A8F-527666342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89932">
              <a:off x="8491538" y="4194175"/>
              <a:ext cx="3298825" cy="439738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gray">
            <a:xfrm>
              <a:off x="455613" y="4241800"/>
              <a:ext cx="11277600" cy="2336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CA6AE-01CA-444E-9194-D2D2493C222F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323E9-CFC3-4152-8FCB-E7B1F83AF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4403725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7772400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F9EAE-D4D6-459E-85F4-4FD734A165B7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7F616-A5C4-46ED-85C0-33CAC5552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42"/>
          <p:cNvCxnSpPr/>
          <p:nvPr/>
        </p:nvCxnSpPr>
        <p:spPr>
          <a:xfrm>
            <a:off x="4405313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3"/>
          <p:cNvCxnSpPr/>
          <p:nvPr/>
        </p:nvCxnSpPr>
        <p:spPr>
          <a:xfrm>
            <a:off x="7797800" y="2570163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772F5-6AE1-4D43-83CA-8C2FA06A30DE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24"/>
          </p:nvPr>
        </p:nvSpPr>
        <p:spPr>
          <a:xfrm>
            <a:off x="560388" y="6391275"/>
            <a:ext cx="36449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2CB1F-37E3-42DD-B705-A8A2CC327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4988" y="6391275"/>
            <a:ext cx="99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A59AB-DD10-412A-8C3E-0C812EEE6BDB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3CF9-B09C-43CB-A840-AFC79D86F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6"/>
            <p:cNvSpPr/>
            <p:nvPr/>
          </p:nvSpPr>
          <p:spPr bwMode="gray">
            <a:xfrm>
              <a:off x="414338" y="401638"/>
              <a:ext cx="6511925" cy="6054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5101749">
              <a:off x="6293645" y="4577556"/>
              <a:ext cx="3300412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5400000">
              <a:off x="4448175" y="2801938"/>
              <a:ext cx="6054725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713" y="6391275"/>
            <a:ext cx="992187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D2781-A92C-41C9-93D5-93186B3B0F10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32E81-3972-4382-9057-BA278DB98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B9986-662E-4031-BFDA-BE2332D1E4AF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EDC80-4CDB-4C47-900C-021051C59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9"/>
            <p:cNvSpPr/>
            <p:nvPr/>
          </p:nvSpPr>
          <p:spPr bwMode="gray">
            <a:xfrm>
              <a:off x="7289800" y="401638"/>
              <a:ext cx="4478338" cy="6054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400000">
              <a:off x="3786188" y="2801938"/>
              <a:ext cx="6054725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677511">
              <a:off x="4699000" y="1825625"/>
              <a:ext cx="3298825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5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8BEFA-7F09-4C0D-B529-413ADC689BB7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23AF6-1F9D-4E53-8CDA-55AF8BC6E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2F96C-9F34-4E4A-A0E7-52D606CB14A4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6D1A8-2F0C-45E4-9D48-ADDEDA4DB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16B00-7DCE-468F-8498-F192908FEEB1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9482D-ED52-4C31-A5C1-BD45F983D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0B95E-5049-4102-A5BF-6C70B7FA823C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50151-E3C8-4AA2-9456-527A0642E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BA925-8081-43EF-9F31-A1E226B658E9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E21E-B684-4F30-B168-53B1FD1CB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10"/>
            <p:cNvSpPr/>
            <p:nvPr/>
          </p:nvSpPr>
          <p:spPr bwMode="gray">
            <a:xfrm>
              <a:off x="5713413" y="401638"/>
              <a:ext cx="6054725" cy="6054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677511">
              <a:off x="3140869" y="1826419"/>
              <a:ext cx="3298825" cy="439737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gray">
            <a:xfrm rot="-5400000">
              <a:off x="2228850" y="2801938"/>
              <a:ext cx="6054725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06F93-0413-49F2-B2B0-29077F22A2C0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F4E0-E9ED-4E83-BDC4-4C652DD0B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10"/>
            <p:cNvSpPr/>
            <p:nvPr/>
          </p:nvSpPr>
          <p:spPr bwMode="gray">
            <a:xfrm>
              <a:off x="6172200" y="401638"/>
              <a:ext cx="5595938" cy="6054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>
              <a:spLocks/>
            </p:cNvSpPr>
            <p:nvPr/>
          </p:nvSpPr>
          <p:spPr bwMode="gray">
            <a:xfrm rot="-5677511">
              <a:off x="4203700" y="1825625"/>
              <a:ext cx="3298825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gray">
            <a:xfrm rot="-5400000">
              <a:off x="3294856" y="2801145"/>
              <a:ext cx="6054725" cy="12557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433D2-C9B6-4106-819A-DAC0B12F37E8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A285-57ED-4522-9EE1-7E33CB49C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51" name="Freeform 5"/>
            <p:cNvSpPr>
              <a:spLocks/>
            </p:cNvSpPr>
            <p:nvPr/>
          </p:nvSpPr>
          <p:spPr bwMode="gray">
            <a:xfrm rot="-589932">
              <a:off x="8491538" y="1797050"/>
              <a:ext cx="3298825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2" name="Freeform 5"/>
            <p:cNvSpPr>
              <a:spLocks/>
            </p:cNvSpPr>
            <p:nvPr/>
          </p:nvSpPr>
          <p:spPr bwMode="gray">
            <a:xfrm>
              <a:off x="458788" y="1866900"/>
              <a:ext cx="11277600" cy="4533900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3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41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gray">
          <a:xfrm>
            <a:off x="1155700" y="973138"/>
            <a:ext cx="8761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55700" y="2603500"/>
            <a:ext cx="87614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713" y="6391275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 i="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519615-A9E8-40A8-9A00-D354E93B6C48}" type="datetimeFigureOut">
              <a:rPr lang="ru-RU"/>
              <a:pPr>
                <a:defRPr/>
              </a:pPr>
              <a:t>23.06.2022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0388" y="6391275"/>
            <a:ext cx="38608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 i="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F705AE-F6FA-4F4E-9091-203DC4807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9" r:id="rId3"/>
    <p:sldLayoutId id="2147483676" r:id="rId4"/>
    <p:sldLayoutId id="2147483675" r:id="rId5"/>
    <p:sldLayoutId id="2147483674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8;&#1077;&#1083;&#1077;&#1075;&#1080;&#1085;,_&#1050;&#1086;&#1085;&#1089;&#1090;&#1072;&#1085;&#1090;&#1080;&#1085;_&#1060;&#1105;&#1076;&#1086;&#1088;&#1086;&#1074;&#1080;&#1095;" TargetMode="External"/><Relationship Id="rId2" Type="http://schemas.openxmlformats.org/officeDocument/2006/relationships/hyperlink" Target="https://ru.wikipedia.org/wiki/&#1058;&#1077;&#1083;&#1077;&#1075;&#1080;&#1085;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1563688" y="666750"/>
            <a:ext cx="8826500" cy="2678113"/>
          </a:xfrm>
        </p:spPr>
        <p:txBody>
          <a:bodyPr/>
          <a:lstStyle/>
          <a:p>
            <a:pPr eaLnBrk="1" hangingPunct="1"/>
            <a:r>
              <a:rPr lang="ru-RU" smtClean="0"/>
              <a:t>«Улица родного города»</a:t>
            </a:r>
          </a:p>
        </p:txBody>
      </p:sp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5700" y="3671888"/>
            <a:ext cx="8824913" cy="1966912"/>
          </a:xfrm>
        </p:spPr>
        <p:txBody>
          <a:bodyPr/>
          <a:lstStyle/>
          <a:p>
            <a:pPr algn="r" defTabSz="204788" eaLnBrk="1">
              <a:spcBef>
                <a:spcPts val="200"/>
              </a:spcBef>
              <a:buClrTx/>
              <a:buSzTx/>
            </a:pPr>
            <a:r>
              <a:rPr lang="ru-RU" altLang="ru-RU" sz="2100" cap="none" smtClean="0">
                <a:solidFill>
                  <a:schemeClr val="bg1"/>
                </a:solidFill>
                <a:latin typeface="Garamond" pitchFamily="18" charset="0"/>
                <a:sym typeface="Garamond" pitchFamily="18" charset="0"/>
              </a:rPr>
              <a:t/>
            </a:r>
            <a:br>
              <a:rPr lang="ru-RU" altLang="ru-RU" sz="2100" cap="none" smtClean="0">
                <a:solidFill>
                  <a:schemeClr val="bg1"/>
                </a:solidFill>
                <a:latin typeface="Garamond" pitchFamily="18" charset="0"/>
                <a:sym typeface="Garamond" pitchFamily="18" charset="0"/>
              </a:rPr>
            </a:br>
            <a:r>
              <a:rPr lang="ru-RU" altLang="ru-RU" sz="2100" cap="none" smtClean="0">
                <a:solidFill>
                  <a:schemeClr val="bg1"/>
                </a:solidFill>
                <a:latin typeface="Garamond" pitchFamily="18" charset="0"/>
                <a:sym typeface="Garamond" pitchFamily="18" charset="0"/>
              </a:rPr>
              <a:t/>
            </a:r>
            <a:br>
              <a:rPr lang="ru-RU" altLang="ru-RU" sz="2100" cap="none" smtClean="0">
                <a:solidFill>
                  <a:schemeClr val="bg1"/>
                </a:solidFill>
                <a:latin typeface="Garamond" pitchFamily="18" charset="0"/>
                <a:sym typeface="Garamond" pitchFamily="18" charset="0"/>
              </a:rPr>
            </a:br>
            <a:r>
              <a:rPr lang="ru-RU" altLang="ru-RU" sz="2100" cap="none" smtClean="0">
                <a:solidFill>
                  <a:schemeClr val="bg1"/>
                </a:solidFill>
                <a:latin typeface="Arial" charset="0"/>
                <a:sym typeface="Garamond" pitchFamily="18" charset="0"/>
              </a:rPr>
              <a:t>Автор: учитель географии 1 категории МБОУ лицей г. Татарска</a:t>
            </a:r>
          </a:p>
          <a:p>
            <a:pPr algn="r" defTabSz="204788" eaLnBrk="1">
              <a:spcBef>
                <a:spcPts val="200"/>
              </a:spcBef>
              <a:buClrTx/>
              <a:buSzTx/>
            </a:pPr>
            <a:r>
              <a:rPr lang="ru-RU" altLang="ru-RU" sz="2100" cap="none" smtClean="0">
                <a:solidFill>
                  <a:schemeClr val="bg1"/>
                </a:solidFill>
                <a:latin typeface="Arial" charset="0"/>
                <a:sym typeface="Garamond" pitchFamily="18" charset="0"/>
              </a:rPr>
              <a:t>Жирнова Майя Валентиновна</a:t>
            </a:r>
          </a:p>
          <a:p>
            <a:pPr algn="ctr" defTabSz="204788" eaLnBrk="1">
              <a:spcBef>
                <a:spcPts val="200"/>
              </a:spcBef>
              <a:buClrTx/>
              <a:buSzTx/>
            </a:pPr>
            <a:r>
              <a:rPr lang="ru-RU" altLang="ru-RU" sz="2100" cap="none" smtClean="0">
                <a:solidFill>
                  <a:schemeClr val="bg1"/>
                </a:solidFill>
                <a:latin typeface="Arial" charset="0"/>
                <a:sym typeface="Garamond" pitchFamily="18" charset="0"/>
              </a:rPr>
              <a:t>2021г</a:t>
            </a:r>
          </a:p>
          <a:p>
            <a:pPr algn="r" defTabSz="204788" eaLnBrk="1">
              <a:spcBef>
                <a:spcPts val="200"/>
              </a:spcBef>
              <a:buClrTx/>
              <a:buSzTx/>
            </a:pPr>
            <a:endParaRPr lang="ru-RU" altLang="ru-RU" sz="2100" cap="none" smtClean="0">
              <a:solidFill>
                <a:schemeClr val="bg1"/>
              </a:solidFill>
              <a:latin typeface="Arial" charset="0"/>
              <a:sym typeface="Garamond" pitchFamily="18" charset="0"/>
            </a:endParaRPr>
          </a:p>
          <a:p>
            <a:pPr algn="r" defTabSz="204788" eaLnBrk="1">
              <a:spcBef>
                <a:spcPts val="200"/>
              </a:spcBef>
              <a:buClrTx/>
              <a:buSzTx/>
            </a:pPr>
            <a:endParaRPr lang="ru-RU" altLang="ru-RU" sz="2100" cap="none" smtClean="0">
              <a:solidFill>
                <a:schemeClr val="bg1"/>
              </a:solidFill>
              <a:latin typeface="Garamond" pitchFamily="18" charset="0"/>
              <a:sym typeface="Garamond" pitchFamily="18" charset="0"/>
            </a:endParaRPr>
          </a:p>
          <a:p>
            <a:pPr defTabSz="204788" eaLnBrk="1" hangingPunct="1">
              <a:lnSpc>
                <a:spcPct val="90000"/>
              </a:lnSpc>
            </a:pPr>
            <a:endParaRPr lang="ru-RU" sz="1700" cap="none" smtClean="0">
              <a:solidFill>
                <a:srgbClr val="EF53A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169863"/>
            <a:ext cx="3859212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68913" y="1458913"/>
            <a:ext cx="5514975" cy="350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1922году  создавались пограничные  батальоны он стал комиссаром одного из них.</a:t>
            </a:r>
            <a:b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Москву Константин Федорович увидел впервые 1926 году: его перевили в дивизию Особого назначения имени Ф.Э. Дзержинского. И только тут появилась возможность подумать об учебе и он </a:t>
            </a:r>
            <a:r>
              <a:rPr lang="ru-RU" sz="2000" b="1">
                <a:latin typeface="Century Gothic" pitchFamily="34" charset="0"/>
              </a:rPr>
              <a:t>сумел закончить  Военно-политическую  академию по первому разряду.</a:t>
            </a:r>
            <a:r>
              <a:rPr lang="ru-RU" sz="2400" b="1">
                <a:latin typeface="Century Gothic" pitchFamily="34" charset="0"/>
              </a:rPr>
              <a:t/>
            </a:r>
            <a:br>
              <a:rPr lang="ru-RU" sz="2400" b="1">
                <a:latin typeface="Century Gothic" pitchFamily="34" charset="0"/>
              </a:rPr>
            </a:br>
            <a:endParaRPr lang="ru-RU" sz="240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9588" y="277813"/>
            <a:ext cx="4249737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7800" y="3405188"/>
            <a:ext cx="410845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9"/>
          <p:cNvSpPr txBox="1">
            <a:spLocks noChangeArrowheads="1"/>
          </p:cNvSpPr>
          <p:nvPr/>
        </p:nvSpPr>
        <p:spPr bwMode="auto">
          <a:xfrm>
            <a:off x="631825" y="3262313"/>
            <a:ext cx="98536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Войны и сражения: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Гражданская война в России.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Бои у озера Хасан.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Советско-финская война.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Великая Отечественная война: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 • Московская битва,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 • Сталинградская битва,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 • Курская битва,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 • Висло-Одерская операция,</a:t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latin typeface="Times New Roman" pitchFamily="18" charset="0"/>
                <a:cs typeface="Times New Roman" pitchFamily="18" charset="0"/>
              </a:rPr>
              <a:t> • Берлинская операция.</a:t>
            </a:r>
            <a:endParaRPr lang="ru-RU" sz="2000" b="1">
              <a:latin typeface="Century Gothic" pitchFamily="34" charset="0"/>
            </a:endParaRPr>
          </a:p>
        </p:txBody>
      </p:sp>
      <p:pic>
        <p:nvPicPr>
          <p:cNvPr id="29700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" y="176213"/>
            <a:ext cx="3944938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3" y="134938"/>
            <a:ext cx="395605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63" y="3090863"/>
            <a:ext cx="403542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0400" y="1752600"/>
            <a:ext cx="1944688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76825" y="2030413"/>
            <a:ext cx="5745163" cy="2225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Когда командующим  1-м Белорусским фронтом был назначен маршал Георгий Константинович Жуков, с ним, как до этого с Рокоссовским, плечом к плечу шел на запад  член Военного совета  К.Ф. Телегин.</a:t>
            </a:r>
            <a:b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Они завершили этот победный путь в Берлине.</a:t>
            </a:r>
            <a:endParaRPr lang="ru-RU" sz="200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3988"/>
            <a:ext cx="39719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979738"/>
            <a:ext cx="4132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30800" y="1136650"/>
            <a:ext cx="5186363" cy="3173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 8 на 9 мая в 1час 40 минут был подписан акт о безоговорочной капитуляции фашисткой Германии. И именно К.Ф. Телегин присутствовал при этом историческом событии. 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Как руководитель правительственной комиссии участвовал в процедуре опознания и идентификации останков Гитлера и Геббельса.</a:t>
            </a:r>
            <a:r>
              <a:rPr lang="ru-RU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301625"/>
            <a:ext cx="4951412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6386513" y="2282825"/>
            <a:ext cx="48863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000000"/>
                </a:solidFill>
              </a:rPr>
              <a:t>Лето 45 года. Телегин с женой Марией Львовной,</a:t>
            </a:r>
          </a:p>
          <a:p>
            <a:r>
              <a:rPr lang="ru-RU" altLang="ru-RU" sz="2000" b="1">
                <a:solidFill>
                  <a:srgbClr val="000000"/>
                </a:solidFill>
              </a:rPr>
              <a:t>сыном Константином и дочерью Августиной </a:t>
            </a:r>
          </a:p>
          <a:p>
            <a:r>
              <a:rPr lang="ru-RU" altLang="ru-RU" sz="2000" b="1">
                <a:solidFill>
                  <a:srgbClr val="000000"/>
                </a:solidFill>
              </a:rPr>
              <a:t>в предместье Берлина.</a:t>
            </a: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377825"/>
            <a:ext cx="3438525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22813" y="2206625"/>
            <a:ext cx="6003925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1957 году  генерал- лейтенант Телегин  ушел в отставку.</a:t>
            </a:r>
            <a:b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Он написал книгу </a:t>
            </a:r>
            <a:b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« Не отдали Москвы».</a:t>
            </a:r>
            <a:endParaRPr lang="ru-RU" sz="200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1582738" y="4991100"/>
            <a:ext cx="10248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/>
              <a:t>В 1967 году Телегину было присвоено почетное звание «ПОЧЕТНЫЙ ГРАЖДАНИН ГОРОДА ТАТАРСКА»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481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3175" y="473075"/>
            <a:ext cx="6230938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430213"/>
            <a:ext cx="59372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820738" y="4967288"/>
            <a:ext cx="98107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>
                <a:cs typeface="Times New Roman" pitchFamily="18" charset="0"/>
              </a:rPr>
              <a:t>Скончался  К.Ф Телегин в результате сердечного приступа 16 ноября 1981 года. Похоронен на Новодевичьем кладбище в г. Москве.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/>
              <a:t>2.3 Награды К.Ф Телегина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Три ордена Ленина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Орден Октябрьской революции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Четыре ордена Красного знамени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Орден Суворова </a:t>
            </a:r>
            <a:r>
              <a:rPr lang="en-US" b="1" dirty="0" smtClean="0">
                <a:solidFill>
                  <a:schemeClr val="tx1"/>
                </a:solidFill>
              </a:rPr>
              <a:t>I </a:t>
            </a:r>
            <a:r>
              <a:rPr lang="ru-RU" b="1" dirty="0" smtClean="0">
                <a:solidFill>
                  <a:schemeClr val="tx1"/>
                </a:solidFill>
              </a:rPr>
              <a:t>степени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Орден Богдана Хмельницкого </a:t>
            </a:r>
            <a:r>
              <a:rPr lang="en-US" b="1" dirty="0" smtClean="0">
                <a:solidFill>
                  <a:schemeClr val="tx1"/>
                </a:solidFill>
              </a:rPr>
              <a:t>I</a:t>
            </a:r>
            <a:r>
              <a:rPr lang="ru-RU" b="1" dirty="0" smtClean="0">
                <a:solidFill>
                  <a:schemeClr val="tx1"/>
                </a:solidFill>
              </a:rPr>
              <a:t> степени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Два ордена Красной звезды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Медали за оборону Москвы, за оборону Сталинграда, за Победу над Германией в 1941-1945 г., за взятие Берлина, за освобождение Варшавы.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Командор ордена «За воинскую доблесть»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Почетное звание «Почетный сотрудник госбезопасности».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6867" name="Рисунок 3"/>
          <p:cNvPicPr>
            <a:picLocks noChangeAspect="1"/>
          </p:cNvPicPr>
          <p:nvPr/>
        </p:nvPicPr>
        <p:blipFill>
          <a:blip r:embed="rId2"/>
          <a:srcRect r="86612"/>
          <a:stretch>
            <a:fillRect/>
          </a:stretch>
        </p:blipFill>
        <p:spPr bwMode="auto">
          <a:xfrm>
            <a:off x="425450" y="2424113"/>
            <a:ext cx="611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7038" y="2033588"/>
            <a:ext cx="3325812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/>
              <a:t>2.4 Высокая оценка заслуг К.Ф. Телегина земляками</a:t>
            </a: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>
          <a:xfrm>
            <a:off x="0" y="1976438"/>
            <a:ext cx="8826500" cy="3416300"/>
          </a:xfrm>
        </p:spPr>
        <p:txBody>
          <a:bodyPr/>
          <a:lstStyle/>
          <a:p>
            <a:pPr eaLnBrk="1" hangingPunct="1"/>
            <a:r>
              <a:rPr lang="ru-RU" sz="2000" b="1" smtClean="0">
                <a:latin typeface="Arial" charset="0"/>
              </a:rPr>
              <a:t>Почетный гражданин города Татарска</a:t>
            </a:r>
          </a:p>
          <a:p>
            <a:pPr eaLnBrk="1" hangingPunct="1"/>
            <a:r>
              <a:rPr lang="ru-RU" sz="2000" b="1" smtClean="0">
                <a:latin typeface="Arial" charset="0"/>
              </a:rPr>
              <a:t>МБОУ Новопокровская СОШ имени К.Ф. Телегина</a:t>
            </a:r>
          </a:p>
          <a:p>
            <a:pPr eaLnBrk="1" hangingPunct="1"/>
            <a:r>
              <a:rPr lang="ru-RU" sz="2000" b="1" smtClean="0">
                <a:latin typeface="Arial" charset="0"/>
              </a:rPr>
              <a:t>Улица К.Ф. Телегина</a:t>
            </a:r>
          </a:p>
          <a:p>
            <a:pPr eaLnBrk="1" hangingPunct="1"/>
            <a:r>
              <a:rPr lang="ru-RU" sz="2000" b="1" smtClean="0">
                <a:latin typeface="Arial" charset="0"/>
              </a:rPr>
              <a:t>Экспозиции в краеведческом музее</a:t>
            </a:r>
          </a:p>
          <a:p>
            <a:pPr eaLnBrk="1" hangingPunct="1"/>
            <a:r>
              <a:rPr lang="ru-RU" sz="2000" b="1" smtClean="0">
                <a:latin typeface="Arial" charset="0"/>
              </a:rPr>
              <a:t>Памятник К. Ф. Телегину.</a:t>
            </a:r>
          </a:p>
          <a:p>
            <a:pPr eaLnBrk="1" hangingPunct="1"/>
            <a:endParaRPr lang="ru-RU" sz="2000" b="1" smtClean="0">
              <a:latin typeface="Arial" charset="0"/>
            </a:endParaRPr>
          </a:p>
        </p:txBody>
      </p:sp>
      <p:pic>
        <p:nvPicPr>
          <p:cNvPr id="37892" name="Рисунок 3"/>
          <p:cNvPicPr>
            <a:picLocks noChangeAspect="1"/>
          </p:cNvPicPr>
          <p:nvPr/>
        </p:nvPicPr>
        <p:blipFill>
          <a:blip r:embed="rId3"/>
          <a:srcRect l="18254" t="23042" r="11067" b="17578"/>
          <a:stretch>
            <a:fillRect/>
          </a:stretch>
        </p:blipFill>
        <p:spPr bwMode="auto">
          <a:xfrm>
            <a:off x="1525588" y="4103688"/>
            <a:ext cx="3919537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25" y="4465638"/>
            <a:ext cx="3190875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1155700" y="2163763"/>
            <a:ext cx="8824913" cy="43068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500" b="1" smtClean="0"/>
              <a:t>I</a:t>
            </a:r>
            <a:r>
              <a:rPr lang="ru-RU" sz="1500" b="1" smtClean="0"/>
              <a:t>. Введение</a:t>
            </a:r>
            <a:endParaRPr lang="en-US" sz="1500" b="1" smtClean="0"/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500" b="1" smtClean="0"/>
              <a:t>II</a:t>
            </a:r>
            <a:r>
              <a:rPr lang="ru-RU" sz="1500" b="1" smtClean="0"/>
              <a:t>. История улицы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200" smtClean="0"/>
              <a:t>2.1 Жизнь и деятельность К.Ф. Телегина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200" smtClean="0"/>
              <a:t>2.2 Подвиги К.Ф. Телегина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200" smtClean="0"/>
              <a:t>2.3 Награды К.Ф. Телегина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200" smtClean="0"/>
              <a:t>2.4 Оценка заслуг К.Ф. Телегина</a:t>
            </a:r>
            <a:endParaRPr lang="en-US" sz="1200" smtClean="0"/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500" b="1" smtClean="0"/>
              <a:t>III.</a:t>
            </a:r>
            <a:r>
              <a:rPr lang="ru-RU" sz="1500" b="1" smtClean="0"/>
              <a:t> Наши исследования</a:t>
            </a:r>
            <a:endParaRPr lang="en-US" sz="1500" b="1" smtClean="0"/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300" smtClean="0"/>
              <a:t>3</a:t>
            </a:r>
            <a:r>
              <a:rPr lang="ru-RU" sz="1300" smtClean="0"/>
              <a:t>.1 Опрос 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300" smtClean="0"/>
              <a:t>3.2 Результаты исследования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300" smtClean="0"/>
              <a:t>3.3 Вывод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300" smtClean="0"/>
              <a:t>3.4 Настоящее улицы и ее перспективы</a:t>
            </a: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300" smtClean="0"/>
              <a:t>3.5 Достопримечательности улицы</a:t>
            </a:r>
            <a:endParaRPr lang="en-US" sz="1300" smtClean="0"/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500" b="1" smtClean="0"/>
              <a:t>IV</a:t>
            </a:r>
            <a:r>
              <a:rPr lang="ru-RU" sz="1500" b="1" smtClean="0"/>
              <a:t>. Заключение</a:t>
            </a:r>
            <a:endParaRPr lang="en-US" sz="1500" b="1" smtClean="0"/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1500" b="1" smtClean="0"/>
              <a:t>V</a:t>
            </a:r>
            <a:r>
              <a:rPr lang="ru-RU" sz="1500" b="1" smtClean="0"/>
              <a:t>. Литература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2.5 Историческая справка</a:t>
            </a:r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5500688" y="2362200"/>
            <a:ext cx="5434012" cy="4325938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Улица Телегина (бывшая Школьная).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Первоначальное название связано с расположением вблизи школы.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В 1977 году исполнительный комитет Татарского городского Совета народных депутатов, учитывая просьбы жителей города, Решением №297 от 11 октября 1977 года, переименовал улицу Школьную и присвоил ей имя почетного гражданина города Татарска, генерал-лейтенанта К.Ф. Телегина.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sz="2000" smtClean="0">
              <a:latin typeface="Arial" charset="0"/>
            </a:endParaRPr>
          </a:p>
        </p:txBody>
      </p:sp>
      <p:pic>
        <p:nvPicPr>
          <p:cNvPr id="389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2484438"/>
            <a:ext cx="4343400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/>
          <p:cNvPicPr>
            <a:picLocks noChangeAspect="1"/>
          </p:cNvPicPr>
          <p:nvPr/>
        </p:nvPicPr>
        <p:blipFill>
          <a:blip r:embed="rId2"/>
          <a:srcRect t="8557" r="8253" b="3085"/>
          <a:stretch>
            <a:fillRect/>
          </a:stretch>
        </p:blipFill>
        <p:spPr bwMode="auto">
          <a:xfrm>
            <a:off x="727075" y="382588"/>
            <a:ext cx="4718050" cy="605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5813425" y="5159375"/>
            <a:ext cx="5473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Отзыв К.Ф Телегина на присвоение его имени улице г. Татарска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III </a:t>
            </a:r>
            <a:r>
              <a:rPr lang="ru-RU" smtClean="0"/>
              <a:t>Исследование</a:t>
            </a:r>
            <a:br>
              <a:rPr lang="ru-RU" smtClean="0"/>
            </a:br>
            <a:r>
              <a:rPr lang="ru-RU" sz="2000" b="1" smtClean="0"/>
              <a:t>3.1 Опрос учеников, жителей города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Анкета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Знаете ли Вы, почему улица Телегина так называется?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Всегда ли она носила такое название?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Как называлась раньше?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Какие достопримечательности находятся на этой улице?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3.2 Результаты исследования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41986" name="Объект 7"/>
          <p:cNvGraphicFramePr>
            <a:graphicFrameLocks noGrp="1"/>
          </p:cNvGraphicFramePr>
          <p:nvPr>
            <p:ph idx="1"/>
          </p:nvPr>
        </p:nvGraphicFramePr>
        <p:xfrm>
          <a:off x="1231900" y="1630363"/>
          <a:ext cx="8926513" cy="3517900"/>
        </p:xfrm>
        <a:graphic>
          <a:graphicData uri="http://schemas.openxmlformats.org/presentationml/2006/ole">
            <p:oleObj spid="_x0000_s41986" r:id="rId3" imgW="8925318" imgH="3517697" progId="Excel.Chart.8">
              <p:embed/>
            </p:oleObj>
          </a:graphicData>
        </a:graphic>
      </p:graphicFrame>
      <p:sp>
        <p:nvSpPr>
          <p:cNvPr id="41988" name="TextBox 9"/>
          <p:cNvSpPr txBox="1">
            <a:spLocks noChangeArrowheads="1"/>
          </p:cNvSpPr>
          <p:nvPr/>
        </p:nvSpPr>
        <p:spPr bwMode="auto">
          <a:xfrm>
            <a:off x="1262063" y="4987925"/>
            <a:ext cx="99885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75% знают в честь кого названа улица, 50% догадываются, что она не всегда носила такое название, 5% знают, как она называлась раньше, 95% знают какие достопримечательности на ней находятся.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3.3 Вывод</a:t>
            </a:r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/>
              <a:t>Из данного исследования можно сделать вывод о том, что горожане знают в честь кого названа улица и какие достопримечательности есть на улице Телегина, а вот как раньше называлась улица почти никто не знает.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/>
              <a:t>Это говорит о том, что мы недостаточно хорошо знаем историю нашего города. 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000" b="1" smtClean="0"/>
              <a:t>Надеемся, что наша работа будет полезна в познании истории нашей малой родины.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/>
              <a:t>3.4 Настоящее улицы К.Ф. Телегина и ее перспективы</a:t>
            </a:r>
          </a:p>
        </p:txBody>
      </p:sp>
      <p:sp>
        <p:nvSpPr>
          <p:cNvPr id="44034" name="Объект 2"/>
          <p:cNvSpPr>
            <a:spLocks noGrp="1"/>
          </p:cNvSpPr>
          <p:nvPr>
            <p:ph idx="1"/>
          </p:nvPr>
        </p:nvSpPr>
        <p:spPr>
          <a:xfrm>
            <a:off x="5418138" y="2252663"/>
            <a:ext cx="6537325" cy="4418012"/>
          </a:xfrm>
        </p:spPr>
        <p:txBody>
          <a:bodyPr/>
          <a:lstStyle/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В настоящее время улица Телегина– это тихая улица, больше похожая на деревенскую, чем на часть современного города.  Рядом кипит жизнь: по улице  даже в ночное время суток не прекращается движение (проносятся легковые и грузовые автомобили, медленно преодолевают дорожные препятствия маршрутки, словно боясь доставить неудобства своим пассажирам; куда – то спешат озабоченные пешеходы),  в этом уголке города не царствует безмолвие</a:t>
            </a:r>
            <a:r>
              <a:rPr lang="ru-RU" sz="2000" b="1" smtClean="0">
                <a:latin typeface="Arial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0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В будущем улицу  Телегина, я представляю обновлённой, утопающей в зелени, с удобными пешеходными дорожками, вдоль которых тянутся клумбы с издающими аромат цветами. 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endParaRPr lang="ru-RU" sz="2000" b="1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</a:pPr>
            <a:endParaRPr lang="ru-RU" sz="1700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403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2552700"/>
            <a:ext cx="4781550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3.5 Достопримечательности улицы </a:t>
            </a:r>
            <a:br>
              <a:rPr lang="ru-RU" sz="2400" b="1" smtClean="0"/>
            </a:br>
            <a:r>
              <a:rPr lang="ru-RU" sz="2400" b="1" smtClean="0"/>
              <a:t>Телегина</a:t>
            </a:r>
          </a:p>
        </p:txBody>
      </p:sp>
      <p:pic>
        <p:nvPicPr>
          <p:cNvPr id="4505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663" y="2030413"/>
            <a:ext cx="4556125" cy="3416300"/>
          </a:xfrm>
        </p:spPr>
      </p:pic>
      <p:pic>
        <p:nvPicPr>
          <p:cNvPr id="45059" name="Рисунок 5"/>
          <p:cNvPicPr>
            <a:picLocks noChangeAspect="1"/>
          </p:cNvPicPr>
          <p:nvPr/>
        </p:nvPicPr>
        <p:blipFill>
          <a:blip r:embed="rId3"/>
          <a:srcRect l="8260" t="27663" r="6667" b="15025"/>
          <a:stretch>
            <a:fillRect/>
          </a:stretch>
        </p:blipFill>
        <p:spPr bwMode="auto">
          <a:xfrm>
            <a:off x="4518025" y="2927350"/>
            <a:ext cx="7778750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1225" y="1327150"/>
            <a:ext cx="3621088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Box 6"/>
          <p:cNvSpPr txBox="1">
            <a:spLocks noChangeArrowheads="1"/>
          </p:cNvSpPr>
          <p:nvPr/>
        </p:nvSpPr>
        <p:spPr bwMode="auto">
          <a:xfrm>
            <a:off x="533400" y="5064125"/>
            <a:ext cx="36718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>МБОУ СОШ №4</a:t>
            </a:r>
          </a:p>
        </p:txBody>
      </p:sp>
      <p:sp>
        <p:nvSpPr>
          <p:cNvPr id="45062" name="TextBox 7"/>
          <p:cNvSpPr txBox="1">
            <a:spLocks noChangeArrowheads="1"/>
          </p:cNvSpPr>
          <p:nvPr/>
        </p:nvSpPr>
        <p:spPr bwMode="auto">
          <a:xfrm>
            <a:off x="7534275" y="3738563"/>
            <a:ext cx="3275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>Детский сад №10</a:t>
            </a:r>
          </a:p>
        </p:txBody>
      </p:sp>
      <p:sp>
        <p:nvSpPr>
          <p:cNvPr id="45063" name="TextBox 8"/>
          <p:cNvSpPr txBox="1">
            <a:spLocks noChangeArrowheads="1"/>
          </p:cNvSpPr>
          <p:nvPr/>
        </p:nvSpPr>
        <p:spPr bwMode="auto">
          <a:xfrm>
            <a:off x="5640388" y="6488113"/>
            <a:ext cx="665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>Краеведческий музей им. Н.Я. Савченко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IV </a:t>
            </a:r>
            <a:r>
              <a:rPr lang="ru-RU" smtClean="0"/>
              <a:t>Заключение</a:t>
            </a:r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>
          <a:xfrm>
            <a:off x="1182688" y="2290763"/>
            <a:ext cx="10325100" cy="405765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2000" b="1" smtClean="0">
                <a:latin typeface="Arial" charset="0"/>
              </a:rPr>
              <a:t>Хотелось бы обратиться ко всем людям словами А.Е.Ферсмана: «Познайте свою гору и речонку! Не бойтесь, что малы эти горушки и речки, ведь из малого вырастает большое».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000" b="1" smtClean="0">
                <a:latin typeface="Arial" charset="0"/>
              </a:rPr>
              <a:t>Изучение  исторического прошлого города, края, улицы играет огромное значение для воспитания будущего поколения. Данная работа</a:t>
            </a:r>
            <a:r>
              <a:rPr lang="ru-RU" smtClean="0"/>
              <a:t> </a:t>
            </a:r>
            <a:r>
              <a:rPr lang="ru-RU" sz="2000" b="1" smtClean="0">
                <a:latin typeface="Arial" charset="0"/>
              </a:rPr>
              <a:t>способствует формированию у обучающихся нравственных и патриотических качеств человека, уважения к героическому прошлому наших предков. Знание и понимание истории своего края, города, улицы позволяет осознать, какие процессы происходят в непосредственной близости, и  помогает каждому учащемуся  почувствовать себя частичкой малой и большой Родины.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 </a:t>
            </a:r>
            <a:r>
              <a:rPr lang="ru-RU" smtClean="0"/>
              <a:t>Литература</a:t>
            </a:r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>
          <a:xfrm>
            <a:off x="1169988" y="2208213"/>
            <a:ext cx="8824912" cy="4467225"/>
          </a:xfrm>
        </p:spPr>
        <p:txBody>
          <a:bodyPr/>
          <a:lstStyle/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  <a:cs typeface="Arial" charset="0"/>
              </a:rPr>
              <a:t>С.И.Волков «Путь к славе</a:t>
            </a:r>
            <a:r>
              <a:rPr lang="ru-RU" sz="2000" b="1" smtClean="0">
                <a:latin typeface="Arial" charset="0"/>
                <a:ea typeface="Times New Roman" pitchFamily="18" charset="0"/>
                <a:cs typeface="Arial" charset="0"/>
              </a:rPr>
              <a:t>(о генерале К.Ф.Телегине)</a:t>
            </a:r>
            <a:r>
              <a:rPr lang="ru-RU" sz="2000" b="1" smtClean="0">
                <a:latin typeface="Arial" charset="0"/>
                <a:cs typeface="Arial" charset="0"/>
              </a:rPr>
              <a:t>».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</a:rPr>
              <a:t>Коллаж © L!FE. Фото: © РИА Новости.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  <a:hlinkClick r:id="rId2"/>
              </a:rPr>
              <a:t>https://ru.wikipedia.org/wiki/Телегин</a:t>
            </a:r>
            <a:r>
              <a:rPr lang="ru-RU" sz="2000" b="1" smtClean="0">
                <a:latin typeface="Arial" charset="0"/>
              </a:rPr>
              <a:t> </a:t>
            </a:r>
            <a:r>
              <a:rPr lang="ru-RU" sz="2000" b="1" smtClean="0">
                <a:latin typeface="Arial" charset="0"/>
                <a:hlinkClick r:id="rId3"/>
              </a:rPr>
              <a:t>Константин_Фёдорович</a:t>
            </a: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</a:rPr>
              <a:t>ОВ Нагайцева «Улицы и переулки родного города» справочник-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r>
              <a:rPr lang="ru-RU" sz="2000" b="1" smtClean="0">
                <a:latin typeface="Arial" charset="0"/>
              </a:rPr>
              <a:t>     путеводитель Татарск 2011г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</a:rPr>
              <a:t>Архивные документы, фотографии, экспонаты краеведческого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r>
              <a:rPr lang="ru-RU" sz="2000" b="1" smtClean="0">
                <a:latin typeface="Arial" charset="0"/>
              </a:rPr>
              <a:t> музея им. Н.Я. Савченко г. Татарск.</a:t>
            </a:r>
          </a:p>
          <a:p>
            <a:pPr eaLnBrk="1" hangingPunct="1">
              <a:lnSpc>
                <a:spcPts val="1363"/>
              </a:lnSpc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ts val="1363"/>
              </a:lnSpc>
            </a:pPr>
            <a:r>
              <a:rPr lang="ru-RU" sz="2000" b="1" smtClean="0">
                <a:latin typeface="Arial" charset="0"/>
              </a:rPr>
              <a:t>Сайт «Знаменитости».</a:t>
            </a:r>
          </a:p>
          <a:p>
            <a:pPr eaLnBrk="1" hangingPunct="1">
              <a:lnSpc>
                <a:spcPts val="1363"/>
              </a:lnSpc>
              <a:buFont typeface="Wingdings 3" pitchFamily="18" charset="2"/>
              <a:buNone/>
            </a:pPr>
            <a:endParaRPr lang="ru-RU" sz="20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I. </a:t>
            </a:r>
            <a:r>
              <a:rPr lang="ru-RU" smtClean="0"/>
              <a:t>Введение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человек не любит старые улицы, старые дома,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значит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него нет любви к родному городу.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 Если человек равнодушен к памятникам истории,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 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он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как правило, равнодушен к своей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стране».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        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  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Дмитрий Сергеевич Лихачев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1155700" y="2193925"/>
            <a:ext cx="8824913" cy="3825875"/>
          </a:xfrm>
        </p:spPr>
        <p:txBody>
          <a:bodyPr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19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Любовь к Отечеству зарождается с малого - с любви к своему краю, городу, улице. Если быть предельно честными, то, наверное, мало кто знает, в честь кого названы большие улицы и небольшие улочки в наших городах. Порой мы ежедневно ходим по давно знакомым улицам и даже не задумываемся, почему улица носит то или иное название? Как называлась раньше и почему? Кому посвящены памятники и мемориальные доски? Кто из знаменитых людей ходил и жил на улицах нашего города?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19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Эта проблема заинтересовала меня и я решила собрать воедино информацию об истории названия улицы по которой мы часто ходим, посещаем ее достопримечательности- улицы, которая носит имя советского военачальника, генерала- лейтенанта, почетного гражданина города Татарска Константина Фёдоровича Телегина.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sz="1700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Актуальность темы</a:t>
            </a: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/>
          <a:lstStyle/>
          <a:p>
            <a:pPr eaLnBrk="1" hangingPunct="1">
              <a:lnSpc>
                <a:spcPct val="87000"/>
              </a:lnSpc>
              <a:spcAft>
                <a:spcPts val="800"/>
              </a:spcAft>
            </a:pPr>
            <a:r>
              <a:rPr lang="ru-RU" sz="1700" b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Актуальность  нашей работы</a:t>
            </a:r>
            <a:r>
              <a:rPr lang="ru-RU" sz="17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 заключается в том, что каждый житель нашего города должен не только знать название  улиц, по которым он ходит, но и знать историю их создания.</a:t>
            </a:r>
          </a:p>
          <a:p>
            <a:pPr eaLnBrk="1" hangingPunct="1">
              <a:lnSpc>
                <a:spcPct val="87000"/>
              </a:lnSpc>
              <a:spcAft>
                <a:spcPts val="800"/>
              </a:spcAft>
            </a:pPr>
            <a:r>
              <a:rPr lang="ru-RU" sz="1700" b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Объект исследования</a:t>
            </a:r>
            <a:r>
              <a:rPr lang="ru-RU" sz="17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улица К.Ф. Телегина города Татарска Новосибирской области Российской Федерации</a:t>
            </a:r>
          </a:p>
          <a:p>
            <a:pPr eaLnBrk="1" hangingPunct="1">
              <a:lnSpc>
                <a:spcPct val="87000"/>
              </a:lnSpc>
              <a:spcAft>
                <a:spcPts val="800"/>
              </a:spcAft>
            </a:pPr>
            <a:r>
              <a:rPr lang="ru-RU" sz="1700" b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Предмет исследования:</a:t>
            </a:r>
            <a:r>
              <a:rPr lang="ru-RU" sz="17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жизнь и подвиг К.Ф. Телегина</a:t>
            </a:r>
          </a:p>
          <a:p>
            <a:pPr eaLnBrk="1" hangingPunct="1">
              <a:lnSpc>
                <a:spcPct val="87000"/>
              </a:lnSpc>
              <a:spcAft>
                <a:spcPts val="800"/>
              </a:spcAft>
            </a:pPr>
            <a:r>
              <a:rPr lang="ru-RU" sz="1700" b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При работе  поставлена гипотеза:</a:t>
            </a:r>
            <a:endParaRPr lang="ru-RU" sz="170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8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z="170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каждый житель Татарска, с детских лет будет интересоваться и знать историю своего города, историю своей улицы, то он будет передавать эту информацию из поколения в поколение, что привьёт интерес к истории своего родного края и любви к нему.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 и 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700" y="2603500"/>
            <a:ext cx="8824913" cy="34163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Char char=""/>
              <a:defRPr/>
            </a:pP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Главная цель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нашей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изучить информацию об истории названия улицы 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Телегина в городе Татарске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Char char=""/>
              <a:defRPr/>
            </a:pP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Изучить историю названия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улицы.</a:t>
            </a: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Познакомиться с биографией 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Константина Фёдоровича Телегина.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Узнать о подвиге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героя.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Рассказать о результатах исследования ученикам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нашего лицея.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1"/>
          </p:nvPr>
        </p:nvSpPr>
        <p:spPr>
          <a:xfrm>
            <a:off x="436563" y="450850"/>
            <a:ext cx="9544050" cy="5568950"/>
          </a:xfrm>
        </p:spPr>
        <p:txBody>
          <a:bodyPr/>
          <a:lstStyle/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b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Сроки исследования: </a:t>
            </a:r>
            <a:r>
              <a:rPr lang="ru-RU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Октябрь-ноябрь 2021 года.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b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Методы исследования:</a:t>
            </a:r>
            <a:endParaRPr lang="ru-RU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</a:pPr>
            <a:r>
              <a:rPr lang="ru-RU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опрос учащихся, жителей города.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чтение литературы, поиск информации в сети Интернет.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знакомство с газетными статьями прошлых лет.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-встреча с работниками краеведческого музея.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работа с источниками в краеведческом музее</a:t>
            </a:r>
            <a:r>
              <a:rPr lang="ru-RU" b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Практическая значимость исследования: данный материал можно использовать на уроках географии, истории, при проведении предметных недель, олимпиад, классных часов.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Исследовательская работа состоит из введения, двух глав, заключения, списка используемой литературы и приложения.</a:t>
            </a:r>
          </a:p>
          <a:p>
            <a:pPr marL="0" indent="0" eaLnBrk="1" hangingPunct="1">
              <a:lnSpc>
                <a:spcPct val="97000"/>
              </a:lnSpc>
              <a:spcAft>
                <a:spcPts val="800"/>
              </a:spcAft>
              <a:buFont typeface="Wingdings 3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Исследование велось по направлениям: география, история, краеведение.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B31166"/>
              </a:buClr>
              <a:buSzPct val="80000"/>
              <a:defRPr/>
            </a:pPr>
            <a:r>
              <a:rPr lang="en-US" dirty="0" smtClean="0"/>
              <a:t>II. </a:t>
            </a:r>
            <a:r>
              <a:rPr lang="ru-RU" dirty="0" smtClean="0"/>
              <a:t>История улицы</a:t>
            </a:r>
            <a:br>
              <a:rPr lang="ru-RU" dirty="0" smtClean="0"/>
            </a:br>
            <a:r>
              <a:rPr lang="en-US" sz="1800" b="1" dirty="0">
                <a:solidFill>
                  <a:schemeClr val="bg1"/>
                </a:solidFill>
                <a:ea typeface="+mn-ea"/>
                <a:cs typeface="+mn-cs"/>
              </a:rPr>
              <a:t>2.</a:t>
            </a:r>
            <a:r>
              <a:rPr lang="ru-RU" sz="1800" b="1" dirty="0">
                <a:solidFill>
                  <a:schemeClr val="bg1"/>
                </a:solidFill>
                <a:ea typeface="+mn-ea"/>
                <a:cs typeface="+mn-cs"/>
              </a:rPr>
              <a:t>1.Жизнь и деятельность К.Ф. Телегина.</a:t>
            </a:r>
            <a:r>
              <a:rPr lang="ru-RU" sz="1800" b="1" dirty="0">
                <a:solidFill>
                  <a:srgbClr val="D53DD0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srgbClr val="D53DD0">
                    <a:lumMod val="75000"/>
                  </a:srgbClr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2662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3613" y="1779588"/>
            <a:ext cx="3024187" cy="467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81538" y="2800350"/>
            <a:ext cx="6127750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spcBef>
                <a:spcPts val="1000"/>
              </a:spcBef>
              <a:buClr>
                <a:srgbClr val="B31166"/>
              </a:buClr>
              <a:buSzPct val="80000"/>
              <a:defRPr/>
            </a:pP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Константин Федорович родился 4ноября 1899года  в семье крестьянина  в селе </a:t>
            </a:r>
            <a:b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Бурково (ныне Новопокровка) Татарского района. </a:t>
            </a:r>
            <a:b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Проучился Костя три не полных класса в сельской школе, а в 13 лет пошел работать.</a:t>
            </a:r>
            <a:endParaRPr lang="ru-RU" sz="2000" b="1">
              <a:solidFill>
                <a:srgbClr val="0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897063"/>
            <a:ext cx="4959350" cy="413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72138" y="2905125"/>
            <a:ext cx="5881687" cy="1616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Май восемнадцатого года застал его в Омске, и там вступил  парень в Омскую Красную гвардию и уже  25-го числа принял  участие в бою с белочехами  под станцией Марьяновка.</a:t>
            </a:r>
            <a:endParaRPr lang="ru-RU" sz="2000">
              <a:latin typeface="Century Gothic" pitchFamily="34" charset="0"/>
            </a:endParaRPr>
          </a:p>
        </p:txBody>
      </p:sp>
      <p:sp>
        <p:nvSpPr>
          <p:cNvPr id="27651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/>
              <a:t>2.2 Подвиги К.Ф. Телегина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1192</Words>
  <Application>Microsoft Office PowerPoint</Application>
  <PresentationFormat>Произвольный</PresentationFormat>
  <Paragraphs>127</Paragraphs>
  <Slides>28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9" baseType="lpstr">
      <vt:lpstr>Arial</vt:lpstr>
      <vt:lpstr>Century Gothic</vt:lpstr>
      <vt:lpstr>Wingdings 3</vt:lpstr>
      <vt:lpstr>Calibri</vt:lpstr>
      <vt:lpstr>Garamond</vt:lpstr>
      <vt:lpstr>Times New Roman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Ион (конференц-зал)</vt:lpstr>
      <vt:lpstr>Диаграмма Microsoft Excel</vt:lpstr>
      <vt:lpstr>«Улица родного города»</vt:lpstr>
      <vt:lpstr>Содержание</vt:lpstr>
      <vt:lpstr>I. Введение</vt:lpstr>
      <vt:lpstr>Слайд 4</vt:lpstr>
      <vt:lpstr>Актуальность темы</vt:lpstr>
      <vt:lpstr>Цель и задачи проекта</vt:lpstr>
      <vt:lpstr>Слайд 7</vt:lpstr>
      <vt:lpstr>II. История улицы 2.1.Жизнь и деятельность К.Ф. Телегина. </vt:lpstr>
      <vt:lpstr>2.2 Подвиги К.Ф. Телегина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2.3 Награды К.Ф Телегина</vt:lpstr>
      <vt:lpstr>2.4 Высокая оценка заслуг К.Ф. Телегина земляками</vt:lpstr>
      <vt:lpstr>2.5 Историческая справка</vt:lpstr>
      <vt:lpstr>Слайд 21</vt:lpstr>
      <vt:lpstr>III Исследование 3.1 Опрос учеников, жителей города</vt:lpstr>
      <vt:lpstr>3.2 Результаты исследования </vt:lpstr>
      <vt:lpstr>3.3 Вывод</vt:lpstr>
      <vt:lpstr>3.4 Настоящее улицы К.Ф. Телегина и ее перспективы</vt:lpstr>
      <vt:lpstr>3.5 Достопримечательности улицы  Телегина</vt:lpstr>
      <vt:lpstr>IV Заключение</vt:lpstr>
      <vt:lpstr>V Литература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Елена</cp:lastModifiedBy>
  <cp:revision>50</cp:revision>
  <cp:lastPrinted>2018-12-17T04:59:05Z</cp:lastPrinted>
  <dcterms:created xsi:type="dcterms:W3CDTF">2018-12-12T13:28:22Z</dcterms:created>
  <dcterms:modified xsi:type="dcterms:W3CDTF">2022-06-23T13:58:32Z</dcterms:modified>
</cp:coreProperties>
</file>