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94" r:id="rId2"/>
  </p:sldMasterIdLst>
  <p:notesMasterIdLst>
    <p:notesMasterId r:id="rId29"/>
  </p:notesMasterIdLst>
  <p:sldIdLst>
    <p:sldId id="256" r:id="rId3"/>
    <p:sldId id="257" r:id="rId4"/>
    <p:sldId id="277" r:id="rId5"/>
    <p:sldId id="258" r:id="rId6"/>
    <p:sldId id="259" r:id="rId7"/>
    <p:sldId id="260" r:id="rId8"/>
    <p:sldId id="291" r:id="rId9"/>
    <p:sldId id="279" r:id="rId10"/>
    <p:sldId id="288" r:id="rId11"/>
    <p:sldId id="262" r:id="rId12"/>
    <p:sldId id="270" r:id="rId13"/>
    <p:sldId id="289" r:id="rId14"/>
    <p:sldId id="261" r:id="rId15"/>
    <p:sldId id="264" r:id="rId16"/>
    <p:sldId id="273" r:id="rId17"/>
    <p:sldId id="272" r:id="rId18"/>
    <p:sldId id="267" r:id="rId19"/>
    <p:sldId id="266" r:id="rId20"/>
    <p:sldId id="268" r:id="rId21"/>
    <p:sldId id="269" r:id="rId22"/>
    <p:sldId id="284" r:id="rId23"/>
    <p:sldId id="280" r:id="rId24"/>
    <p:sldId id="274" r:id="rId25"/>
    <p:sldId id="281" r:id="rId26"/>
    <p:sldId id="282" r:id="rId27"/>
    <p:sldId id="283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7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2EA58-F245-4D61-ACE5-820BB7653757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5E7770-1943-49C4-ACDF-A1DDDA7832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4710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3730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64200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7314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520928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0742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096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968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88327F3-5E62-4458-95AB-3CDF6A58A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EFE1719-5BEC-47FA-A5B0-197AC0088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D2BEC5B-817B-4E33-994D-2EBFDA9A5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95F618F-692F-48A7-8AE1-18C62A19B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B89742F-B1F0-486B-AC3B-44CCEB302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37649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751DAAB-75B9-478A-9C8F-F1B328F87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BD0D0E2-4C3E-420F-AA7E-86C4ABC8D9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07F543D-E008-4322-AB96-86DF2F5B3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E1A7E40-5A27-42D2-8333-2E63A6C2A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5A5C1CE-4B97-44AA-A2F3-0EBAC37B5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44668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42B9EDF-3A92-490A-B9DB-D894BD9AD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BAAD682-8CE9-4791-9AAE-78E4783B5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F861E97-6FE2-439F-87ED-AAB85339B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876983F-9C4F-4A97-866F-49F12CFBE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0A3C26D-D547-4A95-A5EF-32E4BC8B4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2421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6630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978FF2-EF71-4575-807A-DE9230943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EEF17AA-3316-40DA-88D8-21A92694C7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147467E-EA82-49E9-B97A-D021898C61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4AD2992-F7F3-4642-B353-980E09AA0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3304607-86C1-45ED-8C79-0389ECE6B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31A188B-37A9-41BE-9B8E-38F360553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31756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2308FE-D837-439B-8772-186758C1C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1C44321-5F59-4CBA-8512-0BACE649B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5A68D0C-A942-42CF-8021-BD41DEF835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080D79E5-A871-43EB-9A6B-30F0E5FBB7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E71E5E0-7C93-4C0A-A78E-83CF89AEF1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9DECAFC-4D0C-42BA-97DC-8BC380D37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51669E25-02D0-4E5F-BF37-FA4C48D8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B0F4E91B-523D-4539-A6FA-7FDEEB7FE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29672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F1B3934-A598-496D-BB4C-1B7E430D5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E1BD313B-95FB-4ED8-BAEE-E644E087D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6F0D1FE-555F-4486-A219-C4CF9CE5B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AA8987D0-2780-42B9-B4B3-B84BB8213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73218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F7A4254-3782-457F-9D09-FD0E3227D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2E2D48DD-896D-45D0-BE0D-0152FA855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2C2A0CF5-2545-4F55-9FAF-DC37AD31F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56375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FBDA2B9-2E3F-4751-AE1E-6E11A8C89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668F80B-719E-4961-A829-0FC27E192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A80BCCE-9E06-4185-AD80-6C7CE1C173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541148E-01A9-4BB6-AA83-D6285DB87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B4EF0E6-A2E4-416A-A139-2EB076F5B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14EF7C0-8E81-45DC-A656-380F9E2BE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24315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247D7C3-91B8-4050-AA59-9C5FB40F1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FC10627D-28D6-447F-B4BF-E6835AAC0B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343C136-BB71-4106-B0BD-46F438E647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314180E-D609-467F-B965-15B15A56E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4003220-C3DC-4C76-8796-EBF3268DE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EFC63A-4132-4722-A5ED-5E1201CB8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49959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C5AABC1-5BAE-4E15-869C-45EE6F2FD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5027D91-BCEF-4413-8696-A3B2513A18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4C3CF5F-6DFD-40A1-8AD0-582FCAF6D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FC704E-FE86-401F-94D9-7E1F61FDF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3C7F9CF-F192-487E-A3A5-39DD49FC6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57257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6E28B95-1274-4F6C-B368-6714AAA851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D495CDB-2953-4B7D-A13F-3F07DB8816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C10B764-D67C-4BF1-A9DF-BEBCEA256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3BABACB-BC08-41C2-BA53-430FB60FC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562C86E-3BAE-4E87-B0C7-CC8004E78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9413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4042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089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8293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593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3325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1815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9024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2A9AD-C25A-4953-9CD1-6D7950D71261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54C490D-5396-40DA-8999-93927EBF5D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4033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234521-DB65-4105-88B4-2CD7B74E1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3AA5C63-0F65-4C1A-9F2F-FCA04F4598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73C8995-D0AA-4230-AE73-40B114EDB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15F5-AA08-49F1-AD9F-B1076479EDC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04.06.2024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27A96E1-7583-4746-B3BC-F756FB529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FB844F7-AD03-4F21-A92A-918C6846F8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D195F-6408-4920-8622-F2A9CBDB46E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9845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3.xml"/><Relationship Id="rId1" Type="http://schemas.openxmlformats.org/officeDocument/2006/relationships/video" Target="file:///C:\Users\user\Desktop\&#1074;&#1072;&#1076;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3.xml"/><Relationship Id="rId1" Type="http://schemas.openxmlformats.org/officeDocument/2006/relationships/audio" Target="file:///C:\Users\user\Desktop\&#1083;&#1077;&#1073;%20&#1086;&#1079;&#1077;&#1088;&#1086;.mp3" TargetMode="Externa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8;&#1072;&#1084;&#1096;&#1090;.mp3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F0113CF-1BE6-497A-8C7D-BEF1812F47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235" y="2881247"/>
            <a:ext cx="11727765" cy="23306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/>
            </a:r>
            <a:br>
              <a:rPr lang="ru-RU" b="1" dirty="0">
                <a:cs typeface="Times New Roman" panose="02020603050405020304" pitchFamily="18" charset="0"/>
              </a:rPr>
            </a:br>
            <a:r>
              <a:rPr lang="ru-RU" b="1" dirty="0">
                <a:cs typeface="Times New Roman" panose="02020603050405020304" pitchFamily="18" charset="0"/>
              </a:rPr>
              <a:t/>
            </a:r>
            <a:br>
              <a:rPr lang="ru-RU" b="1" dirty="0">
                <a:cs typeface="Times New Roman" panose="02020603050405020304" pitchFamily="18" charset="0"/>
              </a:rPr>
            </a:br>
            <a:r>
              <a:rPr lang="ru-RU" b="1" dirty="0">
                <a:cs typeface="Times New Roman" panose="02020603050405020304" pitchFamily="18" charset="0"/>
              </a:rPr>
              <a:t/>
            </a:r>
            <a:br>
              <a:rPr lang="ru-RU" b="1" dirty="0">
                <a:cs typeface="Times New Roman" panose="02020603050405020304" pitchFamily="18" charset="0"/>
              </a:rPr>
            </a:br>
            <a:r>
              <a:rPr lang="ru-RU" b="1" dirty="0">
                <a:cs typeface="Times New Roman" panose="02020603050405020304" pitchFamily="18" charset="0"/>
              </a:rPr>
              <a:t/>
            </a:r>
            <a:br>
              <a:rPr lang="ru-RU" b="1" dirty="0">
                <a:cs typeface="Times New Roman" panose="02020603050405020304" pitchFamily="18" charset="0"/>
              </a:rPr>
            </a:br>
            <a:r>
              <a:rPr lang="ru-RU" b="1" dirty="0">
                <a:cs typeface="Times New Roman" panose="02020603050405020304" pitchFamily="18" charset="0"/>
              </a:rPr>
              <a:t/>
            </a:r>
            <a:br>
              <a:rPr lang="ru-RU" b="1" dirty="0">
                <a:cs typeface="Times New Roman" panose="02020603050405020304" pitchFamily="18" charset="0"/>
              </a:rPr>
            </a:br>
            <a:r>
              <a:rPr lang="ru-RU" b="1" dirty="0">
                <a:cs typeface="Times New Roman" panose="02020603050405020304" pitchFamily="18" charset="0"/>
              </a:rPr>
              <a:t/>
            </a:r>
            <a:br>
              <a:rPr lang="ru-RU" b="1" dirty="0">
                <a:cs typeface="Times New Roman" panose="02020603050405020304" pitchFamily="18" charset="0"/>
              </a:rPr>
            </a:br>
            <a:r>
              <a:rPr lang="ru-RU" b="1" dirty="0">
                <a:cs typeface="Times New Roman" panose="02020603050405020304" pitchFamily="18" charset="0"/>
              </a:rPr>
              <a:t/>
            </a:r>
            <a:br>
              <a:rPr lang="ru-RU" b="1" dirty="0">
                <a:cs typeface="Times New Roman" panose="02020603050405020304" pitchFamily="18" charset="0"/>
              </a:rPr>
            </a:br>
            <a:r>
              <a:rPr lang="ru-RU" b="1" dirty="0">
                <a:cs typeface="Times New Roman" panose="02020603050405020304" pitchFamily="18" charset="0"/>
              </a:rPr>
              <a:t/>
            </a:r>
            <a:br>
              <a:rPr lang="ru-RU" b="1" dirty="0">
                <a:cs typeface="Times New Roman" panose="02020603050405020304" pitchFamily="18" charset="0"/>
              </a:rPr>
            </a:br>
            <a:r>
              <a:rPr lang="ru-RU" b="1" dirty="0">
                <a:cs typeface="Times New Roman" panose="02020603050405020304" pitchFamily="18" charset="0"/>
              </a:rPr>
              <a:t/>
            </a:r>
            <a:br>
              <a:rPr lang="ru-RU" b="1" dirty="0"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Проект</a:t>
            </a:r>
            <a:br>
              <a:rPr lang="ru-RU" sz="3600" b="1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исследовательской направленности</a:t>
            </a:r>
            <a:br>
              <a:rPr lang="ru-RU" sz="3600" b="1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2060"/>
                </a:solidFill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«Изучение влияния ультразвука и музыки разных жанров на развитие ростков редиса»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266200B-8C09-4075-98F6-5EB0EECE3186}"/>
              </a:ext>
            </a:extLst>
          </p:cNvPr>
          <p:cNvSpPr txBox="1"/>
          <p:nvPr/>
        </p:nvSpPr>
        <p:spPr>
          <a:xfrm>
            <a:off x="1899138" y="829994"/>
            <a:ext cx="824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>Муниципальное бюджетное общеобразовательное учреждение «</a:t>
            </a:r>
            <a:r>
              <a:rPr lang="ru-RU" b="1" dirty="0" err="1">
                <a:cs typeface="Times New Roman" panose="02020603050405020304" pitchFamily="18" charset="0"/>
              </a:rPr>
              <a:t>Большеошворцинская</a:t>
            </a:r>
            <a:r>
              <a:rPr lang="ru-RU" b="1" dirty="0">
                <a:cs typeface="Times New Roman" panose="02020603050405020304" pitchFamily="18" charset="0"/>
              </a:rPr>
              <a:t> средняя  общеобразовательная школа</a:t>
            </a:r>
            <a:br>
              <a:rPr lang="ru-RU" b="1" dirty="0">
                <a:cs typeface="Times New Roman" panose="02020603050405020304" pitchFamily="18" charset="0"/>
              </a:rPr>
            </a:br>
            <a:r>
              <a:rPr lang="ru-RU" b="1" dirty="0">
                <a:cs typeface="Times New Roman" panose="02020603050405020304" pitchFamily="18" charset="0"/>
              </a:rPr>
              <a:t>имени </a:t>
            </a:r>
            <a:r>
              <a:rPr lang="ru-RU" b="1" dirty="0" err="1">
                <a:cs typeface="Times New Roman" panose="02020603050405020304" pitchFamily="18" charset="0"/>
              </a:rPr>
              <a:t>Ф.А.Пушиной</a:t>
            </a:r>
            <a:r>
              <a:rPr lang="ru-RU" b="1" dirty="0">
                <a:cs typeface="Times New Roman" panose="02020603050405020304" pitchFamily="18" charset="0"/>
              </a:rPr>
              <a:t>»</a:t>
            </a:r>
            <a:br>
              <a:rPr lang="ru-RU" b="1" dirty="0"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73F413D-3CBD-400C-BFDF-08A11F8F32C3}"/>
              </a:ext>
            </a:extLst>
          </p:cNvPr>
          <p:cNvSpPr txBox="1"/>
          <p:nvPr/>
        </p:nvSpPr>
        <p:spPr>
          <a:xfrm>
            <a:off x="1899138" y="4360985"/>
            <a:ext cx="99317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b="1" dirty="0">
              <a:cs typeface="Times New Roman" panose="02020603050405020304" pitchFamily="18" charset="0"/>
            </a:endParaRPr>
          </a:p>
          <a:p>
            <a:pPr algn="r"/>
            <a:r>
              <a:rPr lang="ru-RU" b="1" dirty="0">
                <a:cs typeface="Times New Roman" panose="02020603050405020304" pitchFamily="18" charset="0"/>
              </a:rPr>
              <a:t>Выполнила: ученица 10 класса</a:t>
            </a:r>
          </a:p>
          <a:p>
            <a:pPr algn="r"/>
            <a:r>
              <a:rPr lang="ru-RU" b="1" dirty="0">
                <a:cs typeface="Times New Roman" panose="02020603050405020304" pitchFamily="18" charset="0"/>
              </a:rPr>
              <a:t>Зорина Полина ,</a:t>
            </a:r>
          </a:p>
          <a:p>
            <a:pPr algn="r"/>
            <a:r>
              <a:rPr lang="ru-RU" b="1" dirty="0">
                <a:cs typeface="Times New Roman" panose="02020603050405020304" pitchFamily="18" charset="0"/>
              </a:rPr>
              <a:t>Руководитель: учитель физики</a:t>
            </a:r>
          </a:p>
          <a:p>
            <a:pPr algn="r"/>
            <a:r>
              <a:rPr lang="ru-RU" b="1" dirty="0">
                <a:cs typeface="Times New Roman" panose="02020603050405020304" pitchFamily="18" charset="0"/>
              </a:rPr>
              <a:t>Лукина Наталья Николаевна</a:t>
            </a:r>
          </a:p>
          <a:p>
            <a:endParaRPr lang="ru-RU" dirty="0"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cs typeface="Times New Roman" panose="02020603050405020304" pitchFamily="18" charset="0"/>
              </a:rPr>
              <a:t>Большие </a:t>
            </a:r>
            <a:r>
              <a:rPr lang="ru-RU" sz="1600" b="1" dirty="0" err="1">
                <a:cs typeface="Times New Roman" panose="02020603050405020304" pitchFamily="18" charset="0"/>
              </a:rPr>
              <a:t>Ошворцы</a:t>
            </a:r>
            <a:endParaRPr lang="ru-RU" sz="1600" b="1" dirty="0"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cs typeface="Times New Roman" panose="02020603050405020304" pitchFamily="18" charset="0"/>
              </a:rPr>
              <a:t>2024г.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6896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81B835C-58A5-47E4-A950-4B571BA052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18000" contrast="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58291" y="2555050"/>
            <a:ext cx="4684545" cy="35134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BF2A5E4-E29D-4AEA-A646-6BF8E3A124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09664" y="2555050"/>
            <a:ext cx="4684545" cy="35134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866193" y="610799"/>
            <a:ext cx="958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Ультразвуковой прибор имеет </a:t>
            </a:r>
            <a:r>
              <a:rPr lang="ru-RU" sz="2800" b="1" dirty="0" smtClean="0">
                <a:solidFill>
                  <a:srgbClr val="FF0000"/>
                </a:solidFill>
              </a:rPr>
              <a:t>диапазон </a:t>
            </a:r>
            <a:r>
              <a:rPr lang="ru-RU" sz="2800" b="1" dirty="0">
                <a:solidFill>
                  <a:srgbClr val="FF0000"/>
                </a:solidFill>
              </a:rPr>
              <a:t>рабочих частот </a:t>
            </a:r>
            <a:r>
              <a:rPr lang="ru-RU" sz="2800" b="1" dirty="0" smtClean="0">
                <a:solidFill>
                  <a:srgbClr val="FF0000"/>
                </a:solidFill>
              </a:rPr>
              <a:t>20-25 </a:t>
            </a:r>
            <a:r>
              <a:rPr lang="ru-RU" sz="2800" b="1" dirty="0">
                <a:solidFill>
                  <a:srgbClr val="FF0000"/>
                </a:solidFill>
              </a:rPr>
              <a:t>кГц</a:t>
            </a:r>
          </a:p>
        </p:txBody>
      </p:sp>
    </p:spTree>
    <p:extLst>
      <p:ext uri="{BB962C8B-B14F-4D97-AF65-F5344CB8AC3E}">
        <p14:creationId xmlns="" xmlns:p14="http://schemas.microsoft.com/office/powerpoint/2010/main" val="140875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фото проект\20231113_204228.jpg"/>
          <p:cNvPicPr>
            <a:picLocks noChangeAspect="1" noChangeArrowheads="1"/>
          </p:cNvPicPr>
          <p:nvPr/>
        </p:nvPicPr>
        <p:blipFill>
          <a:blip r:embed="rId2" cstate="print">
            <a:lum bright="22000" contrast="-25000"/>
          </a:blip>
          <a:srcRect/>
          <a:stretch>
            <a:fillRect/>
          </a:stretch>
        </p:blipFill>
        <p:spPr bwMode="auto">
          <a:xfrm rot="5400000">
            <a:off x="6162383" y="2372663"/>
            <a:ext cx="4510648" cy="33829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482851" y="338746"/>
            <a:ext cx="92777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Перед посадкой семена разделила по 2 </a:t>
            </a:r>
            <a:r>
              <a:rPr lang="ru-RU" sz="2800" b="1" dirty="0" smtClean="0">
                <a:solidFill>
                  <a:srgbClr val="FF0000"/>
                </a:solidFill>
              </a:rPr>
              <a:t>штуки </a:t>
            </a:r>
            <a:r>
              <a:rPr lang="ru-RU" sz="2800" b="1" dirty="0">
                <a:solidFill>
                  <a:srgbClr val="FF0000"/>
                </a:solidFill>
              </a:rPr>
              <a:t>на 4 </a:t>
            </a:r>
            <a:r>
              <a:rPr lang="ru-RU" sz="2800" b="1" dirty="0" smtClean="0">
                <a:solidFill>
                  <a:srgbClr val="FF0000"/>
                </a:solidFill>
              </a:rPr>
              <a:t>партии: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EA5E94B-C282-45E1-819D-7AFBDF4156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23000" contrast="-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16075" y="2363826"/>
            <a:ext cx="4534213" cy="34006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"/>
            <a:ext cx="514951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97461" y="275771"/>
            <a:ext cx="74850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Облучение семян ультразвуком  перед посадкой: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" name="вад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423885" y="1346200"/>
            <a:ext cx="7039427" cy="52795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5995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BB385B1-8492-449E-AA9A-51F7B70B2C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16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282" r="6769"/>
          <a:stretch/>
        </p:blipFill>
        <p:spPr>
          <a:xfrm>
            <a:off x="7099301" y="1835150"/>
            <a:ext cx="3689350" cy="4346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E861B05-F755-4B58-99A0-8B40C3078F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lum bright="1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" r="-1241" b="19273"/>
          <a:stretch/>
        </p:blipFill>
        <p:spPr>
          <a:xfrm>
            <a:off x="1885950" y="2297608"/>
            <a:ext cx="4610099" cy="27569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630550" y="441081"/>
            <a:ext cx="944385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solidFill>
                  <a:srgbClr val="FF0000"/>
                </a:solidFill>
              </a:rPr>
              <a:t>Посадка семян </a:t>
            </a:r>
            <a:r>
              <a:rPr lang="ru-RU" sz="2800" b="1" dirty="0" smtClean="0">
                <a:solidFill>
                  <a:srgbClr val="FF0000"/>
                </a:solidFill>
              </a:rPr>
              <a:t>редиса 6 февраля </a:t>
            </a:r>
            <a:r>
              <a:rPr lang="ru-RU" sz="2800" b="1" dirty="0">
                <a:solidFill>
                  <a:srgbClr val="FF0000"/>
                </a:solidFill>
              </a:rPr>
              <a:t>2024 года.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800" b="1" dirty="0" smtClean="0">
                <a:solidFill>
                  <a:srgbClr val="FF0000"/>
                </a:solidFill>
              </a:rPr>
              <a:t>В </a:t>
            </a:r>
            <a:r>
              <a:rPr lang="ru-RU" sz="2800" b="1" dirty="0">
                <a:solidFill>
                  <a:srgbClr val="FF0000"/>
                </a:solidFill>
              </a:rPr>
              <a:t>каждый стакан посадила по 2 </a:t>
            </a:r>
            <a:r>
              <a:rPr lang="ru-RU" sz="2800" b="1" dirty="0" smtClean="0">
                <a:solidFill>
                  <a:srgbClr val="FF0000"/>
                </a:solidFill>
              </a:rPr>
              <a:t>семечка: </a:t>
            </a:r>
            <a:endParaRPr lang="ru-RU" sz="2800" b="1" dirty="0">
              <a:solidFill>
                <a:srgbClr val="FF0000"/>
              </a:solidFill>
            </a:endParaRP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06991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F:\фото проект\20231116_080457.jpg"/>
          <p:cNvPicPr>
            <a:picLocks noChangeAspect="1" noChangeArrowheads="1"/>
          </p:cNvPicPr>
          <p:nvPr/>
        </p:nvPicPr>
        <p:blipFill>
          <a:blip r:embed="rId2" cstate="print">
            <a:lum bright="27000" contrast="30000"/>
          </a:blip>
          <a:srcRect/>
          <a:stretch>
            <a:fillRect/>
          </a:stretch>
        </p:blipFill>
        <p:spPr bwMode="auto">
          <a:xfrm>
            <a:off x="2247558" y="1581943"/>
            <a:ext cx="6820583" cy="51154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308295" y="196948"/>
            <a:ext cx="102360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4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день после </a:t>
            </a:r>
            <a:r>
              <a:rPr lang="ru-RU" sz="2800" b="1" dirty="0" smtClean="0">
                <a:solidFill>
                  <a:srgbClr val="FF0000"/>
                </a:solidFill>
              </a:rPr>
              <a:t>посадки – 10 февраля. Появились ростки от воздействия на семена ультразвуком и музыкой балета «Лебединое озеро»: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432301" y="5298857"/>
            <a:ext cx="2222500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ультразвук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89200" y="2510789"/>
            <a:ext cx="1835150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Чайковский</a:t>
            </a:r>
            <a:endParaRPr lang="ru-RU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981450" y="1422400"/>
            <a:ext cx="1676400" cy="22848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5067300" y="1502171"/>
            <a:ext cx="698500" cy="267612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фото проект\20240129_155400.jpg"/>
          <p:cNvPicPr>
            <a:picLocks noChangeAspect="1" noChangeArrowheads="1"/>
          </p:cNvPicPr>
          <p:nvPr/>
        </p:nvPicPr>
        <p:blipFill>
          <a:blip r:embed="rId2" cstate="print">
            <a:lum bright="14000" contrast="18000"/>
          </a:blip>
          <a:srcRect/>
          <a:stretch>
            <a:fillRect/>
          </a:stretch>
        </p:blipFill>
        <p:spPr bwMode="auto">
          <a:xfrm>
            <a:off x="2546351" y="1307413"/>
            <a:ext cx="6978650" cy="52339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917700" y="184520"/>
            <a:ext cx="93789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12 февраля – появился </a:t>
            </a:r>
            <a:r>
              <a:rPr lang="ru-RU" sz="2400" b="1" dirty="0">
                <a:solidFill>
                  <a:srgbClr val="FF0000"/>
                </a:solidFill>
              </a:rPr>
              <a:t>росток от «рок-музыки</a:t>
            </a:r>
            <a:r>
              <a:rPr lang="ru-RU" sz="2400" b="1" dirty="0" smtClean="0">
                <a:solidFill>
                  <a:srgbClr val="FF0000"/>
                </a:solidFill>
              </a:rPr>
              <a:t>», вторые ростки  «без воздействия» и второй от Чайковского</a:t>
            </a:r>
            <a:r>
              <a:rPr lang="ru-RU" sz="2800" b="1" dirty="0" smtClean="0">
                <a:solidFill>
                  <a:srgbClr val="FF0000"/>
                </a:solidFill>
              </a:rPr>
              <a:t>:</a:t>
            </a:r>
            <a:endParaRPr lang="ru-RU" sz="2800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48648" y="6172069"/>
            <a:ext cx="1800369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У</a:t>
            </a:r>
            <a:r>
              <a:rPr lang="ru-RU" b="1" dirty="0" smtClean="0"/>
              <a:t>льтразвук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46351" y="1307413"/>
            <a:ext cx="2373434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Без воздействия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569200" y="1283177"/>
            <a:ext cx="1943002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Рок-музыка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644619" y="6196305"/>
            <a:ext cx="1880382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Ч</a:t>
            </a:r>
            <a:r>
              <a:rPr lang="ru-RU" b="1" dirty="0" smtClean="0"/>
              <a:t>айковский</a:t>
            </a:r>
            <a:endParaRPr lang="ru-RU" b="1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7035800" y="1085850"/>
            <a:ext cx="533400" cy="1676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6858000" y="1130300"/>
            <a:ext cx="177800" cy="30670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5092700" y="1176854"/>
            <a:ext cx="1943100" cy="188384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9450" y="187014"/>
            <a:ext cx="11074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        Ростки редиса 14 февраля </a:t>
            </a:r>
            <a:r>
              <a:rPr lang="ru-RU" sz="2800" b="1" dirty="0">
                <a:solidFill>
                  <a:srgbClr val="FF0000"/>
                </a:solidFill>
              </a:rPr>
              <a:t>2024 (с ультразвуком и Чайковским):</a:t>
            </a: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endParaRPr lang="ru-RU" sz="2800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836B171-E1D2-4CCD-8A8C-6CD79D1A309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" contrast="27000"/>
          </a:blip>
          <a:stretch>
            <a:fillRect/>
          </a:stretch>
        </p:blipFill>
        <p:spPr>
          <a:xfrm>
            <a:off x="3924886" y="1409700"/>
            <a:ext cx="3931538" cy="5242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фото проект\6.jpg"/>
          <p:cNvPicPr>
            <a:picLocks noChangeAspect="1" noChangeArrowheads="1"/>
          </p:cNvPicPr>
          <p:nvPr/>
        </p:nvPicPr>
        <p:blipFill rotWithShape="1">
          <a:blip r:embed="rId2">
            <a:lum bright="4000" contrast="21000"/>
          </a:blip>
          <a:srcRect t="13577" r="1997"/>
          <a:stretch/>
        </p:blipFill>
        <p:spPr bwMode="auto">
          <a:xfrm>
            <a:off x="2189730" y="1091437"/>
            <a:ext cx="7882737" cy="5213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FF5132F-1DFE-46E6-B824-5CC04F4D2403}"/>
              </a:ext>
            </a:extLst>
          </p:cNvPr>
          <p:cNvSpPr txBox="1"/>
          <p:nvPr/>
        </p:nvSpPr>
        <p:spPr>
          <a:xfrm>
            <a:off x="3179994" y="238663"/>
            <a:ext cx="62712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Ростки 25 февраля (ультразвук):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0109" y="4938532"/>
            <a:ext cx="1822450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Ультразвук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фото проект\5.jpg"/>
          <p:cNvPicPr>
            <a:picLocks noChangeAspect="1" noChangeArrowheads="1"/>
          </p:cNvPicPr>
          <p:nvPr/>
        </p:nvPicPr>
        <p:blipFill rotWithShape="1">
          <a:blip r:embed="rId2">
            <a:lum bright="18000"/>
          </a:blip>
          <a:srcRect t="9978" r="-474"/>
          <a:stretch/>
        </p:blipFill>
        <p:spPr bwMode="auto">
          <a:xfrm>
            <a:off x="2362100" y="1009650"/>
            <a:ext cx="8051899" cy="54106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355145" y="140676"/>
            <a:ext cx="8278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Ростки 25 </a:t>
            </a:r>
            <a:r>
              <a:rPr lang="ru-RU" sz="2800" b="1" dirty="0">
                <a:solidFill>
                  <a:srgbClr val="FF0000"/>
                </a:solidFill>
              </a:rPr>
              <a:t>февраля </a:t>
            </a:r>
            <a:r>
              <a:rPr lang="ru-RU" sz="2800" b="1" dirty="0" smtClean="0">
                <a:solidFill>
                  <a:srgbClr val="FF0000"/>
                </a:solidFill>
              </a:rPr>
              <a:t>(Чайковский):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75530" y="4355044"/>
            <a:ext cx="1962150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Чайковский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фото проект\7.jpg"/>
          <p:cNvPicPr>
            <a:picLocks noChangeAspect="1" noChangeArrowheads="1"/>
          </p:cNvPicPr>
          <p:nvPr/>
        </p:nvPicPr>
        <p:blipFill rotWithShape="1">
          <a:blip r:embed="rId2"/>
          <a:srcRect t="10295" r="4927" b="7322"/>
          <a:stretch/>
        </p:blipFill>
        <p:spPr bwMode="auto">
          <a:xfrm>
            <a:off x="2282053" y="1088169"/>
            <a:ext cx="8282784" cy="53829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181350" y="186492"/>
            <a:ext cx="7232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Ростки 25 февраля (без воздействия):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46750" y="4368800"/>
            <a:ext cx="2101850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Без воздействия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50945E-4BA9-4E79-832E-A8BB7CEB5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7109" y="858129"/>
            <a:ext cx="10227212" cy="689317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4900" b="1" dirty="0">
                <a:solidFill>
                  <a:srgbClr val="C00000"/>
                </a:solidFill>
                <a:ea typeface="Times New Roman"/>
              </a:rPr>
              <a:t>Цель исследования</a:t>
            </a:r>
            <a:r>
              <a:rPr lang="ru-RU" sz="4900" dirty="0">
                <a:solidFill>
                  <a:srgbClr val="C00000"/>
                </a:solidFill>
                <a:ea typeface="Times New Roman"/>
              </a:rPr>
              <a:t>:</a:t>
            </a:r>
            <a:r>
              <a:rPr lang="ru-RU" sz="2400" dirty="0">
                <a:solidFill>
                  <a:srgbClr val="C00000"/>
                </a:solidFill>
                <a:ea typeface="Times New Roman"/>
              </a:rPr>
              <a:t/>
            </a:r>
            <a:br>
              <a:rPr lang="ru-RU" sz="2400" dirty="0">
                <a:solidFill>
                  <a:srgbClr val="C00000"/>
                </a:solidFill>
                <a:ea typeface="Times New Roman"/>
              </a:rPr>
            </a:br>
            <a:r>
              <a:rPr lang="ru-RU" sz="3100" b="1" dirty="0" smtClean="0">
                <a:solidFill>
                  <a:schemeClr val="tx1"/>
                </a:solidFill>
                <a:ea typeface="Times New Roman"/>
              </a:rPr>
              <a:t>Исследовать </a:t>
            </a:r>
            <a:r>
              <a:rPr lang="ru-RU" sz="3100" b="1" dirty="0" smtClean="0">
                <a:solidFill>
                  <a:schemeClr val="tx1"/>
                </a:solidFill>
              </a:rPr>
              <a:t>влияние ультразвука и звуковых волн различных частот на рост и развитие ростков редиса, и тем самым доказать или опровергнуть теорию Д. </a:t>
            </a:r>
            <a:r>
              <a:rPr lang="ru-RU" sz="3100" b="1" dirty="0" err="1" smtClean="0">
                <a:solidFill>
                  <a:schemeClr val="tx1"/>
                </a:solidFill>
              </a:rPr>
              <a:t>Ретеллек</a:t>
            </a:r>
            <a:r>
              <a:rPr lang="ru-RU" sz="3100" b="1" dirty="0" smtClean="0">
                <a:solidFill>
                  <a:schemeClr val="tx1"/>
                </a:solidFill>
              </a:rPr>
              <a:t> о том, что классическая музыка положительно влияет на растения, а «металл», наоборот, угнетает их рост</a:t>
            </a:r>
            <a:r>
              <a:rPr lang="ru-RU" sz="3100" b="1" dirty="0">
                <a:solidFill>
                  <a:schemeClr val="tx1"/>
                </a:solidFill>
              </a:rPr>
              <a:t>.</a:t>
            </a:r>
            <a:r>
              <a:rPr lang="ru-RU" sz="3100" b="1" dirty="0" smtClean="0">
                <a:solidFill>
                  <a:schemeClr val="tx1"/>
                </a:solidFill>
              </a:rPr>
              <a:t/>
            </a:r>
            <a:br>
              <a:rPr lang="ru-RU" sz="3100" b="1" dirty="0" smtClean="0">
                <a:solidFill>
                  <a:schemeClr val="tx1"/>
                </a:solidFill>
              </a:rPr>
            </a:br>
            <a:endParaRPr lang="ru-RU" sz="31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674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фото проект\8.jpg"/>
          <p:cNvPicPr>
            <a:picLocks noChangeAspect="1" noChangeArrowheads="1"/>
          </p:cNvPicPr>
          <p:nvPr/>
        </p:nvPicPr>
        <p:blipFill rotWithShape="1">
          <a:blip r:embed="rId2"/>
          <a:srcRect t="11155" r="1074"/>
          <a:stretch/>
        </p:blipFill>
        <p:spPr bwMode="auto">
          <a:xfrm>
            <a:off x="2753995" y="1136650"/>
            <a:ext cx="7598410" cy="5118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835150" y="259569"/>
            <a:ext cx="9436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Ростки 25 февраля (воздействие рок-музыкой):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48300" y="4870450"/>
            <a:ext cx="2006600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Рок-музыка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2000">
              <a:schemeClr val="bg2">
                <a:tint val="90000"/>
                <a:lumMod val="41000"/>
                <a:lumOff val="59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30000"/>
                    </a14:imgEffect>
                    <a14:imgEffect>
                      <a14:brightnessContrast bright="20000" contrast="-7000"/>
                    </a14:imgEffect>
                  </a14:imgLayer>
                </a14:imgProps>
              </a:ext>
            </a:extLst>
          </a:blip>
          <a:srcRect t="13936" r="1426" b="15528"/>
          <a:stretch/>
        </p:blipFill>
        <p:spPr>
          <a:xfrm>
            <a:off x="1899283" y="1028700"/>
            <a:ext cx="9018036" cy="48397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 flipH="1">
            <a:off x="2603498" y="304800"/>
            <a:ext cx="7112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 Корни редиса  29 февраля: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65396" y="5901730"/>
            <a:ext cx="1720852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Ультразвук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37150" y="5917010"/>
            <a:ext cx="1606550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Чайковский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080250" y="5901730"/>
            <a:ext cx="2101850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Без воздействия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467850" y="5880100"/>
            <a:ext cx="1657350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</a:rPr>
              <a:t>Рок-музыка</a:t>
            </a:r>
            <a:endParaRPr lang="ru-RU" b="1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40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78083836"/>
              </p:ext>
            </p:extLst>
          </p:nvPr>
        </p:nvGraphicFramePr>
        <p:xfrm>
          <a:off x="1727946" y="1768288"/>
          <a:ext cx="9560860" cy="4741418"/>
        </p:xfrm>
        <a:graphic>
          <a:graphicData uri="http://schemas.openxmlformats.org/drawingml/2006/table">
            <a:tbl>
              <a:tblPr firstRow="1" firstCol="1" bandRow="1"/>
              <a:tblGrid>
                <a:gridCol w="2995665">
                  <a:extLst>
                    <a:ext uri="{9D8B030D-6E8A-4147-A177-3AD203B41FA5}">
                      <a16:colId xmlns="" xmlns:a16="http://schemas.microsoft.com/office/drawing/2014/main" val="3218540350"/>
                    </a:ext>
                  </a:extLst>
                </a:gridCol>
                <a:gridCol w="3415357">
                  <a:extLst>
                    <a:ext uri="{9D8B030D-6E8A-4147-A177-3AD203B41FA5}">
                      <a16:colId xmlns="" xmlns:a16="http://schemas.microsoft.com/office/drawing/2014/main" val="1023995431"/>
                    </a:ext>
                  </a:extLst>
                </a:gridCol>
                <a:gridCol w="3149838">
                  <a:extLst>
                    <a:ext uri="{9D8B030D-6E8A-4147-A177-3AD203B41FA5}">
                      <a16:colId xmlns="" xmlns:a16="http://schemas.microsoft.com/office/drawing/2014/main" val="2792642777"/>
                    </a:ext>
                  </a:extLst>
                </a:gridCol>
              </a:tblGrid>
              <a:tr h="753036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Диапазоны частот, кГц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08976689"/>
                  </a:ext>
                </a:extLst>
              </a:tr>
              <a:tr h="4544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3кГц   -  6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кГц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П.И. Чайковский «Лебединое озеро»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кГц - 18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кГц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Композиция рок-группы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baseline="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Раммштайн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кГц - 25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кГц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Ультразвук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8112139"/>
                  </a:ext>
                </a:extLst>
              </a:tr>
              <a:tr h="2448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Эти частоты благоприятны  для роста и развития редиса, но хуже</a:t>
                      </a:r>
                      <a:r>
                        <a:rPr lang="ru-RU" sz="2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чем </a:t>
                      </a:r>
                      <a:r>
                        <a:rPr lang="ru-RU" sz="2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действие ультразвука</a:t>
                      </a:r>
                      <a:endParaRPr lang="ru-RU" sz="2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Эти частоты губительны для редиса</a:t>
                      </a:r>
                      <a:endParaRPr lang="ru-RU" sz="2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Больше всех редис реагирует и воспринимает  эти высокие частоты для роста и развития</a:t>
                      </a:r>
                      <a:endParaRPr lang="ru-RU" sz="2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5138647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655794" y="770075"/>
            <a:ext cx="8532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Выявлена следующая  </a:t>
            </a:r>
            <a:r>
              <a:rPr lang="ru-RU" sz="2800" b="1" dirty="0">
                <a:solidFill>
                  <a:srgbClr val="FF0000"/>
                </a:solidFill>
              </a:rPr>
              <a:t>закономерность:</a:t>
            </a:r>
          </a:p>
        </p:txBody>
      </p:sp>
    </p:spTree>
    <p:extLst>
      <p:ext uri="{BB962C8B-B14F-4D97-AF65-F5344CB8AC3E}">
        <p14:creationId xmlns="" xmlns:p14="http://schemas.microsoft.com/office/powerpoint/2010/main" val="231781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B3799C08-A7E6-4461-8378-FC39A9D1CEE3}"/>
              </a:ext>
            </a:extLst>
          </p:cNvPr>
          <p:cNvSpPr/>
          <p:nvPr/>
        </p:nvSpPr>
        <p:spPr>
          <a:xfrm>
            <a:off x="4293263" y="304186"/>
            <a:ext cx="4216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Выводы по </a:t>
            </a:r>
            <a:r>
              <a:rPr lang="ru-RU" sz="3200" b="1" dirty="0" smtClean="0">
                <a:solidFill>
                  <a:srgbClr val="FF0000"/>
                </a:solidFill>
              </a:rPr>
              <a:t>работе: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2F1EFB2-0405-4C15-9752-1116A16F2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923" y="1336796"/>
            <a:ext cx="9315495" cy="553564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9275BC9-1B8A-4A16-A8DF-F9C354E0BB1E}"/>
              </a:ext>
            </a:extLst>
          </p:cNvPr>
          <p:cNvSpPr/>
          <p:nvPr/>
        </p:nvSpPr>
        <p:spPr>
          <a:xfrm>
            <a:off x="1627094" y="1013630"/>
            <a:ext cx="103206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Изучив литературу, информацию из сайтов Интернета, проведя опыт и написав проект </a:t>
            </a:r>
            <a:r>
              <a:rPr lang="ru-RU" sz="2400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я </a:t>
            </a:r>
            <a:r>
              <a:rPr lang="ru-RU" sz="2400" b="1" dirty="0">
                <a:solidFill>
                  <a:srgbClr val="000000"/>
                </a:solidFill>
                <a:ea typeface="Times New Roman" panose="02020603050405020304" pitchFamily="18" charset="0"/>
              </a:rPr>
              <a:t>достигла </a:t>
            </a:r>
            <a:r>
              <a:rPr lang="ru-RU" sz="2400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поставленных </a:t>
            </a:r>
            <a:r>
              <a:rPr lang="ru-RU" sz="2400" b="1" dirty="0">
                <a:solidFill>
                  <a:srgbClr val="000000"/>
                </a:solidFill>
                <a:ea typeface="Times New Roman" panose="02020603050405020304" pitchFamily="18" charset="0"/>
              </a:rPr>
              <a:t>цели и </a:t>
            </a:r>
            <a:r>
              <a:rPr lang="ru-RU" sz="2400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задач.</a:t>
            </a:r>
          </a:p>
          <a:p>
            <a:pPr marL="342900" indent="-342900" algn="just">
              <a:buAutoNum type="arabicPeriod"/>
            </a:pPr>
            <a:endParaRPr lang="ru-RU" sz="2400" b="1" dirty="0" smtClean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342900" indent="-342900" algn="just">
              <a:buFontTx/>
              <a:buAutoNum type="arabicPeriod"/>
            </a:pPr>
            <a:r>
              <a:rPr lang="ru-RU" sz="2400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Ответила на вопрос: «Слышат ли растения музыку?». </a:t>
            </a:r>
            <a:r>
              <a:rPr lang="ru-RU" sz="2400" b="1" dirty="0" smtClean="0">
                <a:solidFill>
                  <a:srgbClr val="FF0000"/>
                </a:solidFill>
                <a:ea typeface="Times New Roman" panose="02020603050405020304" pitchFamily="18" charset="0"/>
              </a:rPr>
              <a:t>Нет, </a:t>
            </a:r>
            <a:r>
              <a:rPr lang="ru-RU" sz="2400" b="1" dirty="0">
                <a:solidFill>
                  <a:srgbClr val="FF0000"/>
                </a:solidFill>
                <a:ea typeface="Times New Roman" panose="02020603050405020304" pitchFamily="18" charset="0"/>
              </a:rPr>
              <a:t>не слышат, </a:t>
            </a:r>
            <a:r>
              <a:rPr lang="ru-RU" sz="2400" b="1" dirty="0" smtClean="0">
                <a:solidFill>
                  <a:srgbClr val="FF0000"/>
                </a:solidFill>
                <a:ea typeface="Times New Roman" panose="02020603050405020304" pitchFamily="18" charset="0"/>
              </a:rPr>
              <a:t>а </a:t>
            </a:r>
            <a:r>
              <a:rPr lang="ru-RU" sz="2400" b="1" dirty="0">
                <a:solidFill>
                  <a:srgbClr val="FF0000"/>
                </a:solidFill>
                <a:ea typeface="Times New Roman" panose="02020603050405020304" pitchFamily="18" charset="0"/>
              </a:rPr>
              <a:t>воспринимают вибрации, </a:t>
            </a:r>
            <a:r>
              <a:rPr lang="ru-RU" sz="2400" b="1" dirty="0" smtClean="0">
                <a:solidFill>
                  <a:srgbClr val="FF0000"/>
                </a:solidFill>
                <a:ea typeface="Times New Roman" panose="02020603050405020304" pitchFamily="18" charset="0"/>
              </a:rPr>
              <a:t>т.е. </a:t>
            </a:r>
            <a:r>
              <a:rPr lang="ru-RU" sz="2400" b="1" smtClean="0">
                <a:solidFill>
                  <a:srgbClr val="FF0000"/>
                </a:solidFill>
                <a:ea typeface="Times New Roman" panose="02020603050405020304" pitchFamily="18" charset="0"/>
              </a:rPr>
              <a:t>частоты, </a:t>
            </a:r>
            <a:r>
              <a:rPr lang="ru-RU" sz="2400" b="1" dirty="0" smtClean="0">
                <a:solidFill>
                  <a:srgbClr val="FF0000"/>
                </a:solidFill>
                <a:ea typeface="Times New Roman" panose="02020603050405020304" pitchFamily="18" charset="0"/>
              </a:rPr>
              <a:t>через листья.</a:t>
            </a:r>
          </a:p>
          <a:p>
            <a:pPr algn="just"/>
            <a:r>
              <a:rPr lang="ru-RU" sz="2400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3. Гипотеза подтвердилась - </a:t>
            </a:r>
            <a:r>
              <a:rPr lang="ru-RU" sz="2400" b="1" dirty="0" smtClean="0">
                <a:solidFill>
                  <a:srgbClr val="000000"/>
                </a:solidFill>
              </a:rPr>
              <a:t>ультразвуковые </a:t>
            </a:r>
            <a:r>
              <a:rPr lang="ru-RU" sz="2400" b="1" dirty="0">
                <a:solidFill>
                  <a:srgbClr val="000000"/>
                </a:solidFill>
              </a:rPr>
              <a:t>волны </a:t>
            </a:r>
            <a:r>
              <a:rPr lang="ru-RU" sz="2400" b="1" dirty="0" smtClean="0">
                <a:solidFill>
                  <a:srgbClr val="000000"/>
                </a:solidFill>
              </a:rPr>
              <a:t>благоприятно влияют </a:t>
            </a:r>
            <a:r>
              <a:rPr lang="ru-RU" sz="2400" b="1" dirty="0">
                <a:solidFill>
                  <a:srgbClr val="000000"/>
                </a:solidFill>
              </a:rPr>
              <a:t>на рост и развитие </a:t>
            </a:r>
            <a:r>
              <a:rPr lang="ru-RU" sz="2400" b="1" dirty="0" smtClean="0">
                <a:solidFill>
                  <a:srgbClr val="000000"/>
                </a:solidFill>
              </a:rPr>
              <a:t>редиса, т.к. за счет резонанса ускоряется обмен веществ. </a:t>
            </a:r>
          </a:p>
          <a:p>
            <a:endParaRPr lang="ru-RU" sz="2400" b="1" dirty="0">
              <a:solidFill>
                <a:srgbClr val="000000"/>
              </a:solidFill>
            </a:endParaRPr>
          </a:p>
          <a:p>
            <a:pPr marL="342900" indent="-342900">
              <a:buAutoNum type="arabicPeriod"/>
            </a:pPr>
            <a:endParaRPr lang="ru-RU" sz="2800" b="1" dirty="0">
              <a:solidFill>
                <a:srgbClr val="000000"/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06793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619" y="995082"/>
            <a:ext cx="6541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14500" y="430306"/>
            <a:ext cx="976928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4. Классическая музыка благоприятно действует на ростки редиса.</a:t>
            </a:r>
            <a:endParaRPr lang="ru-RU" sz="2800" b="1" dirty="0"/>
          </a:p>
          <a:p>
            <a:pPr algn="just"/>
            <a:endParaRPr lang="ru-RU" sz="2800" b="1" dirty="0" smtClean="0"/>
          </a:p>
          <a:p>
            <a:pPr algn="just"/>
            <a:r>
              <a:rPr lang="ru-RU" sz="2800" b="1" dirty="0" smtClean="0"/>
              <a:t>5. А вот  рок-музыка оказалась губительной для ростков редиса. </a:t>
            </a:r>
          </a:p>
          <a:p>
            <a:pPr algn="just"/>
            <a:endParaRPr lang="ru-RU" sz="2800" b="1" dirty="0" smtClean="0"/>
          </a:p>
          <a:p>
            <a:pPr algn="just"/>
            <a:r>
              <a:rPr lang="ru-RU" sz="2800" b="1" dirty="0" smtClean="0">
                <a:solidFill>
                  <a:srgbClr val="FF0000"/>
                </a:solidFill>
              </a:rPr>
              <a:t>И эти 2 последних пункта  подтвердили </a:t>
            </a:r>
            <a:r>
              <a:rPr lang="ru-RU" sz="2800" b="1" dirty="0" smtClean="0">
                <a:solidFill>
                  <a:srgbClr val="FF0000"/>
                </a:solidFill>
                <a:ea typeface="+mj-ea"/>
                <a:cs typeface="+mj-cs"/>
              </a:rPr>
              <a:t>теорию</a:t>
            </a:r>
          </a:p>
          <a:p>
            <a:pPr algn="just"/>
            <a:r>
              <a:rPr lang="ru-RU" sz="2800" b="1" dirty="0" smtClean="0">
                <a:solidFill>
                  <a:srgbClr val="FF0000"/>
                </a:solidFill>
                <a:ea typeface="+mj-ea"/>
                <a:cs typeface="+mj-cs"/>
              </a:rPr>
              <a:t> </a:t>
            </a:r>
            <a:r>
              <a:rPr lang="ru-RU" sz="2800" b="1" dirty="0">
                <a:solidFill>
                  <a:srgbClr val="FF0000"/>
                </a:solidFill>
                <a:ea typeface="+mj-ea"/>
                <a:cs typeface="+mj-cs"/>
              </a:rPr>
              <a:t>Д. </a:t>
            </a:r>
            <a:r>
              <a:rPr lang="ru-RU" sz="2800" b="1" dirty="0" err="1">
                <a:solidFill>
                  <a:srgbClr val="FF0000"/>
                </a:solidFill>
                <a:ea typeface="+mj-ea"/>
                <a:cs typeface="+mj-cs"/>
              </a:rPr>
              <a:t>Ретеллек</a:t>
            </a:r>
            <a:r>
              <a:rPr lang="ru-RU" sz="2800" b="1" dirty="0">
                <a:solidFill>
                  <a:srgbClr val="FF0000"/>
                </a:solidFill>
                <a:ea typeface="+mj-ea"/>
                <a:cs typeface="+mj-cs"/>
              </a:rPr>
              <a:t> о том, что классическая музыка положительно влияет на растения, а «металл», наоборот, угнетает </a:t>
            </a:r>
            <a:r>
              <a:rPr lang="ru-RU" sz="2800" b="1" dirty="0" smtClean="0">
                <a:solidFill>
                  <a:srgbClr val="FF0000"/>
                </a:solidFill>
                <a:ea typeface="+mj-ea"/>
                <a:cs typeface="+mj-cs"/>
              </a:rPr>
              <a:t>их рост.</a:t>
            </a:r>
          </a:p>
          <a:p>
            <a:pPr algn="just"/>
            <a:r>
              <a:rPr lang="ru-RU" sz="2800" b="1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2800" b="1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dirty="0" smtClean="0"/>
              <a:t> </a:t>
            </a:r>
            <a:r>
              <a:rPr lang="ru-RU" sz="2800" b="1" dirty="0" smtClean="0"/>
              <a:t>6. Не обрадовали ростки, которые росли без внешнего воздействия.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139616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4913" y="1175402"/>
            <a:ext cx="104214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/>
              <a:t>	В дальнейшем </a:t>
            </a:r>
            <a:r>
              <a:rPr lang="ru-RU" sz="2400" b="1" dirty="0"/>
              <a:t>результаты моей работы можно использовать в теплицах при выращивании редиса, воздействуя ультразвуком или классической музыкой. На больших полях, скорее всего, это будет экономически не выгодно</a:t>
            </a:r>
            <a:r>
              <a:rPr lang="ru-RU" sz="2400" b="1" dirty="0" smtClean="0"/>
              <a:t>. Но в теплицах возможно.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</a:rPr>
              <a:t>Самое ценное, что вынесла я из своей работы – это то, </a:t>
            </a:r>
            <a:r>
              <a:rPr lang="ru-RU" sz="2400" b="1" dirty="0" smtClean="0">
                <a:solidFill>
                  <a:srgbClr val="FF0000"/>
                </a:solidFill>
              </a:rPr>
              <a:t>что </a:t>
            </a:r>
            <a:r>
              <a:rPr lang="ru-RU" sz="2400" b="1" dirty="0">
                <a:solidFill>
                  <a:srgbClr val="FF0000"/>
                </a:solidFill>
              </a:rPr>
              <a:t>воздействие </a:t>
            </a:r>
            <a:r>
              <a:rPr lang="ru-RU" sz="2400" b="1" dirty="0" smtClean="0">
                <a:solidFill>
                  <a:srgbClr val="FF0000"/>
                </a:solidFill>
              </a:rPr>
              <a:t>ультразвуком </a:t>
            </a:r>
            <a:r>
              <a:rPr lang="ru-RU" sz="2400" b="1" dirty="0">
                <a:solidFill>
                  <a:srgbClr val="FF0000"/>
                </a:solidFill>
              </a:rPr>
              <a:t>и классической </a:t>
            </a:r>
            <a:r>
              <a:rPr lang="ru-RU" sz="2400" b="1" dirty="0" smtClean="0">
                <a:solidFill>
                  <a:srgbClr val="FF0000"/>
                </a:solidFill>
              </a:rPr>
              <a:t>музыкой на ростки </a:t>
            </a:r>
            <a:r>
              <a:rPr lang="ru-RU" sz="2400" b="1" dirty="0">
                <a:solidFill>
                  <a:srgbClr val="FF0000"/>
                </a:solidFill>
              </a:rPr>
              <a:t>редиса может заменить химическое удобрение. Таким образом можно получить экологически чистый продукт.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50976" y="652182"/>
            <a:ext cx="3886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Заключение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037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75861" y="2461847"/>
            <a:ext cx="8704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340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62843" y="281353"/>
            <a:ext cx="1744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Задачи: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58900" y="1116828"/>
            <a:ext cx="1014095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750"/>
              </a:spcAft>
              <a:buClr>
                <a:srgbClr val="545454"/>
              </a:buClr>
              <a:buFont typeface="+mj-lt"/>
              <a:buAutoNum type="arabicPeriod"/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ознакомиться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опытом исследования ученых по влиянию музыки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разных частот на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ростков растительных организмов.</a:t>
            </a:r>
          </a:p>
          <a:p>
            <a:pPr marL="342900" lvl="0" indent="-342900" algn="just">
              <a:lnSpc>
                <a:spcPct val="150000"/>
              </a:lnSpc>
              <a:spcAft>
                <a:spcPts val="750"/>
              </a:spcAft>
              <a:buClr>
                <a:srgbClr val="545454"/>
              </a:buClr>
              <a:buFont typeface="+mj-lt"/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Определить частотный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диапазон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музыки разных жанров, которыми направленно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буду воздействовать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ростки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редиса.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750"/>
              </a:spcAft>
              <a:buClr>
                <a:srgbClr val="545454"/>
              </a:buClr>
              <a:buFont typeface="+mj-lt"/>
              <a:buAutoNum type="arabicPeriod"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Провести практическое исследование по изучению направленного воздействия музыки на ростки редиса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выявить основные закономерности.</a:t>
            </a:r>
          </a:p>
          <a:p>
            <a:pPr marL="342900" lvl="0" indent="-342900" algn="just">
              <a:lnSpc>
                <a:spcPct val="150000"/>
              </a:lnSpc>
              <a:spcAft>
                <a:spcPts val="750"/>
              </a:spcAft>
              <a:buClr>
                <a:srgbClr val="545454"/>
              </a:buClr>
              <a:buFont typeface="+mj-lt"/>
              <a:buAutoNum type="arabicPeriod"/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Сравнить и сделать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выводы о влиянии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ультразвука и музыки разных частот 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рост и развитие редиса.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EB2116-E644-4AC1-B140-C4B33B3A6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7164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Гипотеза: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27C16B-B970-4EA1-B299-A850235ADB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8927" y="1128932"/>
            <a:ext cx="10325685" cy="460013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dirty="0"/>
              <a:t>  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	1. Если воздействовать на растение ультразвуком и звуковыми волнами разных частот, то это скажется на росте ростков редиса. 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	2. Классическая музыка и ультразвук положительно влияют на рост и развитие редиса, а рок музыка - отрицательно (или не влияет на рост и развитие).</a:t>
            </a:r>
          </a:p>
          <a:p>
            <a:pPr algn="just"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4254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1EDCB8C-98FD-495A-97EB-56A98EA84379}"/>
              </a:ext>
            </a:extLst>
          </p:cNvPr>
          <p:cNvSpPr txBox="1"/>
          <p:nvPr/>
        </p:nvSpPr>
        <p:spPr>
          <a:xfrm>
            <a:off x="3390314" y="8581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674056" y="-479376"/>
            <a:ext cx="10216715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lt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rgbClr val="C00000"/>
              </a:solidFill>
              <a:latin typeface="+mj-lt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Актуальность работы</a:t>
            </a:r>
            <a:endParaRPr kumimoji="0" lang="en-US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+mj-lt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 </a:t>
            </a:r>
            <a:endParaRPr kumimoji="0" lang="en-US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+mj-lt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Arial" pitchFamily="34" charset="0"/>
              </a:rPr>
              <a:t>определяется тем, что в ней на основе анализа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Arial" pitchFamily="34" charset="0"/>
              </a:rPr>
              <a:t>литературы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Arial" pitchFamily="34" charset="0"/>
              </a:rPr>
              <a:t>и экспериментальных данных обосновывается эффект направленного действия резонирующих звуков музыки на рост и развитие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Arial" pitchFamily="34" charset="0"/>
              </a:rPr>
              <a:t>редиса,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Arial" pitchFamily="34" charset="0"/>
              </a:rPr>
              <a:t>что позволит в дальнейшем использовать это в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Arial" pitchFamily="34" charset="0"/>
              </a:rPr>
              <a:t>жизни.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257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499" y="584200"/>
            <a:ext cx="11484903" cy="521169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u="sng" dirty="0">
                <a:solidFill>
                  <a:srgbClr val="FF0000"/>
                </a:solidFill>
              </a:rPr>
              <a:t> </a:t>
            </a:r>
            <a:r>
              <a:rPr lang="ru-RU" b="1" u="sng" dirty="0" smtClean="0">
                <a:solidFill>
                  <a:srgbClr val="FF0000"/>
                </a:solidFill>
              </a:rPr>
              <a:t>Объект исследования: </a:t>
            </a:r>
            <a:br>
              <a:rPr lang="ru-RU" b="1" u="sng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реакция ростков редиса на направленное звуковое воздействие.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u="sng" dirty="0" smtClean="0">
                <a:solidFill>
                  <a:srgbClr val="FF0000"/>
                </a:solidFill>
              </a:rPr>
              <a:t>Предмет исследования: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развитие ростков редиса при воздействии на них ультразвука и звуковых волн разных частот.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1601" y="755347"/>
            <a:ext cx="1004495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Новизна работы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состоит </a:t>
            </a:r>
          </a:p>
          <a:p>
            <a:pPr algn="just">
              <a:lnSpc>
                <a:spcPct val="150000"/>
              </a:lnSpc>
            </a:pPr>
            <a:r>
              <a:rPr lang="ru-RU" sz="36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том, что в доступных источниках недостаточно информации о влиянии музыки на конкретные виды растений, например, на ростки редиса</a:t>
            </a:r>
            <a:r>
              <a:rPr lang="ru-RU" sz="36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800" b="1" dirty="0">
                <a:solidFill>
                  <a:srgbClr val="F3A447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F3A447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53098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5301" y="1633854"/>
            <a:ext cx="6361112" cy="48748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1898650" y="514350"/>
            <a:ext cx="88011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Частотный диапазон начала первого акта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балета «Лебединое озеро» П.И. Чайковского: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леб озер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85334" y="5346895"/>
            <a:ext cx="991773" cy="9917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356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9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253" y="1816402"/>
            <a:ext cx="6334293" cy="47491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000250" y="469900"/>
            <a:ext cx="89577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Частотный диапазон композиции </a:t>
            </a:r>
            <a:r>
              <a:rPr lang="en-US" sz="2800" b="1" dirty="0" smtClean="0">
                <a:solidFill>
                  <a:srgbClr val="FF0000"/>
                </a:solidFill>
              </a:rPr>
              <a:t>«</a:t>
            </a:r>
            <a:r>
              <a:rPr lang="en-US" sz="2800" b="1" dirty="0" err="1" smtClean="0">
                <a:solidFill>
                  <a:srgbClr val="FF0000"/>
                </a:solidFill>
              </a:rPr>
              <a:t>Ichwill</a:t>
            </a:r>
            <a:r>
              <a:rPr lang="en-US" sz="2800" b="1" dirty="0">
                <a:solidFill>
                  <a:srgbClr val="FF0000"/>
                </a:solidFill>
              </a:rPr>
              <a:t>»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рок-группы </a:t>
            </a:r>
            <a:r>
              <a:rPr lang="en-US" sz="2800" b="1" dirty="0" err="1" smtClean="0">
                <a:solidFill>
                  <a:srgbClr val="FF0000"/>
                </a:solidFill>
              </a:rPr>
              <a:t>Rammstein</a:t>
            </a:r>
            <a:r>
              <a:rPr lang="ru-RU" sz="2800" b="1" dirty="0" smtClean="0">
                <a:solidFill>
                  <a:srgbClr val="FF0000"/>
                </a:solidFill>
              </a:rPr>
              <a:t>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рамш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8725" y="5192152"/>
            <a:ext cx="1427871" cy="14278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16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ерхняя тень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962</TotalTime>
  <Words>496</Words>
  <Application>Microsoft Office PowerPoint</Application>
  <PresentationFormat>Произвольный</PresentationFormat>
  <Paragraphs>92</Paragraphs>
  <Slides>26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Легкий дым</vt:lpstr>
      <vt:lpstr>Тема Office</vt:lpstr>
      <vt:lpstr>         Проект исследовательской направленности  «Изучение влияния ультразвука и музыки разных жанров на развитие ростков редиса» </vt:lpstr>
      <vt:lpstr>Цель исследования: Исследовать влияние ультразвука и звуковых волн различных частот на рост и развитие ростков редиса, и тем самым доказать или опровергнуть теорию Д. Ретеллек о том, что классическая музыка положительно влияет на растения, а «металл», наоборот, угнетает их рост. </vt:lpstr>
      <vt:lpstr>Слайд 3</vt:lpstr>
      <vt:lpstr>Гипотеза:</vt:lpstr>
      <vt:lpstr>Слайд 5</vt:lpstr>
      <vt:lpstr> Объект исследования:  реакция ростков редиса на направленное звуковое воздействие.  Предмет исследования:  развитие ростков редиса при воздействии на них ультразвука и звуковых волн разных частот.  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исследовательской направленности «Как влияют звуковые и ультразвуковые волны на развитие растений»</dc:title>
  <dc:creator>Poli</dc:creator>
  <cp:lastModifiedBy>user</cp:lastModifiedBy>
  <cp:revision>60</cp:revision>
  <dcterms:created xsi:type="dcterms:W3CDTF">2024-02-12T18:22:32Z</dcterms:created>
  <dcterms:modified xsi:type="dcterms:W3CDTF">2024-06-04T10:17:36Z</dcterms:modified>
</cp:coreProperties>
</file>