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0" r:id="rId4"/>
    <p:sldId id="258" r:id="rId5"/>
    <p:sldId id="259" r:id="rId6"/>
    <p:sldId id="269" r:id="rId7"/>
    <p:sldId id="262" r:id="rId8"/>
    <p:sldId id="261" r:id="rId9"/>
    <p:sldId id="264" r:id="rId10"/>
    <p:sldId id="270" r:id="rId11"/>
    <p:sldId id="268" r:id="rId12"/>
    <p:sldId id="263" r:id="rId13"/>
    <p:sldId id="265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0217-6DF9-4529-87AD-5ACC2A86C4D1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9370-CD35-4FC0-A2D2-2196AB085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109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0217-6DF9-4529-87AD-5ACC2A86C4D1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9370-CD35-4FC0-A2D2-2196AB085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919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0217-6DF9-4529-87AD-5ACC2A86C4D1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9370-CD35-4FC0-A2D2-2196AB085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881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0217-6DF9-4529-87AD-5ACC2A86C4D1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9370-CD35-4FC0-A2D2-2196AB085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400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0217-6DF9-4529-87AD-5ACC2A86C4D1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9370-CD35-4FC0-A2D2-2196AB085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89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0217-6DF9-4529-87AD-5ACC2A86C4D1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9370-CD35-4FC0-A2D2-2196AB085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037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0217-6DF9-4529-87AD-5ACC2A86C4D1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9370-CD35-4FC0-A2D2-2196AB085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746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0217-6DF9-4529-87AD-5ACC2A86C4D1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9370-CD35-4FC0-A2D2-2196AB085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022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0217-6DF9-4529-87AD-5ACC2A86C4D1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9370-CD35-4FC0-A2D2-2196AB085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754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0217-6DF9-4529-87AD-5ACC2A86C4D1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9370-CD35-4FC0-A2D2-2196AB085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38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30217-6DF9-4529-87AD-5ACC2A86C4D1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99370-CD35-4FC0-A2D2-2196AB085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844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30217-6DF9-4529-87AD-5ACC2A86C4D1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99370-CD35-4FC0-A2D2-2196AB0856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866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microsoft.com/office/2007/relationships/hdphoto" Target="../media/hdphoto1.wdp"/><Relationship Id="rId7" Type="http://schemas.openxmlformats.org/officeDocument/2006/relationships/image" Target="../media/image1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image.freepik.com/free-vector/_1308-1004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1" y="2408295"/>
            <a:ext cx="2026711" cy="4449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www.pinclipart.com/picdir/big/18-187592_b-kit-london-clipart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0871" y="2924944"/>
            <a:ext cx="4068193" cy="3678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k3.picdn.net/shutterstock/videos/25236533/thumb/5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7192" y="87530"/>
            <a:ext cx="5906808" cy="2693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Jingle Bells-Новогодняя музы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524328" y="566124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033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53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124565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Victory Day</a:t>
            </a:r>
            <a:endParaRPr lang="ru-RU" sz="4000" b="1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06552" y="6083598"/>
            <a:ext cx="42839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Remembrance Day</a:t>
            </a:r>
            <a:endParaRPr lang="ru-RU" sz="4400" b="1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5122" name="Picture 2" descr="https://yandex.ru/images/_crpd/ms5Urw771/5e6e2d361LBs/RgyRx8nZNPxusKOu_H2MWQ4FTS6MfO1dT0S-xfaeuUf3qgahWtV7DCR-9od9zWuSNTEIhcJODlVFUdI4C5TFbFfpsIc8DaX5DiVm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638" y="3496972"/>
            <a:ext cx="3393776" cy="23942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pbs.twimg.com/media/D6GeVOgW0AE99ch.jpg:lar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" y="3538665"/>
            <a:ext cx="3160147" cy="23893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31792" y="0"/>
            <a:ext cx="1779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  <a:latin typeface="Monotype Corsiva" panose="03010101010201010101" pitchFamily="66" charset="0"/>
              </a:rPr>
              <a:t>Date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748373" y="908720"/>
            <a:ext cx="1779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  <a:latin typeface="Monotype Corsiva" panose="03010101010201010101" pitchFamily="66" charset="0"/>
              </a:rPr>
              <a:t>Symbol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55576" y="26690"/>
            <a:ext cx="2119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Monotype Corsiva" panose="03010101010201010101" pitchFamily="66" charset="0"/>
              </a:rPr>
              <a:t>May, 9</a:t>
            </a:r>
            <a:r>
              <a:rPr lang="en-US" sz="3600" b="1" baseline="30000" dirty="0" smtClean="0">
                <a:latin typeface="Monotype Corsiva" panose="03010101010201010101" pitchFamily="66" charset="0"/>
              </a:rPr>
              <a:t>th</a:t>
            </a:r>
            <a:r>
              <a:rPr lang="en-US" sz="3600" b="1" dirty="0" smtClean="0">
                <a:latin typeface="Monotype Corsiva" panose="03010101010201010101" pitchFamily="66" charset="0"/>
              </a:rPr>
              <a:t> </a:t>
            </a:r>
            <a:endParaRPr lang="ru-RU" sz="3600" b="1" dirty="0">
              <a:latin typeface="Monotype Corsiva" panose="03010101010201010101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56176" y="116632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Monotype Corsiva" panose="03010101010201010101" pitchFamily="66" charset="0"/>
              </a:rPr>
              <a:t>November, 11</a:t>
            </a:r>
            <a:r>
              <a:rPr lang="en-US" sz="3600" b="1" baseline="30000" dirty="0" smtClean="0">
                <a:latin typeface="Monotype Corsiva" panose="03010101010201010101" pitchFamily="66" charset="0"/>
              </a:rPr>
              <a:t>th</a:t>
            </a:r>
            <a:r>
              <a:rPr lang="en-US" sz="3600" b="1" dirty="0" smtClean="0">
                <a:latin typeface="Monotype Corsiva" panose="03010101010201010101" pitchFamily="66" charset="0"/>
              </a:rPr>
              <a:t> </a:t>
            </a:r>
            <a:endParaRPr lang="ru-RU" sz="3600" b="1" dirty="0">
              <a:latin typeface="Monotype Corsiva" panose="03010101010201010101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1647" y="908719"/>
            <a:ext cx="2639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Monotype Corsiva" panose="03010101010201010101" pitchFamily="66" charset="0"/>
              </a:rPr>
              <a:t>George ribbon</a:t>
            </a:r>
            <a:endParaRPr lang="ru-RU" sz="3600" b="1" dirty="0">
              <a:latin typeface="Monotype Corsiva" panose="03010101010201010101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24530" y="908718"/>
            <a:ext cx="2639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Monotype Corsiva" panose="03010101010201010101" pitchFamily="66" charset="0"/>
              </a:rPr>
              <a:t>poppy</a:t>
            </a:r>
            <a:endParaRPr lang="ru-RU" sz="3600" b="1" dirty="0">
              <a:latin typeface="Monotype Corsiva" panose="03010101010201010101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-98833" y="1906377"/>
            <a:ext cx="37306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Monotype Corsiva" panose="03010101010201010101" pitchFamily="66" charset="0"/>
              </a:rPr>
              <a:t>go to the </a:t>
            </a:r>
            <a:r>
              <a:rPr lang="en-US" sz="2400" dirty="0" smtClean="0">
                <a:latin typeface="Monotype Corsiva" panose="03010101010201010101" pitchFamily="66" charset="0"/>
              </a:rPr>
              <a:t>monuments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Monotype Corsiva" panose="03010101010201010101" pitchFamily="66" charset="0"/>
              </a:rPr>
              <a:t> </a:t>
            </a:r>
            <a:r>
              <a:rPr lang="en-US" sz="2400" dirty="0" smtClean="0">
                <a:latin typeface="Monotype Corsiva" panose="03010101010201010101" pitchFamily="66" charset="0"/>
              </a:rPr>
              <a:t>lay wreaths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Monotype Corsiva" panose="03010101010201010101" pitchFamily="66" charset="0"/>
              </a:rPr>
              <a:t> </a:t>
            </a:r>
            <a:r>
              <a:rPr lang="en-US" sz="2400" dirty="0" smtClean="0">
                <a:latin typeface="Monotype Corsiva" panose="03010101010201010101" pitchFamily="66" charset="0"/>
              </a:rPr>
              <a:t>watch films\listen to songs </a:t>
            </a:r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796136" y="1844824"/>
            <a:ext cx="3211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Monotype Corsiva" panose="03010101010201010101" pitchFamily="66" charset="0"/>
              </a:rPr>
              <a:t>go to the </a:t>
            </a:r>
            <a:r>
              <a:rPr lang="en-US" sz="2400" dirty="0" smtClean="0">
                <a:latin typeface="Monotype Corsiva" panose="03010101010201010101" pitchFamily="66" charset="0"/>
              </a:rPr>
              <a:t>monuments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Monotype Corsiva" panose="03010101010201010101" pitchFamily="66" charset="0"/>
              </a:rPr>
              <a:t> </a:t>
            </a:r>
            <a:r>
              <a:rPr lang="en-US" sz="2400" dirty="0" smtClean="0">
                <a:latin typeface="Monotype Corsiva" panose="03010101010201010101" pitchFamily="66" charset="0"/>
              </a:rPr>
              <a:t>lay wreaths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Monotype Corsiva" panose="03010101010201010101" pitchFamily="66" charset="0"/>
              </a:rPr>
              <a:t> </a:t>
            </a:r>
            <a:r>
              <a:rPr lang="en-US" sz="2400" dirty="0" smtClean="0">
                <a:latin typeface="Monotype Corsiva" panose="03010101010201010101" pitchFamily="66" charset="0"/>
              </a:rPr>
              <a:t>watch films\listen to songs </a:t>
            </a:r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748373" y="2085452"/>
            <a:ext cx="1779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  <a:latin typeface="Monotype Corsiva" panose="03010101010201010101" pitchFamily="66" charset="0"/>
              </a:rPr>
              <a:t>People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863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980728"/>
            <a:ext cx="7128792" cy="2308324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72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“Holidays in Russia and Britain”</a:t>
            </a:r>
            <a:endParaRPr lang="ru-RU" sz="7200" b="1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95761" y="3609598"/>
            <a:ext cx="42484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latin typeface="Monotype Corsiva" panose="03010101010201010101" pitchFamily="66" charset="0"/>
              </a:rPr>
              <a:t>Do they have anything in common?</a:t>
            </a:r>
            <a:endParaRPr lang="ru-RU" sz="44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612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cliparts.co/cliparts/rTj/GEq/rTjGEqxT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8680"/>
            <a:ext cx="4032448" cy="5739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79912" y="1772816"/>
            <a:ext cx="546860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Now I know about…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 can speak about…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812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2003141" y="2097900"/>
            <a:ext cx="5159422" cy="4272875"/>
            <a:chOff x="2500537" y="2081158"/>
            <a:chExt cx="5159422" cy="4272875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2500537" y="4941168"/>
              <a:ext cx="1" cy="1412865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flipH="1">
              <a:off x="2500537" y="4941167"/>
              <a:ext cx="1719807" cy="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H="1">
              <a:off x="4220343" y="3528302"/>
              <a:ext cx="1" cy="1412865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H="1">
              <a:off x="5940151" y="2081158"/>
              <a:ext cx="1" cy="1412865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H="1">
              <a:off x="4220344" y="3506946"/>
              <a:ext cx="1719807" cy="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5940152" y="2107148"/>
              <a:ext cx="1719807" cy="0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8194" name="Picture 2" descr="https://png.rinvik.ru/files/Narisvannaya-krasnaya-korobka-s-krasno-zolotym-banto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30486"/>
            <a:ext cx="2449888" cy="1738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985076" y="1377752"/>
            <a:ext cx="1512168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latin typeface="Monotype Corsiva" panose="03010101010201010101" pitchFamily="66" charset="0"/>
              </a:rPr>
              <a:t>Knowledge</a:t>
            </a:r>
            <a:endParaRPr lang="ru-RU" sz="2400" b="1" i="1" dirty="0">
              <a:latin typeface="Monotype Corsiva" panose="03010101010201010101" pitchFamily="66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H="1">
            <a:off x="283335" y="6350275"/>
            <a:ext cx="1719807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267744" y="5391951"/>
            <a:ext cx="3528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 was not active. I have problems with English.</a:t>
            </a:r>
            <a:endParaRPr lang="ru-RU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4045260" y="3774422"/>
            <a:ext cx="3528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 was active but I think I can work better.</a:t>
            </a:r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5615608" y="2310536"/>
            <a:ext cx="3528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 was active. I know a lot. My English is good.</a:t>
            </a:r>
            <a:endParaRPr lang="ru-RU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179512" y="586900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1.</a:t>
            </a:r>
            <a:endParaRPr lang="ru-RU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1979712" y="4426768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2</a:t>
            </a:r>
            <a:r>
              <a:rPr lang="en-US" sz="2800" dirty="0" smtClean="0"/>
              <a:t>.</a:t>
            </a:r>
            <a:endParaRPr lang="ru-RU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3722948" y="292494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3</a:t>
            </a:r>
            <a:r>
              <a:rPr lang="en-US" sz="2800" dirty="0" smtClean="0"/>
              <a:t>.</a:t>
            </a:r>
            <a:endParaRPr lang="ru-RU" sz="2800" dirty="0"/>
          </a:p>
        </p:txBody>
      </p:sp>
      <p:pic>
        <p:nvPicPr>
          <p:cNvPr id="8196" name="Picture 4" descr="https://i.pinimg.com/736x/35/40/aa/3540aa8d672e2ea34b7718c044a6bb56--tv-places-to-visi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51475"/>
            <a:ext cx="1409109" cy="2073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s://thumbs.dreamstime.com/z/boy-child-soldier-war-character-cartoon-illustration-smiling-young-vector-done-style-white-background-isolated-cut-perfect-3126528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59"/>
          <a:stretch/>
        </p:blipFill>
        <p:spPr bwMode="auto">
          <a:xfrm>
            <a:off x="2298373" y="2924944"/>
            <a:ext cx="1213387" cy="1870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s://avatars.mds.yandex.net/get-pdb/872807/8d6f8e9f-e54d-4784-9fcb-9074bc584550/s120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9931" y="923596"/>
            <a:ext cx="1322735" cy="2504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77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clipartpost.com/wp-content/uploads/2017/09/Homework-clip-art-for-kids-free-clipart-imag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169" y="176920"/>
            <a:ext cx="8376311" cy="166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6168" y="2132856"/>
            <a:ext cx="8232296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5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Learn the words</a:t>
            </a:r>
            <a:r>
              <a:rPr lang="ru-RU" sz="5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685800" indent="-6858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5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Write or get ready to speak about Victory Day</a:t>
            </a:r>
            <a:r>
              <a:rPr lang="ru-RU" sz="5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5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951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46261" y="2852936"/>
            <a:ext cx="2952328" cy="1015663"/>
          </a:xfrm>
          <a:prstGeom prst="rect">
            <a:avLst/>
          </a:prstGeom>
          <a:ln w="571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holiday</a:t>
            </a:r>
            <a:endParaRPr lang="ru-RU" sz="6000" dirty="0"/>
          </a:p>
        </p:txBody>
      </p:sp>
      <p:grpSp>
        <p:nvGrpSpPr>
          <p:cNvPr id="22" name="Группа 21"/>
          <p:cNvGrpSpPr/>
          <p:nvPr/>
        </p:nvGrpSpPr>
        <p:grpSpPr>
          <a:xfrm>
            <a:off x="3171753" y="116632"/>
            <a:ext cx="2552375" cy="2736304"/>
            <a:chOff x="3171753" y="116632"/>
            <a:chExt cx="2552375" cy="2736304"/>
          </a:xfrm>
        </p:grpSpPr>
        <p:sp>
          <p:nvSpPr>
            <p:cNvPr id="7" name="TextBox 6"/>
            <p:cNvSpPr txBox="1"/>
            <p:nvPr/>
          </p:nvSpPr>
          <p:spPr>
            <a:xfrm>
              <a:off x="3171753" y="116632"/>
              <a:ext cx="2552375" cy="132343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4000" dirty="0" smtClean="0"/>
                <a:t>Card</a:t>
              </a:r>
            </a:p>
            <a:p>
              <a:pPr algn="ctr"/>
              <a:endParaRPr lang="ru-RU" sz="4000" dirty="0"/>
            </a:p>
          </p:txBody>
        </p:sp>
        <p:pic>
          <p:nvPicPr>
            <p:cNvPr id="2050" name="Picture 2" descr="https://im0-tub-ru.yandex.net/i?id=335cdf4ec90f4386c822abbd83089b95-l&amp;n=13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283969" y="440588"/>
              <a:ext cx="1290814" cy="917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4" name="Прямая соединительная линия 13"/>
            <p:cNvCxnSpPr>
              <a:stCxn id="7" idx="2"/>
            </p:cNvCxnSpPr>
            <p:nvPr/>
          </p:nvCxnSpPr>
          <p:spPr>
            <a:xfrm flipH="1">
              <a:off x="4447940" y="1440071"/>
              <a:ext cx="1" cy="1412865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24" name="Группа 23"/>
          <p:cNvGrpSpPr/>
          <p:nvPr/>
        </p:nvGrpSpPr>
        <p:grpSpPr>
          <a:xfrm>
            <a:off x="5397758" y="1358048"/>
            <a:ext cx="3638738" cy="1494888"/>
            <a:chOff x="5397758" y="1358048"/>
            <a:chExt cx="3638738" cy="1494888"/>
          </a:xfrm>
        </p:grpSpPr>
        <p:sp>
          <p:nvSpPr>
            <p:cNvPr id="8" name="TextBox 7"/>
            <p:cNvSpPr txBox="1"/>
            <p:nvPr/>
          </p:nvSpPr>
          <p:spPr>
            <a:xfrm>
              <a:off x="6372200" y="1358048"/>
              <a:ext cx="2664296" cy="138499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4000" dirty="0" smtClean="0"/>
                <a:t>Gift </a:t>
              </a:r>
            </a:p>
            <a:p>
              <a:pPr algn="ctr"/>
              <a:endParaRPr lang="ru-RU" sz="4400" dirty="0"/>
            </a:p>
          </p:txBody>
        </p:sp>
        <p:pic>
          <p:nvPicPr>
            <p:cNvPr id="2054" name="Picture 6" descr="https://static-eu.insales.ru/images/products/1/6589/243349949/46-gift-box-png-image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4368" y="1536489"/>
              <a:ext cx="1050675" cy="11247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1" name="Прямая соединительная линия 20"/>
            <p:cNvCxnSpPr/>
            <p:nvPr/>
          </p:nvCxnSpPr>
          <p:spPr>
            <a:xfrm flipH="1">
              <a:off x="5397758" y="1881983"/>
              <a:ext cx="974442" cy="97095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31" name="Группа 30"/>
          <p:cNvGrpSpPr/>
          <p:nvPr/>
        </p:nvGrpSpPr>
        <p:grpSpPr>
          <a:xfrm>
            <a:off x="152371" y="1358048"/>
            <a:ext cx="3512116" cy="1494888"/>
            <a:chOff x="152371" y="1358048"/>
            <a:chExt cx="3512116" cy="1494888"/>
          </a:xfrm>
        </p:grpSpPr>
        <p:sp>
          <p:nvSpPr>
            <p:cNvPr id="9" name="TextBox 8"/>
            <p:cNvSpPr txBox="1"/>
            <p:nvPr/>
          </p:nvSpPr>
          <p:spPr>
            <a:xfrm>
              <a:off x="152371" y="1358048"/>
              <a:ext cx="2475413" cy="138499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4000" dirty="0" smtClean="0"/>
                <a:t>Party</a:t>
              </a:r>
            </a:p>
            <a:p>
              <a:pPr algn="ctr"/>
              <a:endParaRPr lang="ru-RU" sz="4400" dirty="0"/>
            </a:p>
          </p:txBody>
        </p:sp>
        <p:pic>
          <p:nvPicPr>
            <p:cNvPr id="2052" name="Picture 4" descr="http://4.bp.blogspot.com/-ptLxX40qdds/VGCypYmpE4I/AAAAAAAAAD8/dbdQWZNm-CI/s1600/celebrate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771" y="1988840"/>
              <a:ext cx="1413005" cy="7200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3" name="Прямая соединительная линия 22"/>
            <p:cNvCxnSpPr/>
            <p:nvPr/>
          </p:nvCxnSpPr>
          <p:spPr>
            <a:xfrm>
              <a:off x="2628034" y="1729583"/>
              <a:ext cx="1036453" cy="112335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28" name="Группа 27"/>
          <p:cNvGrpSpPr/>
          <p:nvPr/>
        </p:nvGrpSpPr>
        <p:grpSpPr>
          <a:xfrm>
            <a:off x="3260836" y="3933056"/>
            <a:ext cx="2723051" cy="2877334"/>
            <a:chOff x="3260836" y="3933056"/>
            <a:chExt cx="2723051" cy="2877334"/>
          </a:xfrm>
        </p:grpSpPr>
        <p:sp>
          <p:nvSpPr>
            <p:cNvPr id="12" name="TextBox 11"/>
            <p:cNvSpPr txBox="1"/>
            <p:nvPr/>
          </p:nvSpPr>
          <p:spPr>
            <a:xfrm>
              <a:off x="3260836" y="5445224"/>
              <a:ext cx="2679316" cy="132343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3600" dirty="0" smtClean="0"/>
                <a:t>Celebrate</a:t>
              </a:r>
              <a:endParaRPr lang="en-US" sz="4000" dirty="0" smtClean="0"/>
            </a:p>
            <a:p>
              <a:endParaRPr lang="ru-RU" sz="4400" dirty="0"/>
            </a:p>
          </p:txBody>
        </p:sp>
        <p:pic>
          <p:nvPicPr>
            <p:cNvPr id="2060" name="Picture 12" descr="https://avatanplus.com/files/resources/original/5917e8469384e15c056353cc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8761" y="5805264"/>
              <a:ext cx="1005126" cy="10051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5" name="Прямая соединительная линия 24"/>
            <p:cNvCxnSpPr/>
            <p:nvPr/>
          </p:nvCxnSpPr>
          <p:spPr>
            <a:xfrm>
              <a:off x="4447941" y="3933056"/>
              <a:ext cx="0" cy="1512168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30" name="Группа 29"/>
          <p:cNvGrpSpPr/>
          <p:nvPr/>
        </p:nvGrpSpPr>
        <p:grpSpPr>
          <a:xfrm>
            <a:off x="193933" y="3868599"/>
            <a:ext cx="3585981" cy="1747936"/>
            <a:chOff x="193933" y="3868599"/>
            <a:chExt cx="3585981" cy="1747936"/>
          </a:xfrm>
        </p:grpSpPr>
        <p:sp>
          <p:nvSpPr>
            <p:cNvPr id="10" name="TextBox 9"/>
            <p:cNvSpPr txBox="1"/>
            <p:nvPr/>
          </p:nvSpPr>
          <p:spPr>
            <a:xfrm>
              <a:off x="193933" y="4293096"/>
              <a:ext cx="2577867" cy="132343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4000" dirty="0" smtClean="0"/>
                <a:t>Wish</a:t>
              </a:r>
            </a:p>
            <a:p>
              <a:pPr algn="ctr"/>
              <a:endParaRPr lang="ru-RU" sz="4000" dirty="0"/>
            </a:p>
          </p:txBody>
        </p:sp>
        <p:pic>
          <p:nvPicPr>
            <p:cNvPr id="2056" name="Picture 8" descr="https://i.ya-webdesign.com/images/daydreaming-clipart-6.jp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0410" y="4327466"/>
              <a:ext cx="1117374" cy="12617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7" name="Прямая соединительная линия 26"/>
            <p:cNvCxnSpPr/>
            <p:nvPr/>
          </p:nvCxnSpPr>
          <p:spPr>
            <a:xfrm flipH="1">
              <a:off x="2771800" y="3868599"/>
              <a:ext cx="1008114" cy="1216585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26" name="Группа 25"/>
          <p:cNvGrpSpPr/>
          <p:nvPr/>
        </p:nvGrpSpPr>
        <p:grpSpPr>
          <a:xfrm>
            <a:off x="5397759" y="3933056"/>
            <a:ext cx="3638737" cy="1745144"/>
            <a:chOff x="5397759" y="3933056"/>
            <a:chExt cx="3638737" cy="1745144"/>
          </a:xfrm>
        </p:grpSpPr>
        <p:sp>
          <p:nvSpPr>
            <p:cNvPr id="11" name="TextBox 10"/>
            <p:cNvSpPr txBox="1"/>
            <p:nvPr/>
          </p:nvSpPr>
          <p:spPr>
            <a:xfrm>
              <a:off x="6372200" y="4354761"/>
              <a:ext cx="2664296" cy="132343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3600" dirty="0" smtClean="0"/>
                <a:t>Tradition</a:t>
              </a:r>
              <a:endParaRPr lang="en-US" sz="4000" dirty="0" smtClean="0"/>
            </a:p>
            <a:p>
              <a:endParaRPr lang="ru-RU" sz="4400" dirty="0"/>
            </a:p>
          </p:txBody>
        </p:sp>
        <p:pic>
          <p:nvPicPr>
            <p:cNvPr id="2058" name="Picture 10" descr="https://im0-tub-ru.yandex.net/i?id=b567016da7cc599a3676f3e5c9b39878&amp;n=13&amp;exp=1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71338" y="4788418"/>
              <a:ext cx="881440" cy="8897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9" name="Прямая соединительная линия 28"/>
            <p:cNvCxnSpPr/>
            <p:nvPr/>
          </p:nvCxnSpPr>
          <p:spPr>
            <a:xfrm>
              <a:off x="5397759" y="3933056"/>
              <a:ext cx="974441" cy="1152128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30062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75608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Monotype Corsiva" panose="03010101010201010101" pitchFamily="66" charset="0"/>
              </a:rPr>
              <a:t>The </a:t>
            </a:r>
            <a:r>
              <a:rPr lang="en-US" sz="6600" b="1" dirty="0" smtClean="0">
                <a:latin typeface="Monotype Corsiva" panose="03010101010201010101" pitchFamily="66" charset="0"/>
              </a:rPr>
              <a:t>theme</a:t>
            </a:r>
            <a:r>
              <a:rPr lang="en-US" sz="6000" b="1" dirty="0" smtClean="0">
                <a:latin typeface="Monotype Corsiva" panose="03010101010201010101" pitchFamily="66" charset="0"/>
              </a:rPr>
              <a:t> of the lesson:</a:t>
            </a:r>
            <a:endParaRPr lang="ru-RU" sz="6000" b="1" dirty="0"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9607" y="1844824"/>
            <a:ext cx="7128792" cy="2308324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72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“Holidays in Russia and Britain”</a:t>
            </a:r>
            <a:endParaRPr lang="ru-RU" sz="7200" b="1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4473694"/>
            <a:ext cx="42484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latin typeface="Monotype Corsiva" panose="03010101010201010101" pitchFamily="66" charset="0"/>
              </a:rPr>
              <a:t>Do they have anything in common?</a:t>
            </a:r>
            <a:endParaRPr lang="ru-RU" sz="44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297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gallery.yopriceville.com/var/albums/Free-Clipart-Pictures/Scrolls-PNG/White_Scrolled_Paper_PNG_Clipart_Picture.png?m=143881130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7" y="23745"/>
            <a:ext cx="6552728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1088231"/>
            <a:ext cx="4398992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ü"/>
            </a:pPr>
            <a:r>
              <a:rPr lang="en-US" sz="5000" dirty="0" smtClean="0">
                <a:latin typeface="Monotype Corsiva" panose="03010101010201010101" pitchFamily="66" charset="0"/>
              </a:rPr>
              <a:t>New Year</a:t>
            </a:r>
          </a:p>
          <a:p>
            <a:pPr marL="685800" indent="-685800">
              <a:buFont typeface="Wingdings" panose="05000000000000000000" pitchFamily="2" charset="2"/>
              <a:buChar char="ü"/>
            </a:pPr>
            <a:r>
              <a:rPr lang="en-US" sz="5000" dirty="0" smtClean="0">
                <a:latin typeface="Monotype Corsiva" panose="03010101010201010101" pitchFamily="66" charset="0"/>
              </a:rPr>
              <a:t>Christmas</a:t>
            </a:r>
          </a:p>
          <a:p>
            <a:pPr marL="685800" indent="-685800">
              <a:buFont typeface="Wingdings" panose="05000000000000000000" pitchFamily="2" charset="2"/>
              <a:buChar char="ü"/>
            </a:pPr>
            <a:r>
              <a:rPr lang="en-US" sz="5000" dirty="0" smtClean="0">
                <a:latin typeface="Monotype Corsiva" panose="03010101010201010101" pitchFamily="66" charset="0"/>
              </a:rPr>
              <a:t>St. Valentine’s Day</a:t>
            </a:r>
          </a:p>
          <a:p>
            <a:pPr marL="685800" indent="-685800">
              <a:buFont typeface="Wingdings" panose="05000000000000000000" pitchFamily="2" charset="2"/>
              <a:buChar char="ü"/>
            </a:pPr>
            <a:r>
              <a:rPr lang="en-US" sz="5000" dirty="0" smtClean="0">
                <a:latin typeface="Monotype Corsiva" panose="03010101010201010101" pitchFamily="66" charset="0"/>
              </a:rPr>
              <a:t>Easter</a:t>
            </a:r>
          </a:p>
          <a:p>
            <a:pPr marL="685800" indent="-685800">
              <a:buFont typeface="Wingdings" panose="05000000000000000000" pitchFamily="2" charset="2"/>
              <a:buChar char="ü"/>
            </a:pPr>
            <a:r>
              <a:rPr lang="en-US" sz="5000" dirty="0" smtClean="0">
                <a:latin typeface="Monotype Corsiva" panose="03010101010201010101" pitchFamily="66" charset="0"/>
              </a:rPr>
              <a:t>Halloween</a:t>
            </a:r>
          </a:p>
          <a:p>
            <a:endParaRPr lang="ru-RU" sz="5000" dirty="0">
              <a:latin typeface="Monotype Corsiva" panose="03010101010201010101" pitchFamily="66" charset="0"/>
            </a:endParaRPr>
          </a:p>
        </p:txBody>
      </p:sp>
      <p:pic>
        <p:nvPicPr>
          <p:cNvPr id="3076" name="Picture 4" descr="https://s1.1zoom.me/b5050/861/327667-svetik_2560x16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60648"/>
            <a:ext cx="2304256" cy="14401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avatars.mds.yandex.net/get-pdb/1701500/1b509623-c346-43e9-ad74-a6aeaa2dce23/ori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1061" y="1124744"/>
            <a:ext cx="2016224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mergina-school.ru/wp-content/uploads/2018/10/non-scary-halloween-parties-for-kids-56e584e93df78c5ba0572e7c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3278" y="5229200"/>
            <a:ext cx="2299479" cy="15336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s1.1zoom.ru/big3/163/428749-blackangel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4685" y="2780928"/>
            <a:ext cx="2228642" cy="1481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ukr.media/static/ba/aimg/3/9/0/390983_1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9080" y="3859043"/>
            <a:ext cx="2307274" cy="15551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9354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340768"/>
            <a:ext cx="8712968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When do you celebrate …?</a:t>
            </a:r>
            <a:endParaRPr lang="ru-RU" sz="115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05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124744"/>
            <a:ext cx="64807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800" b="1" dirty="0" smtClean="0">
                <a:latin typeface="Monotype Corsiva" panose="03010101010201010101" pitchFamily="66" charset="0"/>
              </a:rPr>
              <a:t>Do they have anything in common?</a:t>
            </a:r>
            <a:endParaRPr lang="ru-RU" sz="88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262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46261" y="2852936"/>
            <a:ext cx="2952328" cy="1015663"/>
          </a:xfrm>
          <a:prstGeom prst="rect">
            <a:avLst/>
          </a:prstGeom>
          <a:ln w="571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6000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3171753" y="116632"/>
            <a:ext cx="2926836" cy="2736304"/>
            <a:chOff x="3171753" y="116632"/>
            <a:chExt cx="2552375" cy="2736304"/>
          </a:xfrm>
        </p:grpSpPr>
        <p:grpSp>
          <p:nvGrpSpPr>
            <p:cNvPr id="22" name="Группа 21"/>
            <p:cNvGrpSpPr/>
            <p:nvPr/>
          </p:nvGrpSpPr>
          <p:grpSpPr>
            <a:xfrm>
              <a:off x="3171753" y="116632"/>
              <a:ext cx="2552375" cy="2736304"/>
              <a:chOff x="3171753" y="116632"/>
              <a:chExt cx="2552375" cy="2736304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3171753" y="116632"/>
                <a:ext cx="2552375" cy="1323439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4000" dirty="0" smtClean="0"/>
                  <a:t>War</a:t>
                </a:r>
              </a:p>
              <a:p>
                <a:pPr algn="ctr"/>
                <a:endParaRPr lang="ru-RU" sz="4000" dirty="0"/>
              </a:p>
            </p:txBody>
          </p:sp>
          <p:cxnSp>
            <p:nvCxnSpPr>
              <p:cNvPr id="14" name="Прямая соединительная линия 13"/>
              <p:cNvCxnSpPr>
                <a:stCxn id="7" idx="2"/>
              </p:cNvCxnSpPr>
              <p:nvPr/>
            </p:nvCxnSpPr>
            <p:spPr>
              <a:xfrm flipH="1">
                <a:off x="4447940" y="1440071"/>
                <a:ext cx="1" cy="1412865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  <p:pic>
          <p:nvPicPr>
            <p:cNvPr id="4098" name="Picture 2" descr="https://img2.akspic.ru/image/41151-kompyuternaya_igra-velikaya_otechestvennaya_vojna-bak-otryad-voennosluzhashhie-1920x120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476672"/>
              <a:ext cx="1482568" cy="9266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Группа 2"/>
          <p:cNvGrpSpPr/>
          <p:nvPr/>
        </p:nvGrpSpPr>
        <p:grpSpPr>
          <a:xfrm>
            <a:off x="30510" y="2183669"/>
            <a:ext cx="3987582" cy="1384995"/>
            <a:chOff x="30510" y="1389725"/>
            <a:chExt cx="3987582" cy="1384995"/>
          </a:xfrm>
        </p:grpSpPr>
        <p:grpSp>
          <p:nvGrpSpPr>
            <p:cNvPr id="31" name="Группа 30"/>
            <p:cNvGrpSpPr/>
            <p:nvPr/>
          </p:nvGrpSpPr>
          <p:grpSpPr>
            <a:xfrm>
              <a:off x="30510" y="1389725"/>
              <a:ext cx="3987582" cy="1384995"/>
              <a:chOff x="152371" y="1358048"/>
              <a:chExt cx="3512116" cy="1384995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152371" y="1358048"/>
                <a:ext cx="2475413" cy="1384995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3600" dirty="0" smtClean="0"/>
                  <a:t>Victory</a:t>
                </a:r>
              </a:p>
              <a:p>
                <a:pPr algn="ctr"/>
                <a:endParaRPr lang="ru-RU" sz="4800" dirty="0"/>
              </a:p>
            </p:txBody>
          </p:sp>
          <p:cxnSp>
            <p:nvCxnSpPr>
              <p:cNvPr id="23" name="Прямая соединительная линия 22"/>
              <p:cNvCxnSpPr/>
              <p:nvPr/>
            </p:nvCxnSpPr>
            <p:spPr>
              <a:xfrm>
                <a:off x="2628034" y="1729583"/>
                <a:ext cx="1036453" cy="320962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  <p:pic>
          <p:nvPicPr>
            <p:cNvPr id="4100" name="Picture 4" descr="https://avatars.mds.yandex.net/get-pdb/788379/275ba84d-03da-4a79-a030-d51a5aafc018/s1200?webp=fals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2866" y="1696565"/>
              <a:ext cx="1284108" cy="952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Группа 3"/>
          <p:cNvGrpSpPr/>
          <p:nvPr/>
        </p:nvGrpSpPr>
        <p:grpSpPr>
          <a:xfrm>
            <a:off x="5076056" y="2175204"/>
            <a:ext cx="4046328" cy="1384995"/>
            <a:chOff x="4990167" y="1358048"/>
            <a:chExt cx="4046328" cy="1384995"/>
          </a:xfrm>
        </p:grpSpPr>
        <p:grpSp>
          <p:nvGrpSpPr>
            <p:cNvPr id="24" name="Группа 23"/>
            <p:cNvGrpSpPr/>
            <p:nvPr/>
          </p:nvGrpSpPr>
          <p:grpSpPr>
            <a:xfrm>
              <a:off x="4990167" y="1358048"/>
              <a:ext cx="4046328" cy="1384995"/>
              <a:chOff x="5184073" y="1358048"/>
              <a:chExt cx="3852423" cy="1384995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6372200" y="1358048"/>
                <a:ext cx="2664296" cy="1384995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3600" dirty="0" smtClean="0"/>
                  <a:t>Parade</a:t>
                </a:r>
              </a:p>
              <a:p>
                <a:pPr algn="ctr"/>
                <a:endParaRPr lang="ru-RU" sz="4800" dirty="0"/>
              </a:p>
            </p:txBody>
          </p:sp>
          <p:cxnSp>
            <p:nvCxnSpPr>
              <p:cNvPr id="21" name="Прямая соединительная линия 20"/>
              <p:cNvCxnSpPr/>
              <p:nvPr/>
            </p:nvCxnSpPr>
            <p:spPr>
              <a:xfrm flipH="1">
                <a:off x="5184073" y="1738048"/>
                <a:ext cx="1188128" cy="275259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  <p:pic>
          <p:nvPicPr>
            <p:cNvPr id="4102" name="Picture 6" descr="https://upload.wikimedia.org/wikipedia/commons/d/dc/2018_Moscow_Victory_Day_Parade_29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925"/>
            <a:stretch/>
          </p:blipFill>
          <p:spPr bwMode="auto">
            <a:xfrm>
              <a:off x="7649822" y="1706198"/>
              <a:ext cx="1332148" cy="9549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Группа 4"/>
          <p:cNvGrpSpPr/>
          <p:nvPr/>
        </p:nvGrpSpPr>
        <p:grpSpPr>
          <a:xfrm>
            <a:off x="30511" y="3868599"/>
            <a:ext cx="3749404" cy="1824468"/>
            <a:chOff x="30511" y="3868599"/>
            <a:chExt cx="3749404" cy="1824468"/>
          </a:xfrm>
        </p:grpSpPr>
        <p:grpSp>
          <p:nvGrpSpPr>
            <p:cNvPr id="30" name="Группа 29"/>
            <p:cNvGrpSpPr/>
            <p:nvPr/>
          </p:nvGrpSpPr>
          <p:grpSpPr>
            <a:xfrm>
              <a:off x="30511" y="3868599"/>
              <a:ext cx="3749404" cy="1824468"/>
              <a:chOff x="193933" y="3868599"/>
              <a:chExt cx="3585981" cy="1762296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193933" y="4293096"/>
                <a:ext cx="2577867" cy="1337799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3600" dirty="0" smtClean="0"/>
                  <a:t>Soldier</a:t>
                </a:r>
              </a:p>
              <a:p>
                <a:pPr algn="ctr"/>
                <a:endParaRPr lang="ru-RU" sz="4800" dirty="0"/>
              </a:p>
            </p:txBody>
          </p:sp>
          <p:cxnSp>
            <p:nvCxnSpPr>
              <p:cNvPr id="27" name="Прямая соединительная линия 26"/>
              <p:cNvCxnSpPr/>
              <p:nvPr/>
            </p:nvCxnSpPr>
            <p:spPr>
              <a:xfrm flipH="1">
                <a:off x="2771800" y="3868599"/>
                <a:ext cx="1008114" cy="1216585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  <p:pic>
          <p:nvPicPr>
            <p:cNvPr id="4104" name="Picture 8" descr="https://deita.ru/media/original_images/soldat_1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37" r="23839"/>
            <a:stretch/>
          </p:blipFill>
          <p:spPr bwMode="auto">
            <a:xfrm flipH="1">
              <a:off x="1482866" y="4598326"/>
              <a:ext cx="1192818" cy="1059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Группа 12"/>
          <p:cNvGrpSpPr/>
          <p:nvPr/>
        </p:nvGrpSpPr>
        <p:grpSpPr>
          <a:xfrm>
            <a:off x="5397759" y="3912736"/>
            <a:ext cx="3638737" cy="1877086"/>
            <a:chOff x="5397759" y="3912736"/>
            <a:chExt cx="3638737" cy="1877086"/>
          </a:xfrm>
        </p:grpSpPr>
        <p:grpSp>
          <p:nvGrpSpPr>
            <p:cNvPr id="26" name="Группа 25"/>
            <p:cNvGrpSpPr/>
            <p:nvPr/>
          </p:nvGrpSpPr>
          <p:grpSpPr>
            <a:xfrm>
              <a:off x="5397759" y="3912736"/>
              <a:ext cx="3638737" cy="1877086"/>
              <a:chOff x="5397759" y="3933056"/>
              <a:chExt cx="3638737" cy="1877086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6372200" y="4486703"/>
                <a:ext cx="2664296" cy="1323439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Wreath</a:t>
                </a:r>
                <a:endParaRPr lang="en-US" sz="3600" dirty="0" smtClean="0"/>
              </a:p>
              <a:p>
                <a:endParaRPr lang="ru-RU" sz="4800" dirty="0"/>
              </a:p>
            </p:txBody>
          </p:sp>
          <p:cxnSp>
            <p:nvCxnSpPr>
              <p:cNvPr id="29" name="Прямая соединительная линия 28"/>
              <p:cNvCxnSpPr/>
              <p:nvPr/>
            </p:nvCxnSpPr>
            <p:spPr>
              <a:xfrm>
                <a:off x="5397759" y="3933056"/>
                <a:ext cx="974441" cy="1152128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  <p:pic>
          <p:nvPicPr>
            <p:cNvPr id="4106" name="Picture 10" descr="http://xn----7sbhmf4bganbdrp.xn--p1ai/upload/iblock/d3a/d3a2b821ec2def4e8e2098526b9564d2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81274" y="4581128"/>
              <a:ext cx="1200696" cy="12006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" name="Группа 14"/>
          <p:cNvGrpSpPr/>
          <p:nvPr/>
        </p:nvGrpSpPr>
        <p:grpSpPr>
          <a:xfrm>
            <a:off x="3260836" y="3933056"/>
            <a:ext cx="2679316" cy="2835607"/>
            <a:chOff x="3260836" y="3933056"/>
            <a:chExt cx="2679316" cy="2835607"/>
          </a:xfrm>
        </p:grpSpPr>
        <p:grpSp>
          <p:nvGrpSpPr>
            <p:cNvPr id="28" name="Группа 27"/>
            <p:cNvGrpSpPr/>
            <p:nvPr/>
          </p:nvGrpSpPr>
          <p:grpSpPr>
            <a:xfrm>
              <a:off x="3260836" y="3933056"/>
              <a:ext cx="2679316" cy="2835607"/>
              <a:chOff x="3260836" y="3933056"/>
              <a:chExt cx="2679316" cy="2835607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3260836" y="5445224"/>
                <a:ext cx="2679316" cy="1323439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3600" dirty="0" smtClean="0"/>
                  <a:t>Silence</a:t>
                </a:r>
                <a:endParaRPr lang="en-US" sz="4000" dirty="0" smtClean="0"/>
              </a:p>
              <a:p>
                <a:endParaRPr lang="ru-RU" sz="4400" dirty="0"/>
              </a:p>
            </p:txBody>
          </p:sp>
          <p:cxnSp>
            <p:nvCxnSpPr>
              <p:cNvPr id="25" name="Прямая соединительная линия 24"/>
              <p:cNvCxnSpPr/>
              <p:nvPr/>
            </p:nvCxnSpPr>
            <p:spPr>
              <a:xfrm>
                <a:off x="4447941" y="3933056"/>
                <a:ext cx="0" cy="1512168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  <p:pic>
          <p:nvPicPr>
            <p:cNvPr id="4108" name="Picture 12" descr="https://cdn.urbania.ca/media/2018/01/Shush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801" r="19790"/>
            <a:stretch/>
          </p:blipFill>
          <p:spPr bwMode="auto">
            <a:xfrm>
              <a:off x="4716016" y="5584673"/>
              <a:ext cx="1168963" cy="10815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TextBox 15"/>
          <p:cNvSpPr txBox="1"/>
          <p:nvPr/>
        </p:nvSpPr>
        <p:spPr>
          <a:xfrm>
            <a:off x="3920830" y="2830463"/>
            <a:ext cx="13796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?</a:t>
            </a:r>
            <a:endParaRPr lang="ru-RU" sz="7200" dirty="0"/>
          </a:p>
        </p:txBody>
      </p:sp>
      <p:grpSp>
        <p:nvGrpSpPr>
          <p:cNvPr id="37" name="Группа 36"/>
          <p:cNvGrpSpPr/>
          <p:nvPr/>
        </p:nvGrpSpPr>
        <p:grpSpPr>
          <a:xfrm>
            <a:off x="293755" y="0"/>
            <a:ext cx="2260484" cy="2136572"/>
            <a:chOff x="6012160" y="2852936"/>
            <a:chExt cx="2016224" cy="2016224"/>
          </a:xfrm>
        </p:grpSpPr>
        <p:pic>
          <p:nvPicPr>
            <p:cNvPr id="38" name="Picture 10" descr="https://thumbs.gfycat.com/FluidCarelessEmeraldtreeskink-max-1mb.gif"/>
            <p:cNvPicPr>
              <a:picLocks noChangeAspect="1" noChangeArrowheads="1" noCrop="1"/>
            </p:cNvPicPr>
            <p:nvPr/>
          </p:nvPicPr>
          <p:blipFill>
            <a:blip r:embed="rId8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2160" y="2852936"/>
              <a:ext cx="2016224" cy="20162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TextBox 38"/>
            <p:cNvSpPr txBox="1"/>
            <p:nvPr/>
          </p:nvSpPr>
          <p:spPr>
            <a:xfrm>
              <a:off x="6625727" y="3108692"/>
              <a:ext cx="1008113" cy="10015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293755" y="32137"/>
            <a:ext cx="2262021" cy="2072298"/>
            <a:chOff x="3745871" y="3982314"/>
            <a:chExt cx="2016224" cy="2016224"/>
          </a:xfrm>
        </p:grpSpPr>
        <p:pic>
          <p:nvPicPr>
            <p:cNvPr id="41" name="Picture 10" descr="https://thumbs.gfycat.com/FluidCarelessEmeraldtreeskink-max-1mb.gif"/>
            <p:cNvPicPr>
              <a:picLocks noChangeAspect="1" noChangeArrowheads="1" noCrop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5871" y="3982314"/>
              <a:ext cx="2016224" cy="20162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TextBox 41"/>
            <p:cNvSpPr txBox="1"/>
            <p:nvPr/>
          </p:nvSpPr>
          <p:spPr>
            <a:xfrm>
              <a:off x="4359021" y="4414820"/>
              <a:ext cx="1154040" cy="1287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43" name="Группа 42"/>
          <p:cNvGrpSpPr/>
          <p:nvPr/>
        </p:nvGrpSpPr>
        <p:grpSpPr>
          <a:xfrm>
            <a:off x="187706" y="-13737"/>
            <a:ext cx="2366533" cy="2188941"/>
            <a:chOff x="6300192" y="2243616"/>
            <a:chExt cx="2016224" cy="2016224"/>
          </a:xfrm>
        </p:grpSpPr>
        <p:pic>
          <p:nvPicPr>
            <p:cNvPr id="44" name="Picture 10" descr="https://thumbs.gfycat.com/FluidCarelessEmeraldtreeskink-max-1mb.gif"/>
            <p:cNvPicPr>
              <a:picLocks noChangeAspect="1" noChangeArrowheads="1" noCrop="1"/>
            </p:cNvPicPr>
            <p:nvPr/>
          </p:nvPicPr>
          <p:blipFill>
            <a:blip r:embed="rId8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0192" y="2243616"/>
              <a:ext cx="2016224" cy="20162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5" name="TextBox 44"/>
            <p:cNvSpPr txBox="1"/>
            <p:nvPr/>
          </p:nvSpPr>
          <p:spPr>
            <a:xfrm>
              <a:off x="6981513" y="2692142"/>
              <a:ext cx="1008112" cy="100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8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996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4" dur="59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58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9000"/>
                            </p:stCondLst>
                            <p:childTnLst>
                              <p:par>
                                <p:cTn id="47" presetID="21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8" dur="59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58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8000"/>
                            </p:stCondLst>
                            <p:childTnLst>
                              <p:par>
                                <p:cTn id="51" presetID="21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52" dur="59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58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725144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Victory Day</a:t>
            </a:r>
            <a:endParaRPr lang="ru-RU" sz="5400" b="1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21894" y="4653136"/>
            <a:ext cx="37444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Remembrance Day</a:t>
            </a:r>
            <a:endParaRPr lang="ru-RU" sz="5400" b="1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5122" name="Picture 2" descr="https://yandex.ru/images/_crpd/ms5Urw771/5e6e2d361LBs/RgyRx8nZNPxusKOu_H2MWQ4FTS6MfO1dT0S-xfaeuUf3qgahWtV7DCR-9od9zWuSNTEIhcJODlVFUdI4C5TFbFfpsIc8DaX5DiVm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515" y="1340768"/>
            <a:ext cx="4067175" cy="30480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pbs.twimg.com/media/D6GeVOgW0AE99ch.jpg:lar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4031309" cy="30480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633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942892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Victory Day</a:t>
            </a:r>
            <a:endParaRPr lang="ru-RU" sz="4000" b="1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77630" y="5943618"/>
            <a:ext cx="42839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Remembrance Day</a:t>
            </a:r>
            <a:endParaRPr lang="ru-RU" sz="4400" b="1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5122" name="Picture 2" descr="https://yandex.ru/images/_crpd/ms5Urw771/5e6e2d361LBs/RgyRx8nZNPxusKOu_H2MWQ4FTS6MfO1dT0S-xfaeuUf3qgahWtV7DCR-9od9zWuSNTEIhcJODlVFUdI4C5TFbFfpsIc8DaX5DiVm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2716" y="3356992"/>
            <a:ext cx="3393776" cy="23942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pbs.twimg.com/media/D6GeVOgW0AE99ch.jpg:lar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" y="3356992"/>
            <a:ext cx="3160147" cy="23893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3568652" y="669029"/>
            <a:ext cx="2345404" cy="228368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6"/>
          <p:cNvGrpSpPr/>
          <p:nvPr/>
        </p:nvGrpSpPr>
        <p:grpSpPr>
          <a:xfrm>
            <a:off x="3247620" y="637964"/>
            <a:ext cx="2736304" cy="2664296"/>
            <a:chOff x="1331640" y="2996952"/>
            <a:chExt cx="2016224" cy="2016224"/>
          </a:xfrm>
        </p:grpSpPr>
        <p:pic>
          <p:nvPicPr>
            <p:cNvPr id="8" name="Picture 10" descr="https://thumbs.gfycat.com/FluidCarelessEmeraldtreeskink-max-1mb.gif"/>
            <p:cNvPicPr>
              <a:picLocks noChangeAspect="1" noChangeArrowheads="1" noCrop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2996952"/>
              <a:ext cx="2016224" cy="20162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2021401" y="3489100"/>
              <a:ext cx="1008112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246479" y="652683"/>
            <a:ext cx="2736304" cy="2664296"/>
            <a:chOff x="4139952" y="692696"/>
            <a:chExt cx="2016224" cy="2016224"/>
          </a:xfrm>
        </p:grpSpPr>
        <p:pic>
          <p:nvPicPr>
            <p:cNvPr id="11" name="Picture 10" descr="https://thumbs.gfycat.com/FluidCarelessEmeraldtreeskink-max-1mb.gif"/>
            <p:cNvPicPr>
              <a:picLocks noChangeAspect="1" noChangeArrowheads="1" noCrop="1"/>
            </p:cNvPicPr>
            <p:nvPr/>
          </p:nvPicPr>
          <p:blipFill>
            <a:blip r:embed="rId4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692696"/>
              <a:ext cx="2016224" cy="20162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4894825" y="1151486"/>
              <a:ext cx="1008112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246479" y="669454"/>
            <a:ext cx="2736304" cy="2664296"/>
            <a:chOff x="4355976" y="2853664"/>
            <a:chExt cx="2016224" cy="2016224"/>
          </a:xfrm>
        </p:grpSpPr>
        <p:pic>
          <p:nvPicPr>
            <p:cNvPr id="14" name="Picture 10" descr="https://thumbs.gfycat.com/FluidCarelessEmeraldtreeskink-max-1mb.gif"/>
            <p:cNvPicPr>
              <a:picLocks noChangeAspect="1" noChangeArrowheads="1" noCrop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5976" y="2853664"/>
              <a:ext cx="2016224" cy="20162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5058295" y="3394324"/>
              <a:ext cx="1008112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3247620" y="669029"/>
            <a:ext cx="2736304" cy="2664296"/>
            <a:chOff x="6012160" y="2852936"/>
            <a:chExt cx="2016224" cy="2016224"/>
          </a:xfrm>
        </p:grpSpPr>
        <p:pic>
          <p:nvPicPr>
            <p:cNvPr id="17" name="Picture 10" descr="https://thumbs.gfycat.com/FluidCarelessEmeraldtreeskink-max-1mb.gif"/>
            <p:cNvPicPr>
              <a:picLocks noChangeAspect="1" noChangeArrowheads="1" noCrop="1"/>
            </p:cNvPicPr>
            <p:nvPr/>
          </p:nvPicPr>
          <p:blipFill>
            <a:blip r:embed="rId4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2160" y="2852936"/>
              <a:ext cx="2016224" cy="20162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6678229" y="3301462"/>
              <a:ext cx="1008112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3164743" y="617277"/>
            <a:ext cx="2736304" cy="2664296"/>
            <a:chOff x="3745871" y="3982314"/>
            <a:chExt cx="2016224" cy="2016224"/>
          </a:xfrm>
        </p:grpSpPr>
        <p:pic>
          <p:nvPicPr>
            <p:cNvPr id="20" name="Picture 10" descr="https://thumbs.gfycat.com/FluidCarelessEmeraldtreeskink-max-1mb.gif"/>
            <p:cNvPicPr>
              <a:picLocks noChangeAspect="1" noChangeArrowheads="1" noCrop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5871" y="3982314"/>
              <a:ext cx="2016224" cy="20162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4504949" y="4543412"/>
              <a:ext cx="1008112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3193579" y="647538"/>
            <a:ext cx="2736304" cy="2664296"/>
            <a:chOff x="6300192" y="2243616"/>
            <a:chExt cx="2016224" cy="2016224"/>
          </a:xfrm>
        </p:grpSpPr>
        <p:pic>
          <p:nvPicPr>
            <p:cNvPr id="23" name="Picture 10" descr="https://thumbs.gfycat.com/FluidCarelessEmeraldtreeskink-max-1mb.gif"/>
            <p:cNvPicPr>
              <a:picLocks noChangeAspect="1" noChangeArrowheads="1" noCrop="1"/>
            </p:cNvPicPr>
            <p:nvPr/>
          </p:nvPicPr>
          <p:blipFill>
            <a:blip r:embed="rId4" cstate="print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0192" y="2243616"/>
              <a:ext cx="2016224" cy="20162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6981513" y="2692142"/>
              <a:ext cx="1008112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  <a:endPara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5741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8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0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58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4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58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9000"/>
                            </p:stCondLst>
                            <p:childTnLst>
                              <p:par>
                                <p:cTn id="21" presetID="21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2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58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8000"/>
                            </p:stCondLst>
                            <p:childTnLst>
                              <p:par>
                                <p:cTn id="25" presetID="21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6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58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261</TotalTime>
  <Words>202</Words>
  <Application>Microsoft Office PowerPoint</Application>
  <PresentationFormat>Экран (4:3)</PresentationFormat>
  <Paragraphs>65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20</cp:revision>
  <dcterms:created xsi:type="dcterms:W3CDTF">2019-12-08T10:28:31Z</dcterms:created>
  <dcterms:modified xsi:type="dcterms:W3CDTF">2019-12-10T19:06:18Z</dcterms:modified>
</cp:coreProperties>
</file>