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7" r:id="rId9"/>
    <p:sldId id="263" r:id="rId10"/>
    <p:sldId id="265" r:id="rId11"/>
    <p:sldId id="264" r:id="rId12"/>
    <p:sldId id="268" r:id="rId13"/>
    <p:sldId id="271" r:id="rId14"/>
    <p:sldId id="270" r:id="rId15"/>
  </p:sldIdLst>
  <p:sldSz cx="12192000" cy="6858000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65245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4556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057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82570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9989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7425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12086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45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56906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0348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7716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CAA3A47-45D7-4427-9F1F-5F5012C83DF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DFCCAC3-EDB5-4218-A1A2-8F4213A574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476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answergarden.ch/1818658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0352" y="235259"/>
            <a:ext cx="9144000" cy="2387600"/>
          </a:xfrm>
        </p:spPr>
        <p:txBody>
          <a:bodyPr/>
          <a:lstStyle/>
          <a:p>
            <a:fld id="{FC612147-3A80-4D7E-8230-5A1203B775F4}" type="datetime1">
              <a:rPr lang="ru-RU" sz="11500" smtClean="0"/>
              <a:pPr/>
              <a:t>14.03.2021</a:t>
            </a:fld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70778"/>
            <a:ext cx="5418161" cy="1655762"/>
          </a:xfrm>
        </p:spPr>
        <p:txBody>
          <a:bodyPr/>
          <a:lstStyle/>
          <a:p>
            <a:r>
              <a:rPr lang="en-US" sz="4800" dirty="0" smtClean="0">
                <a:hlinkClick r:id="rId2"/>
              </a:rPr>
              <a:t>https://</a:t>
            </a:r>
            <a:r>
              <a:rPr lang="en-US" sz="4800" dirty="0" smtClean="0">
                <a:hlinkClick r:id="rId2"/>
              </a:rPr>
              <a:t>answergarden.ch/1818658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14338" name="Picture 2" descr="http://qrcoder.ru/code/?https%3A%2F%2Fanswergarden.ch%2F1818658&amp;10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7904" y="2357247"/>
            <a:ext cx="4676112" cy="4676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99790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4285" y="1129938"/>
            <a:ext cx="1144741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 в одной стране мира нет всеобъемлющего законодательства по Интернету.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Нормы, которые можно было бы применить к правовым отношениям в Интернете, «разбросаны» по законодательным актам иных отраслей права.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Практически отсутствует регулирование правовых отношений в Интернете на международном (межгосударственном) уровне. Основная проблема заключается в том, что Интернет не имеет территориальных границ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 smtClean="0"/>
              <a:t>Защита информации</a:t>
            </a:r>
          </a:p>
          <a:p>
            <a:pPr lvl="0"/>
            <a:r>
              <a:rPr lang="ru-RU" sz="4000" dirty="0" smtClean="0"/>
              <a:t>Защита прав и законных интересов личности, общества и государства при использовании компьютерных сетей</a:t>
            </a:r>
          </a:p>
          <a:p>
            <a:pPr lvl="0"/>
            <a:r>
              <a:rPr lang="ru-RU" sz="4000" dirty="0" smtClean="0"/>
              <a:t>Защита прав на объекты интеллектуальной собственности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5463" y="1169127"/>
            <a:ext cx="10972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Разделится на 3 группы</a:t>
            </a:r>
          </a:p>
          <a:p>
            <a:pPr>
              <a:buNone/>
            </a:pPr>
            <a:r>
              <a:rPr lang="ru-RU" dirty="0" smtClean="0"/>
              <a:t>2. Получить кейс-задание</a:t>
            </a:r>
          </a:p>
          <a:p>
            <a:pPr>
              <a:buNone/>
            </a:pPr>
            <a:r>
              <a:rPr lang="ru-RU" dirty="0" smtClean="0"/>
              <a:t>3. Найти, используя интернет, какие нарушения существуют по данному виду права</a:t>
            </a:r>
          </a:p>
          <a:p>
            <a:pPr>
              <a:buNone/>
            </a:pPr>
            <a:r>
              <a:rPr lang="ru-RU" dirty="0" smtClean="0"/>
              <a:t>4. Создать </a:t>
            </a:r>
            <a:r>
              <a:rPr lang="ru-RU" dirty="0" smtClean="0"/>
              <a:t>интеллект-карту правонарушений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 Защита </a:t>
            </a:r>
            <a:r>
              <a:rPr lang="ru-RU" dirty="0" smtClean="0"/>
              <a:t>карты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10296" y="1600201"/>
            <a:ext cx="7572103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Выполни тест пройдя по ссылке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Для прохождения теста нужно написать свои имя и фамилию</a:t>
            </a:r>
          </a:p>
          <a:p>
            <a:pPr>
              <a:buNone/>
            </a:pPr>
            <a:r>
              <a:rPr lang="ru-RU" smtClean="0"/>
              <a:t>Придумать пароль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7650" name="Picture 2" descr="http://qrcoder.ru/code/?https%3A%2F%2Fapp.wizer.me%2Flearn%2FH7DAWH&amp;4&amp;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888" y="2412908"/>
            <a:ext cx="3724095" cy="37240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thumbs.dreamstime.com/b/%D0%BB%D0%B5%D1%81%D1%82%D0%BD%D0%B8%D1%86%D0%B0-%D0%B8-%D1%81%D1%82%D1%80%D0%B5-%D0%BA%D0%B0-%D0%B2%D0%B2%D0%B5%D1%80%D1%85-8676568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93074" y="256096"/>
            <a:ext cx="4153989" cy="33491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439989" y="1508534"/>
            <a:ext cx="5228847" cy="709684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Результат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                  Не доволен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6136" y="2537611"/>
            <a:ext cx="6652699" cy="7096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Ступенька защиты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                 Легко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54481" y="4795078"/>
            <a:ext cx="10114356" cy="7096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Ступенька настроения в конце работы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Отличное                        Хорошее                          Плохое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30137" y="3566688"/>
            <a:ext cx="8938699" cy="9396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Ступенька трудностей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искать, оформлять       Трудно сделать       Сложн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3142" y="5806536"/>
            <a:ext cx="11159385" cy="7096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Ступенька настроения в начале работы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Отличное                       Хорошее                     Плохое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949217" y="0"/>
            <a:ext cx="6483531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26923" y="164996"/>
            <a:ext cx="445168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«5 ступенек роста»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s://chart.googleapis.com/chart?chs=400x400&amp;cht=qr&amp;chld=L|0&amp;chl=https%3A%2F%2Fanswergarden.ch%2F18186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774" y="204717"/>
            <a:ext cx="3657600" cy="365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18205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 2015 году пользователь сервиса </a:t>
            </a:r>
            <a:r>
              <a:rPr lang="ru-RU" dirty="0" err="1"/>
              <a:t>YouTube</a:t>
            </a:r>
            <a:r>
              <a:rPr lang="ru-RU" dirty="0"/>
              <a:t> по прозвищу </a:t>
            </a:r>
            <a:r>
              <a:rPr lang="ru-RU" dirty="0" err="1"/>
              <a:t>Диджихэйвен</a:t>
            </a:r>
            <a:r>
              <a:rPr lang="ru-RU" dirty="0"/>
              <a:t> (</a:t>
            </a:r>
            <a:r>
              <a:rPr lang="ru-RU" dirty="0" err="1"/>
              <a:t>Digihaven</a:t>
            </a:r>
            <a:r>
              <a:rPr lang="ru-RU" dirty="0"/>
              <a:t>) получил от администрации сайта письмо с уведомлением об удалении одной из его загрузок. Оказалось, что британская </a:t>
            </a:r>
            <a:r>
              <a:rPr lang="ru-RU" dirty="0" err="1"/>
              <a:t>медиакомпания</a:t>
            </a:r>
            <a:r>
              <a:rPr lang="ru-RU" dirty="0"/>
              <a:t> EMI </a:t>
            </a:r>
            <a:r>
              <a:rPr lang="ru-RU" dirty="0" err="1"/>
              <a:t>Music</a:t>
            </a:r>
            <a:r>
              <a:rPr lang="ru-RU" dirty="0"/>
              <a:t> подала жалобу о плагиате. Песня, на которую сослалась компания, </a:t>
            </a:r>
            <a:r>
              <a:rPr lang="ru-RU" dirty="0" smtClean="0"/>
              <a:t>представляла </a:t>
            </a:r>
            <a:r>
              <a:rPr lang="ru-RU" dirty="0"/>
              <a:t>собой зацикленную на час запись мурлыкания кошки, которую он залил на сайт еще за год до этой жалобы.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Решение </a:t>
            </a:r>
            <a:r>
              <a:rPr lang="ru-RU" dirty="0"/>
              <a:t>администрации </a:t>
            </a:r>
            <a:r>
              <a:rPr lang="ru-RU" dirty="0" err="1"/>
              <a:t>видеосервиса</a:t>
            </a:r>
            <a:r>
              <a:rPr lang="ru-RU" dirty="0"/>
              <a:t> было настолько волевым, что удалили не </a:t>
            </a:r>
            <a:r>
              <a:rPr lang="ru-RU" dirty="0" smtClean="0"/>
              <a:t>только запись мурлыканья </a:t>
            </a:r>
            <a:r>
              <a:rPr lang="ru-RU" dirty="0"/>
              <a:t>кота, но еще и весь канал </a:t>
            </a:r>
            <a:r>
              <a:rPr lang="ru-RU" dirty="0" err="1"/>
              <a:t>Диджихэйвена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2766744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726" y="1561012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Продавец-1 увидел на чужом сайте свои фотографии спортинвентаря. Это ему не понравилось, и он совместно с подрядчиками-юристами решил добиться удаления своих фото с сайта Продавца-2.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735662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Какова тема урока?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5394" y="2967335"/>
            <a:ext cx="6341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Право и Интернет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1424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формирование </a:t>
            </a:r>
            <a:r>
              <a:rPr lang="ru-RU" dirty="0"/>
              <a:t>целостного представления основных правовых норм информационной деятельности человека в Интернете;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умения выделять проблемы, возникающие при взаимодействии общества и человека </a:t>
            </a:r>
            <a:r>
              <a:rPr lang="ru-RU" dirty="0" smtClean="0"/>
              <a:t>в сети Интернет.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9709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интернет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0" y="1365069"/>
            <a:ext cx="10972800" cy="4525963"/>
          </a:xfrm>
        </p:spPr>
        <p:txBody>
          <a:bodyPr/>
          <a:lstStyle/>
          <a:p>
            <a:r>
              <a:rPr lang="ru-RU" b="1" dirty="0" smtClean="0"/>
              <a:t>интернет</a:t>
            </a:r>
            <a:r>
              <a:rPr lang="ru-RU" dirty="0" smtClean="0"/>
              <a:t>  — всемирная система объединённых компьютерных сетей, построенная на использовании протокола IP и маршрутизации пакетов данных. </a:t>
            </a:r>
          </a:p>
          <a:p>
            <a:r>
              <a:rPr lang="ru-RU" b="1" dirty="0" smtClean="0"/>
              <a:t>Интернет - всемирная паутина</a:t>
            </a:r>
            <a:r>
              <a:rPr lang="ru-RU" dirty="0" smtClean="0"/>
              <a:t> (англ. </a:t>
            </a:r>
            <a:r>
              <a:rPr lang="ru-RU" b="1" i="1" dirty="0" err="1" smtClean="0"/>
              <a:t>World</a:t>
            </a:r>
            <a:r>
              <a:rPr lang="ru-RU" b="1" i="1" dirty="0" smtClean="0"/>
              <a:t> </a:t>
            </a:r>
            <a:r>
              <a:rPr lang="ru-RU" b="1" i="1" dirty="0" err="1" smtClean="0"/>
              <a:t>Wide</a:t>
            </a:r>
            <a:r>
              <a:rPr lang="ru-RU" b="1" i="1" dirty="0" smtClean="0"/>
              <a:t> </a:t>
            </a:r>
            <a:r>
              <a:rPr lang="ru-RU" b="1" i="1" dirty="0" err="1" smtClean="0"/>
              <a:t>Web</a:t>
            </a:r>
            <a:r>
              <a:rPr lang="ru-RU" dirty="0" smtClean="0"/>
              <a:t>) — распределенная система, предоставляющая доступ к связанным между собой документам, расположенным на различных компьютерах, подключенных к интернету. 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право?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4000" b="1" i="1" dirty="0" smtClean="0"/>
              <a:t>Право – это система норм, регулирующих отношения и влекущие юридические последствия для участников.</a:t>
            </a:r>
          </a:p>
          <a:p>
            <a:pPr>
              <a:buNone/>
            </a:pPr>
            <a:r>
              <a:rPr lang="ru-RU" sz="4000" dirty="0" smtClean="0"/>
              <a:t>Официальный критерий законного и не законного поведения.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5452755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является объектом правовых </a:t>
            </a:r>
            <a:r>
              <a:rPr lang="ru-RU" dirty="0" smtClean="0"/>
              <a:t>взаимоотношений в Интернет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При выполнении информационных процессов возникают социальные (общественные) отношения, которые подлежат правовому регулированию. Соответственно объектом правовых взаимоотношений выступает </a:t>
            </a:r>
            <a:r>
              <a:rPr lang="ru-RU" sz="4000" b="1" u="sng" dirty="0" smtClean="0"/>
              <a:t>информация</a:t>
            </a:r>
            <a:r>
              <a:rPr lang="ru-RU" sz="4000" dirty="0" smtClean="0"/>
              <a:t>.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Какое нарушение?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Маркетологи</a:t>
            </a:r>
            <a:r>
              <a:rPr lang="ru-RU" dirty="0" smtClean="0"/>
              <a:t> некоего крупного бетонного завода  заплатили за создание и размещение в сети официального сайт организации некоторую сумму денег. </a:t>
            </a:r>
          </a:p>
          <a:p>
            <a:pPr>
              <a:buNone/>
            </a:pPr>
            <a:r>
              <a:rPr lang="ru-RU" dirty="0" smtClean="0"/>
              <a:t>Спустя пару месяцев конкуренты создали свой новый сайт. С идентичной структурой и цветовой гаммой, с копией блоков схем и даже конкретными визуальными элементами.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fcdc57c38dc78e88fe83d59bfeecb6daccbb2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1398</Template>
  <TotalTime>862</TotalTime>
  <Words>436</Words>
  <Application>Microsoft Office PowerPoint</Application>
  <PresentationFormat>Произвольный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Diseño predeterminado</vt:lpstr>
      <vt:lpstr>14.03.2021</vt:lpstr>
      <vt:lpstr>История 1</vt:lpstr>
      <vt:lpstr>История 2</vt:lpstr>
      <vt:lpstr>Какова тема урока?</vt:lpstr>
      <vt:lpstr>Цель урока</vt:lpstr>
      <vt:lpstr>Что такое интернет</vt:lpstr>
      <vt:lpstr>Что такое право?</vt:lpstr>
      <vt:lpstr>Что является объектом правовых взаимоотношений в Интернет</vt:lpstr>
      <vt:lpstr>Какое нарушение?</vt:lpstr>
      <vt:lpstr>Проблемы</vt:lpstr>
      <vt:lpstr>Основные права</vt:lpstr>
      <vt:lpstr>Задание</vt:lpstr>
      <vt:lpstr>Закрепление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Клюквина</dc:creator>
  <cp:lastModifiedBy>User</cp:lastModifiedBy>
  <cp:revision>84</cp:revision>
  <dcterms:created xsi:type="dcterms:W3CDTF">2021-03-11T06:50:12Z</dcterms:created>
  <dcterms:modified xsi:type="dcterms:W3CDTF">2021-03-14T07:38:00Z</dcterms:modified>
</cp:coreProperties>
</file>