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91" r:id="rId3"/>
    <p:sldId id="295" r:id="rId4"/>
    <p:sldId id="256" r:id="rId5"/>
    <p:sldId id="286" r:id="rId6"/>
    <p:sldId id="287" r:id="rId7"/>
    <p:sldId id="290" r:id="rId8"/>
    <p:sldId id="292" r:id="rId9"/>
    <p:sldId id="289" r:id="rId10"/>
    <p:sldId id="293" r:id="rId11"/>
    <p:sldId id="288" r:id="rId12"/>
    <p:sldId id="29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00263" y="1143000"/>
            <a:ext cx="7043737" cy="49831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dirty="0" smtClean="0"/>
              <a:t>        </a:t>
            </a:r>
            <a:endParaRPr lang="ru-RU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29543" r="28593"/>
          <a:stretch>
            <a:fillRect/>
          </a:stretch>
        </p:blipFill>
        <p:spPr bwMode="auto">
          <a:xfrm>
            <a:off x="-1" y="0"/>
            <a:ext cx="24117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137450" y="1412776"/>
            <a:ext cx="52565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</a:rPr>
              <a:t>Что такое, что случилось,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</a:rPr>
              <a:t>Что это за «волшебство»?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</a:rPr>
              <a:t>Пропадают вещи, деньги, —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</a:rPr>
              <a:t>Может, это воровство?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00263" y="1143000"/>
            <a:ext cx="7043737" cy="49831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dirty="0" smtClean="0"/>
              <a:t>        </a:t>
            </a:r>
            <a:endParaRPr lang="ru-RU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29543" r="28593"/>
          <a:stretch>
            <a:fillRect/>
          </a:stretch>
        </p:blipFill>
        <p:spPr bwMode="auto">
          <a:xfrm>
            <a:off x="-1" y="0"/>
            <a:ext cx="24117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188192"/>
              </p:ext>
            </p:extLst>
          </p:nvPr>
        </p:nvGraphicFramePr>
        <p:xfrm>
          <a:off x="2496942" y="116632"/>
          <a:ext cx="6647058" cy="6568948"/>
        </p:xfrm>
        <a:graphic>
          <a:graphicData uri="http://schemas.openxmlformats.org/drawingml/2006/table">
            <a:tbl>
              <a:tblPr firstRow="1" firstCol="1" bandRow="1"/>
              <a:tblGrid>
                <a:gridCol w="1058082">
                  <a:extLst>
                    <a:ext uri="{9D8B030D-6E8A-4147-A177-3AD203B41FA5}">
                      <a16:colId xmlns:a16="http://schemas.microsoft.com/office/drawing/2014/main" val="1372942261"/>
                    </a:ext>
                  </a:extLst>
                </a:gridCol>
                <a:gridCol w="5588976">
                  <a:extLst>
                    <a:ext uri="{9D8B030D-6E8A-4147-A177-3AD203B41FA5}">
                      <a16:colId xmlns:a16="http://schemas.microsoft.com/office/drawing/2014/main" val="842136540"/>
                    </a:ext>
                  </a:extLst>
                </a:gridCol>
              </a:tblGrid>
              <a:tr h="18103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Уголовная ответственность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ответственность за нарушение законов, предусмотренных Уголовным кодексом. Преступление, предусмотренное уголовным законом общественно опасное, посягающее на общественный строй, собственность, личность, права и свободы граждан, общественный порядок. (убийство, грабёж, изнасилование, оскорбления, мелкие хищения, хулиганство).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723134"/>
                  </a:ext>
                </a:extLst>
              </a:tr>
              <a:tr h="5431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Административная ответственность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 административным нарушения относятся: нарушение правил дорожного движения, нарушение противопожарной безопасности. За административные правонарушения к ответственности привлекаются с 16 лет. Наказание: штраф, предупреждение, исправительные работы.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694452"/>
                  </a:ext>
                </a:extLst>
              </a:tr>
              <a:tr h="144830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Дисциплинарная ответственность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это нарушение трудовых обязанностей, т.е. нарушение трудового законодательства, к примеру: опоздание на работу, прогул без уважительной причины.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82023"/>
                  </a:ext>
                </a:extLst>
              </a:tr>
              <a:tr h="7241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Гражданско-правовая ответственность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регулирует имущественные отношения. Наказания к правонарушителю: возмещение вреда, уплата ущерба. применяется за нарушения, предусмотренные кодексом об административных правонарушениях.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85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334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00263" y="1143000"/>
            <a:ext cx="7043737" cy="49831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dirty="0" smtClean="0"/>
              <a:t>        </a:t>
            </a:r>
            <a:endParaRPr lang="ru-RU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29543" r="28593"/>
          <a:stretch>
            <a:fillRect/>
          </a:stretch>
        </p:blipFill>
        <p:spPr bwMode="auto">
          <a:xfrm>
            <a:off x="-1" y="0"/>
            <a:ext cx="24117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377042" y="138827"/>
            <a:ext cx="63184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Уголовная ответственность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Административная ответственность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Гражданско-правовая ответственность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Уголовная ответственность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Дисциплинарная ответственность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Административная ответственность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7.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Гражданско-правовая ответственность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8.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Административная ответственность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6344" y="4159703"/>
            <a:ext cx="2926334" cy="26458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2987" y="3924479"/>
            <a:ext cx="2926334" cy="26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7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00263" y="1143000"/>
            <a:ext cx="7043737" cy="49831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dirty="0" smtClean="0"/>
              <a:t>        </a:t>
            </a:r>
            <a:endParaRPr lang="ru-RU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29543" r="28593"/>
          <a:stretch>
            <a:fillRect/>
          </a:stretch>
        </p:blipFill>
        <p:spPr bwMode="auto">
          <a:xfrm>
            <a:off x="-1" y="0"/>
            <a:ext cx="24117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462907" y="441444"/>
            <a:ext cx="63184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Преступление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Административное, уголовное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Изолирует, губит, ломает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Наказание неотвратимо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 играй с законом в игры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6344" y="4159703"/>
            <a:ext cx="2926334" cy="26458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2987" y="3924479"/>
            <a:ext cx="2926334" cy="26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8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00263" y="1143000"/>
            <a:ext cx="7043737" cy="49831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dirty="0" smtClean="0"/>
              <a:t>        </a:t>
            </a:r>
            <a:endParaRPr lang="ru-RU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29543" r="28593"/>
          <a:stretch>
            <a:fillRect/>
          </a:stretch>
        </p:blipFill>
        <p:spPr bwMode="auto">
          <a:xfrm>
            <a:off x="-1" y="0"/>
            <a:ext cx="24117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652791" y="2276872"/>
            <a:ext cx="63367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Воровство</a:t>
            </a:r>
            <a:r>
              <a:rPr lang="ru-RU" sz="3600" i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присвоение чужой собственности вопреки воле ее владельца.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3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00263" y="1143000"/>
            <a:ext cx="7043737" cy="49831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dirty="0" smtClean="0"/>
              <a:t>        </a:t>
            </a:r>
            <a:endParaRPr lang="ru-RU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29543" r="28593"/>
          <a:stretch>
            <a:fillRect/>
          </a:stretch>
        </p:blipFill>
        <p:spPr bwMode="auto">
          <a:xfrm>
            <a:off x="-1" y="0"/>
            <a:ext cx="24117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579" y="233017"/>
            <a:ext cx="4664951" cy="2624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9307"/>
          <a:stretch/>
        </p:blipFill>
        <p:spPr>
          <a:xfrm>
            <a:off x="857590" y="2527728"/>
            <a:ext cx="4747715" cy="2944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136" y="2996952"/>
            <a:ext cx="2690570" cy="3587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647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979762"/>
          </a:xfrm>
        </p:spPr>
        <p:txBody>
          <a:bodyPr>
            <a:normAutofit/>
          </a:bodyPr>
          <a:lstStyle/>
          <a:p>
            <a:r>
              <a:rPr lang="ru-RU" sz="8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Преступление и наказание</a:t>
            </a:r>
            <a:endParaRPr lang="ru-RU" sz="8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5301208"/>
            <a:ext cx="3168352" cy="2520280"/>
          </a:xfrm>
        </p:spPr>
        <p:txBody>
          <a:bodyPr>
            <a:normAutofit/>
          </a:bodyPr>
          <a:lstStyle/>
          <a:p>
            <a:pPr algn="l"/>
            <a:r>
              <a:rPr lang="ru-RU" sz="2400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Тарханова Юлия Александровна</a:t>
            </a:r>
          </a:p>
          <a:p>
            <a:pPr algn="l"/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«Гимназия №1»</a:t>
            </a:r>
            <a:endParaRPr lang="ru-RU" sz="24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35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00263" y="1143000"/>
            <a:ext cx="7043737" cy="49831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dirty="0" smtClean="0"/>
              <a:t>        </a:t>
            </a:r>
            <a:endParaRPr lang="ru-RU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29543" r="28593"/>
          <a:stretch>
            <a:fillRect/>
          </a:stretch>
        </p:blipFill>
        <p:spPr bwMode="auto">
          <a:xfrm>
            <a:off x="-1" y="0"/>
            <a:ext cx="24117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627784" y="939632"/>
            <a:ext cx="6516216" cy="4424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40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Гораздо лучше предупреждать преступления, нежели их наказывать». </a:t>
            </a:r>
            <a:r>
              <a:rPr lang="ru-RU" sz="36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		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6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Екатерина Великая</a:t>
            </a:r>
            <a:endParaRPr lang="ru-RU" sz="36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28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00263" y="1143000"/>
            <a:ext cx="7043737" cy="49831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dirty="0" smtClean="0"/>
              <a:t>        </a:t>
            </a:r>
            <a:endParaRPr lang="ru-RU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29543" r="28593"/>
          <a:stretch>
            <a:fillRect/>
          </a:stretch>
        </p:blipFill>
        <p:spPr bwMode="auto">
          <a:xfrm>
            <a:off x="-1" y="0"/>
            <a:ext cx="24117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354895" y="640512"/>
            <a:ext cx="6534472" cy="5576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Проступок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действие, либо бездействие, посягающее на установленные законами или подзаконными актами общественные отношения, отличающееся небольшой общественной опасностью.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Злонамеренный поступок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 умышленное причинение вреда людям или окружающей среде.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Шалость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поступок ради забавы, веселая проказа, проделка.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Преступле́ние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уголо́вное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преступле́ние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правонарушение (общественно опасное деяние), совершение которого влечёт применение к лицу мер уголовной ответственности.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44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257899" y="361738"/>
            <a:ext cx="7043737" cy="4983163"/>
          </a:xfrm>
        </p:spPr>
        <p:txBody>
          <a:bodyPr>
            <a:noAutofit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1. преступление 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2. злонамеренный поступок 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3. шалость.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4. проступок.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5. проступок.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6. преступление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7. преступление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8. преступление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9. злонамеренный поступок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10. проступок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11. преступление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12. шалость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29543" r="28593"/>
          <a:stretch>
            <a:fillRect/>
          </a:stretch>
        </p:blipFill>
        <p:spPr bwMode="auto">
          <a:xfrm>
            <a:off x="-1" y="0"/>
            <a:ext cx="24117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933056"/>
            <a:ext cx="2926334" cy="26458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9768" y="3706663"/>
            <a:ext cx="2926334" cy="26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12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00263" y="294045"/>
            <a:ext cx="7043737" cy="4983163"/>
          </a:xfrm>
        </p:spPr>
        <p:txBody>
          <a:bodyPr>
            <a:noAutofit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Проступок</a:t>
            </a: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это нарушение общепризнанных правил поведения; вызывающее поведение.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Правонарушение</a:t>
            </a: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– это нарушение закона, за него наступает административная ответственность.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29543" r="28593"/>
          <a:stretch>
            <a:fillRect/>
          </a:stretch>
        </p:blipFill>
        <p:spPr bwMode="auto">
          <a:xfrm>
            <a:off x="-1" y="0"/>
            <a:ext cx="24117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933056"/>
            <a:ext cx="2926334" cy="26458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9768" y="3706663"/>
            <a:ext cx="2926334" cy="26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72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00263" y="1143000"/>
            <a:ext cx="7043737" cy="49831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dirty="0" smtClean="0"/>
              <a:t>        </a:t>
            </a:r>
            <a:endParaRPr lang="ru-RU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29543" r="28593"/>
          <a:stretch>
            <a:fillRect/>
          </a:stretch>
        </p:blipFill>
        <p:spPr bwMode="auto">
          <a:xfrm>
            <a:off x="-1" y="0"/>
            <a:ext cx="24117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456360"/>
              </p:ext>
            </p:extLst>
          </p:nvPr>
        </p:nvGraphicFramePr>
        <p:xfrm>
          <a:off x="2496942" y="116632"/>
          <a:ext cx="6647058" cy="6400800"/>
        </p:xfrm>
        <a:graphic>
          <a:graphicData uri="http://schemas.openxmlformats.org/drawingml/2006/table">
            <a:tbl>
              <a:tblPr firstRow="1" firstCol="1" bandRow="1"/>
              <a:tblGrid>
                <a:gridCol w="1058082">
                  <a:extLst>
                    <a:ext uri="{9D8B030D-6E8A-4147-A177-3AD203B41FA5}">
                      <a16:colId xmlns:a16="http://schemas.microsoft.com/office/drawing/2014/main" val="1372942261"/>
                    </a:ext>
                  </a:extLst>
                </a:gridCol>
                <a:gridCol w="5588976">
                  <a:extLst>
                    <a:ext uri="{9D8B030D-6E8A-4147-A177-3AD203B41FA5}">
                      <a16:colId xmlns:a16="http://schemas.microsoft.com/office/drawing/2014/main" val="842136540"/>
                    </a:ext>
                  </a:extLst>
                </a:gridCol>
              </a:tblGrid>
              <a:tr h="18103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Уголовная ответственность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применяется за нарушения, предусмотренные кодексом об административных правонарушениях. К административным нарушения относятся: нарушение правил дорожного движения, нарушение противопожарной безопасности. За административные правонарушения к ответственности привлекаются с 16 лет. Наказание: штраф, предупреждение, исправительные работы.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723134"/>
                  </a:ext>
                </a:extLst>
              </a:tr>
              <a:tr h="5431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Административная ответственность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регулирует имущественные отношения. Наказания к правонарушителю: возмещение вреда, уплата ущерба.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694452"/>
                  </a:ext>
                </a:extLst>
              </a:tr>
              <a:tr h="144830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Дисциплинарная ответственность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ответственность за нарушение законов, предусмотренных Уголовным кодексом. Преступление, предусмотренное уголовным законом общественно опасное, посягающее на общественный строй, собственность, личность, права и свободы граждан, общественный порядок. (убийство, грабёж, изнасилование, оскорбления, мелкие хищения, хулиганство).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82023"/>
                  </a:ext>
                </a:extLst>
              </a:tr>
              <a:tr h="7241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Гражданско-правовая ответственность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это нарушение трудовых обязанностей, т.е. нарушение трудового законодательства, к примеру: опоздание на работу, прогул без уважительной причины.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794" marR="38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85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356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405</TotalTime>
  <Words>426</Words>
  <Application>Microsoft Office PowerPoint</Application>
  <PresentationFormat>Экран (4:3)</PresentationFormat>
  <Paragraphs>66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Преступление и наказание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Суд присяжных заседателей</dc:title>
  <dc:creator>Маня Успенская</dc:creator>
  <cp:lastModifiedBy>Пользователь Windows</cp:lastModifiedBy>
  <cp:revision>35</cp:revision>
  <dcterms:created xsi:type="dcterms:W3CDTF">2015-03-04T10:48:12Z</dcterms:created>
  <dcterms:modified xsi:type="dcterms:W3CDTF">2021-11-15T14:44:04Z</dcterms:modified>
</cp:coreProperties>
</file>