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76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933056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По материалам документального видеофильма Гиревой Н.Г., учителя истории и обществознания </a:t>
            </a:r>
            <a:endParaRPr lang="ru-RU" sz="2800" dirty="0" smtClean="0"/>
          </a:p>
          <a:p>
            <a:r>
              <a:rPr lang="ru-RU" sz="2800" dirty="0" smtClean="0"/>
              <a:t>МКОУ ООШ </a:t>
            </a:r>
            <a:r>
              <a:rPr lang="ru-RU" sz="2800" dirty="0" smtClean="0"/>
              <a:t>с</a:t>
            </a:r>
            <a:r>
              <a:rPr lang="ru-RU" sz="2800" dirty="0" smtClean="0"/>
              <a:t>. Колянур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Урок </a:t>
            </a:r>
            <a:r>
              <a:rPr lang="ru-RU" dirty="0">
                <a:solidFill>
                  <a:srgbClr val="FF0000"/>
                </a:solidFill>
              </a:rPr>
              <a:t> М</a:t>
            </a:r>
            <a:r>
              <a:rPr lang="ru-RU" dirty="0" smtClean="0">
                <a:solidFill>
                  <a:srgbClr val="FF0000"/>
                </a:solidFill>
              </a:rPr>
              <a:t>ужества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«Война и судьбы женские. Вдовы»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91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4653136"/>
            <a:ext cx="8003232" cy="1874912"/>
          </a:xfrm>
        </p:spPr>
        <p:txBody>
          <a:bodyPr>
            <a:normAutofit/>
          </a:bodyPr>
          <a:lstStyle/>
          <a:p>
            <a:pPr marL="365760" lvl="1" indent="0" algn="just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Воздух летней деревни и зноен и сух,</a:t>
            </a:r>
          </a:p>
          <a:p>
            <a:pPr marL="0" indent="0" algn="just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        Только </a:t>
            </a:r>
            <a:r>
              <a:rPr lang="ru-RU" sz="1600" b="1" dirty="0" smtClean="0">
                <a:solidFill>
                  <a:schemeClr val="bg1"/>
                </a:solidFill>
              </a:rPr>
              <a:t>старые ходики тикают глухо.</a:t>
            </a:r>
          </a:p>
          <a:p>
            <a:pPr marL="0" indent="0" algn="just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       Поражаюсь </a:t>
            </a:r>
            <a:r>
              <a:rPr lang="ru-RU" sz="1600" b="1" dirty="0" smtClean="0">
                <a:solidFill>
                  <a:schemeClr val="bg1"/>
                </a:solidFill>
              </a:rPr>
              <a:t>терпенью крестьянских старух,</a:t>
            </a:r>
          </a:p>
          <a:p>
            <a:pPr marL="0" indent="0" algn="just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       Восхищаюсь </a:t>
            </a:r>
            <a:r>
              <a:rPr lang="ru-RU" sz="1600" b="1" dirty="0" smtClean="0">
                <a:solidFill>
                  <a:schemeClr val="bg1"/>
                </a:solidFill>
              </a:rPr>
              <a:t>величием духа.</a:t>
            </a:r>
          </a:p>
          <a:p>
            <a:pPr algn="just"/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0" t="11656" r="30767" b="24999"/>
          <a:stretch/>
        </p:blipFill>
        <p:spPr bwMode="auto">
          <a:xfrm>
            <a:off x="2051720" y="476672"/>
            <a:ext cx="4899259" cy="360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714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188733"/>
            <a:ext cx="8725114" cy="103286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 err="1" smtClean="0">
                <a:solidFill>
                  <a:schemeClr val="bg1"/>
                </a:solidFill>
              </a:rPr>
              <a:t>Смышляева</a:t>
            </a:r>
            <a:r>
              <a:rPr lang="ru-RU" sz="1600" dirty="0" smtClean="0">
                <a:solidFill>
                  <a:schemeClr val="bg1"/>
                </a:solidFill>
              </a:rPr>
              <a:t> Александра Филипповна. Солдатская вдова. Одна воспитала четверых детей. Всю жизнь, до семидесяти трёх лет , проработала на ферме. Как выжили в войну? На траве</a:t>
            </a:r>
            <a:r>
              <a:rPr lang="ru-RU" sz="1600" dirty="0">
                <a:solidFill>
                  <a:schemeClr val="bg1"/>
                </a:solidFill>
              </a:rPr>
              <a:t>. Солдатские вдовы. За ваше мужество и героизм, за то, что держали на женских плечах фронт и род человеческий в годы тяжелого времени, позвольте низко до земли вам кланяться. Солдатские вдовы... Журавки седые... В вечном долгу мы перед вами. Для нас </a:t>
            </a:r>
            <a:r>
              <a:rPr lang="ru-RU" sz="1600" dirty="0" smtClean="0">
                <a:solidFill>
                  <a:schemeClr val="bg1"/>
                </a:solidFill>
              </a:rPr>
              <a:t>отдали </a:t>
            </a:r>
            <a:r>
              <a:rPr lang="ru-RU" sz="1600" dirty="0">
                <a:solidFill>
                  <a:schemeClr val="bg1"/>
                </a:solidFill>
              </a:rPr>
              <a:t>вы все силы, Чтобы полилась песня  </a:t>
            </a:r>
            <a:r>
              <a:rPr lang="ru-RU" sz="1600" dirty="0" smtClean="0">
                <a:solidFill>
                  <a:schemeClr val="bg1"/>
                </a:solidFill>
              </a:rPr>
              <a:t>над Россией.</a:t>
            </a:r>
            <a:r>
              <a:rPr lang="ru-RU" sz="1600" b="1" i="1" dirty="0" smtClean="0">
                <a:solidFill>
                  <a:schemeClr val="bg1"/>
                </a:solidFill>
              </a:rPr>
              <a:t>. </a:t>
            </a:r>
            <a:endParaRPr lang="ru-RU" sz="1600" dirty="0">
              <a:solidFill>
                <a:schemeClr val="bg1"/>
              </a:solidFill>
            </a:endParaRPr>
          </a:p>
          <a:p>
            <a:pPr algn="just"/>
            <a:endParaRPr lang="ru-RU" sz="1600" dirty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1" t="13509" r="23268" b="10330"/>
          <a:stretch/>
        </p:blipFill>
        <p:spPr bwMode="auto">
          <a:xfrm>
            <a:off x="1299411" y="260648"/>
            <a:ext cx="6314172" cy="4928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909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147392"/>
            <a:ext cx="8147248" cy="948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В 86 лет поёт Александра Филипповна в ансамбле ветеранов «Семёновна».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bg1"/>
                </a:solidFill>
              </a:rPr>
              <a:t>Разлилась заря вдали алым цветом</a:t>
            </a:r>
            <a:r>
              <a:rPr lang="ru-RU" sz="1600" dirty="0" smtClean="0">
                <a:solidFill>
                  <a:schemeClr val="bg1"/>
                </a:solidFill>
              </a:rPr>
              <a:t>,           А </a:t>
            </a:r>
            <a:r>
              <a:rPr lang="ru-RU" sz="1600" dirty="0">
                <a:solidFill>
                  <a:schemeClr val="bg1"/>
                </a:solidFill>
              </a:rPr>
              <a:t>любовь они хранят в сердце свято</a:t>
            </a:r>
            <a:r>
              <a:rPr lang="ru-RU" sz="1600" dirty="0" smtClean="0">
                <a:solidFill>
                  <a:schemeClr val="bg1"/>
                </a:solidFill>
              </a:rPr>
              <a:t>,</a:t>
            </a: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Крик роняют журавли в бабье лето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          Что </a:t>
            </a:r>
            <a:r>
              <a:rPr lang="ru-RU" sz="1600" dirty="0">
                <a:solidFill>
                  <a:schemeClr val="bg1"/>
                </a:solidFill>
              </a:rPr>
              <a:t>закрыты двери хат - знают сваты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Вы, </a:t>
            </a:r>
            <a:r>
              <a:rPr lang="ru-RU" sz="1600" dirty="0" err="1">
                <a:solidFill>
                  <a:schemeClr val="bg1"/>
                </a:solidFill>
              </a:rPr>
              <a:t>журавки</a:t>
            </a:r>
            <a:r>
              <a:rPr lang="ru-RU" sz="1600" dirty="0">
                <a:solidFill>
                  <a:schemeClr val="bg1"/>
                </a:solidFill>
              </a:rPr>
              <a:t>, в сентябре не кричите</a:t>
            </a:r>
            <a:r>
              <a:rPr lang="ru-RU" sz="1600" dirty="0" smtClean="0">
                <a:solidFill>
                  <a:schemeClr val="bg1"/>
                </a:solidFill>
              </a:rPr>
              <a:t>,         </a:t>
            </a:r>
            <a:r>
              <a:rPr lang="ru-RU" sz="1600" dirty="0">
                <a:solidFill>
                  <a:schemeClr val="bg1"/>
                </a:solidFill>
              </a:rPr>
              <a:t>А любовь они хранят, в сердце прячут,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Вдов солдатских на заре не будите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           Только </a:t>
            </a:r>
            <a:r>
              <a:rPr lang="ru-RU" sz="1600" dirty="0">
                <a:solidFill>
                  <a:schemeClr val="bg1"/>
                </a:solidFill>
              </a:rPr>
              <a:t>песни не молчат - песни плачут.</a:t>
            </a:r>
            <a:endParaRPr lang="ru-RU" sz="1600" dirty="0" smtClean="0">
              <a:solidFill>
                <a:schemeClr val="bg1"/>
              </a:solidFill>
            </a:endParaRPr>
          </a:p>
          <a:p>
            <a:pPr marL="0" indent="0" fontAlgn="base">
              <a:buNone/>
            </a:pPr>
            <a:endParaRPr lang="ru-RU" sz="16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7" t="19446" r="24583" b="9297"/>
          <a:stretch/>
        </p:blipFill>
        <p:spPr bwMode="auto">
          <a:xfrm>
            <a:off x="827584" y="260648"/>
            <a:ext cx="7436076" cy="488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588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25144"/>
            <a:ext cx="8157592" cy="45493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Поёт в ансамбле и Александра Григорьевна свою коронну</a:t>
            </a:r>
            <a:r>
              <a:rPr lang="ru-RU" sz="1600" b="1" dirty="0">
                <a:solidFill>
                  <a:schemeClr val="bg1"/>
                </a:solidFill>
              </a:rPr>
              <a:t>ю</a:t>
            </a:r>
            <a:r>
              <a:rPr lang="ru-RU" sz="1600" b="1" dirty="0" smtClean="0">
                <a:solidFill>
                  <a:schemeClr val="bg1"/>
                </a:solidFill>
              </a:rPr>
              <a:t> частушку: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«Всё война, война, война,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Я одна, одна, одна.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Я и лошадь, я и бык,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Я и баба и мужик!»</a:t>
            </a: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6" t="3077" r="18324" b="9157"/>
          <a:stretch/>
        </p:blipFill>
        <p:spPr bwMode="auto">
          <a:xfrm>
            <a:off x="1403648" y="159288"/>
            <a:ext cx="6696744" cy="4435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789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25144"/>
            <a:ext cx="8373616" cy="55638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Время неумолимо. Нет больше в селе вдов Великой Отечественной войны, но идёт специальная военная операция и вновь плачут молодые вдовы. Героини нашего рассказа всегда будут для них, для всех нас примером мужества, женской верности и порядочности, гордости за своих мужей, отдавших жизни за Родину. Поклон вам, солдатские вдовы.</a:t>
            </a:r>
          </a:p>
          <a:p>
            <a:pPr marL="0" indent="0">
              <a:buNone/>
            </a:pPr>
            <a:endParaRPr lang="ru-RU" sz="16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1600" dirty="0"/>
              <a:t/>
            </a:r>
            <a:br>
              <a:rPr lang="ru-RU" sz="1600" dirty="0"/>
            </a:b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Users\Istoriya\Documents\Downloads\100034679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4" t="17122" r="21256" b="18736"/>
          <a:stretch/>
        </p:blipFill>
        <p:spPr bwMode="auto">
          <a:xfrm>
            <a:off x="1619673" y="476672"/>
            <a:ext cx="5400600" cy="392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62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solidFill>
                  <a:schemeClr val="bg1"/>
                </a:solidFill>
              </a:rPr>
              <a:t>Поставим памятник </a:t>
            </a:r>
            <a:r>
              <a:rPr lang="ru-RU" sz="4400" dirty="0" smtClean="0">
                <a:solidFill>
                  <a:schemeClr val="bg1"/>
                </a:solidFill>
              </a:rPr>
              <a:t>вдове -</a:t>
            </a:r>
            <a:endParaRPr lang="ru-RU" sz="4400" dirty="0">
              <a:solidFill>
                <a:schemeClr val="bg1"/>
              </a:solidFill>
            </a:endParaRPr>
          </a:p>
          <a:p>
            <a:r>
              <a:rPr lang="ru-RU" sz="4400" dirty="0" smtClean="0">
                <a:solidFill>
                  <a:schemeClr val="bg1"/>
                </a:solidFill>
              </a:rPr>
              <a:t>За нерастраченную нежность,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За память, за святую </a:t>
            </a:r>
            <a:r>
              <a:rPr lang="ru-RU" sz="4400" dirty="0" smtClean="0">
                <a:solidFill>
                  <a:schemeClr val="bg1"/>
                </a:solidFill>
              </a:rPr>
              <a:t>верность.</a:t>
            </a:r>
            <a:endParaRPr lang="ru-RU" sz="4400" dirty="0" smtClean="0">
              <a:solidFill>
                <a:schemeClr val="bg1"/>
              </a:solidFill>
            </a:endParaRPr>
          </a:p>
          <a:p>
            <a:r>
              <a:rPr lang="ru-RU" sz="4400" dirty="0" smtClean="0">
                <a:solidFill>
                  <a:schemeClr val="bg1"/>
                </a:solidFill>
              </a:rPr>
              <a:t>Поставим </a:t>
            </a:r>
            <a:r>
              <a:rPr lang="ru-RU" sz="4400" dirty="0">
                <a:solidFill>
                  <a:schemeClr val="bg1"/>
                </a:solidFill>
              </a:rPr>
              <a:t>памятник </a:t>
            </a:r>
            <a:r>
              <a:rPr lang="ru-RU" sz="4400" dirty="0" smtClean="0">
                <a:solidFill>
                  <a:schemeClr val="bg1"/>
                </a:solidFill>
              </a:rPr>
              <a:t>вдове…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21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7" t="1223" r="19256" b="8181"/>
          <a:stretch/>
        </p:blipFill>
        <p:spPr bwMode="auto">
          <a:xfrm>
            <a:off x="1907704" y="404664"/>
            <a:ext cx="4966637" cy="410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661248"/>
            <a:ext cx="8805664" cy="43204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dirty="0" smtClean="0">
                <a:solidFill>
                  <a:schemeClr val="bg1"/>
                </a:solidFill>
                <a:latin typeface="+mn-lt"/>
              </a:rPr>
              <a:t>Солдатские вдовы… Сколько их в чёрных платках поставила война у калиток ждать и ждать. Сколько сейчас женщин ждёт своих мужей, сыновей с СВО. </a:t>
            </a: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А что такое одиночество? Это не только материальные трудности, это и когда некому  улыбнуться, сказать ободряющее слово, утешить в горе, разделить радость.</a:t>
            </a:r>
            <a:br>
              <a:rPr lang="ru-RU" sz="1800" dirty="0" smtClean="0">
                <a:solidFill>
                  <a:schemeClr val="bg1"/>
                </a:solidFill>
                <a:latin typeface="+mn-lt"/>
              </a:rPr>
            </a:b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 Бахтина </a:t>
            </a: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Анна Васильевна. Вдова  солдата. В мае  1941  сыграли свадьбу, а в  июне проводила мужа на фронт. Детьми </a:t>
            </a: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не  </a:t>
            </a: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успели </a:t>
            </a: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 обзавестись</a:t>
            </a: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. И  всю </a:t>
            </a: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жизнь  </a:t>
            </a: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одна, храня верность  погибшему </a:t>
            </a: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супругу.</a:t>
            </a:r>
            <a:endParaRPr lang="ru-RU" sz="1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445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229200"/>
            <a:ext cx="8219256" cy="144016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pPr lvl="0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5733256"/>
            <a:ext cx="8136904" cy="192169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>
                <a:solidFill>
                  <a:schemeClr val="bg1"/>
                </a:solidFill>
              </a:rPr>
              <a:t>И вот  ты стала старой и седой, а твой солдат не постарел  нимало. На карточке  такой же  молодой, каким его  ты  раньше обнимала. Перед войной, перед своей бедой. Ни вёснам  не  отдашь его , ни зимам, до тех он пор  останется любимым пока ты сеешь, жнёшь, пока  жива. Пока жива солдатская вдова.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3" t="6670" r="26145" b="5980"/>
          <a:stretch/>
        </p:blipFill>
        <p:spPr bwMode="auto">
          <a:xfrm>
            <a:off x="1765953" y="620688"/>
            <a:ext cx="5091615" cy="410445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06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517232"/>
            <a:ext cx="8003232" cy="578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 err="1" smtClean="0">
                <a:solidFill>
                  <a:schemeClr val="bg1"/>
                </a:solidFill>
              </a:rPr>
              <a:t>Сушенцова</a:t>
            </a:r>
            <a:r>
              <a:rPr lang="ru-RU" sz="1600" b="1" dirty="0" smtClean="0">
                <a:solidFill>
                  <a:schemeClr val="bg1"/>
                </a:solidFill>
              </a:rPr>
              <a:t> Александра Григорьевна.  Лишь один год прожили они с мужем вместе. Проводив его на фронт, стала ждать первенца. Но её сын так и не увидел отца, он родился уже после его гибели. Александра Григорьевна всю жизнь  хранила верность </a:t>
            </a:r>
            <a:r>
              <a:rPr lang="ru-RU" sz="1600" b="1" dirty="0" smtClean="0">
                <a:solidFill>
                  <a:schemeClr val="bg1"/>
                </a:solidFill>
              </a:rPr>
              <a:t>погибшему мужу.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9" t="8353" r="18229" b="10068"/>
          <a:stretch/>
        </p:blipFill>
        <p:spPr bwMode="auto">
          <a:xfrm>
            <a:off x="1475656" y="548680"/>
            <a:ext cx="6643407" cy="4794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33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5" y="5733256"/>
            <a:ext cx="8147249" cy="42159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Сыночек, сыночек, не знал ты папу. Склонились над ним еловые лапы. Остались от </a:t>
            </a:r>
            <a:r>
              <a:rPr lang="ru-RU" sz="1600" b="1" dirty="0" err="1" smtClean="0">
                <a:solidFill>
                  <a:schemeClr val="bg1"/>
                </a:solidFill>
              </a:rPr>
              <a:t>сердешного</a:t>
            </a:r>
            <a:r>
              <a:rPr lang="ru-RU" sz="1600" b="1" dirty="0" smtClean="0">
                <a:solidFill>
                  <a:schemeClr val="bg1"/>
                </a:solidFill>
              </a:rPr>
              <a:t> орден да медали, а мы не медали, мы живого ждали…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2" t="14797" r="18181" b="10017"/>
          <a:stretch/>
        </p:blipFill>
        <p:spPr bwMode="auto">
          <a:xfrm>
            <a:off x="971601" y="472214"/>
            <a:ext cx="6912768" cy="5127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11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373216"/>
            <a:ext cx="8257756" cy="47160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С волнением и любовью рассматривает Александра Григорьевна фотографии и письма школьников </a:t>
            </a:r>
            <a:r>
              <a:rPr lang="ru-RU" sz="1600" b="1" dirty="0">
                <a:solidFill>
                  <a:schemeClr val="bg1"/>
                </a:solidFill>
              </a:rPr>
              <a:t>с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Украины, куда по приглашению она ездила на открытие памятника воинам – освободителям, где на граните среди десятков фамилий выбита фамилия её мужа.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219200"/>
          </a:xfrm>
        </p:spPr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8" t="17435" r="19092" b="9496"/>
          <a:stretch/>
        </p:blipFill>
        <p:spPr bwMode="auto">
          <a:xfrm>
            <a:off x="1039527" y="336884"/>
            <a:ext cx="7141947" cy="4870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670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5949280"/>
            <a:ext cx="8229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А с портрета смотрит её Максим и между ними сын, их Коленька.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8" t="14071" r="20140" b="9568"/>
          <a:stretch/>
        </p:blipFill>
        <p:spPr bwMode="auto">
          <a:xfrm>
            <a:off x="683568" y="404664"/>
            <a:ext cx="7416800" cy="523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928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589240"/>
            <a:ext cx="8208912" cy="43559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Рассказывала Александра Григорьевна о радушном приёме украинцами родственников погибших солдат, о добром, сердечном отношении к каждому гостю. О, Украина, что с тобой стало? Есть ли сейчас  этот памятник советским воинам?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6" t="6495" r="18295" b="13332"/>
          <a:stretch/>
        </p:blipFill>
        <p:spPr bwMode="auto">
          <a:xfrm>
            <a:off x="671822" y="211256"/>
            <a:ext cx="7716602" cy="5233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832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733256"/>
            <a:ext cx="8460068" cy="50385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Преклонив колени  перед подвигом советских </a:t>
            </a:r>
            <a:r>
              <a:rPr lang="ru-RU" sz="1800" b="1" dirty="0" smtClean="0">
                <a:solidFill>
                  <a:schemeClr val="bg1"/>
                </a:solidFill>
              </a:rPr>
              <a:t>солдат, стояли  </a:t>
            </a:r>
            <a:r>
              <a:rPr lang="ru-RU" sz="1800" b="1" dirty="0" smtClean="0">
                <a:solidFill>
                  <a:schemeClr val="bg1"/>
                </a:solidFill>
              </a:rPr>
              <a:t>русские и украинцы.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0" t="13089" r="21425" b="9474"/>
          <a:stretch/>
        </p:blipFill>
        <p:spPr bwMode="auto">
          <a:xfrm>
            <a:off x="972152" y="332657"/>
            <a:ext cx="7064942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235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385</TotalTime>
  <Words>510</Words>
  <Application>Microsoft Office PowerPoint</Application>
  <PresentationFormat>Экран (4:3)</PresentationFormat>
  <Paragraphs>35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Урок  Мужества  «Война и судьбы женские. Вдовы»</vt:lpstr>
      <vt:lpstr>Солдатские вдовы… Сколько их в чёрных платках поставила война у калиток ждать и ждать. Сколько сейчас женщин ждёт своих мужей, сыновей с СВО. А что такое одиночество? Это не только материальные трудности, это и когда некому  улыбнуться, сказать ободряющее слово, утешить в горе, разделить радость.  Бахтина Анна Васильевна. Вдова  солдата. В мае  1941  сыграли свадьбу, а в  июне проводила мужа на фронт. Детьми не  успели  обзавестись. И  всю жизнь  одна, храня верность  погибшему супругу.</vt:lpstr>
      <vt:lpstr>                                            И вот  ты стала старой и седой, а твой солдат не постарел  нимало. На карточке  такой же  молодой, каким его  ты  раньше обнимала. Перед войной, перед своей бедой. Ни вёснам  не  отдашь его , ни зимам, до тех он пор  останется любимым пока ты сеешь, жнёшь, пока  жива. Пока жива солдатская вдова.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Istoriya</dc:creator>
  <cp:lastModifiedBy>Istoriya</cp:lastModifiedBy>
  <cp:revision>45</cp:revision>
  <dcterms:created xsi:type="dcterms:W3CDTF">2025-10-17T05:37:18Z</dcterms:created>
  <dcterms:modified xsi:type="dcterms:W3CDTF">2025-10-27T08:44:08Z</dcterms:modified>
</cp:coreProperties>
</file>