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6" r:id="rId30"/>
    <p:sldId id="285" r:id="rId31"/>
    <p:sldId id="287" r:id="rId32"/>
    <p:sldId id="263" r:id="rId33"/>
    <p:sldId id="288" r:id="rId34"/>
    <p:sldId id="289" r:id="rId35"/>
    <p:sldId id="290" r:id="rId36"/>
    <p:sldId id="291" r:id="rId37"/>
    <p:sldId id="292" r:id="rId38"/>
    <p:sldId id="293" r:id="rId3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7" d="100"/>
          <a:sy n="37" d="100"/>
        </p:scale>
        <p:origin x="112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4A1A6-7451-43EE-954A-55DF4B36BDD0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2141A-02D8-47E1-9020-FE90B5B12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366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4A1A6-7451-43EE-954A-55DF4B36BDD0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2141A-02D8-47E1-9020-FE90B5B12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394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4A1A6-7451-43EE-954A-55DF4B36BDD0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2141A-02D8-47E1-9020-FE90B5B12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049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4A1A6-7451-43EE-954A-55DF4B36BDD0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2141A-02D8-47E1-9020-FE90B5B12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319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4A1A6-7451-43EE-954A-55DF4B36BDD0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2141A-02D8-47E1-9020-FE90B5B12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905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4A1A6-7451-43EE-954A-55DF4B36BDD0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2141A-02D8-47E1-9020-FE90B5B12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439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4A1A6-7451-43EE-954A-55DF4B36BDD0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2141A-02D8-47E1-9020-FE90B5B12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103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4A1A6-7451-43EE-954A-55DF4B36BDD0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2141A-02D8-47E1-9020-FE90B5B12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00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4A1A6-7451-43EE-954A-55DF4B36BDD0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2141A-02D8-47E1-9020-FE90B5B12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369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4A1A6-7451-43EE-954A-55DF4B36BDD0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2141A-02D8-47E1-9020-FE90B5B12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351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4A1A6-7451-43EE-954A-55DF4B36BDD0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2141A-02D8-47E1-9020-FE90B5B12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867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4A1A6-7451-43EE-954A-55DF4B36BDD0}" type="datetimeFigureOut">
              <a:rPr lang="ru-RU" smtClean="0"/>
              <a:t>28.12.2020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72141A-02D8-47E1-9020-FE90B5B12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402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http://www.zateevo.ru/userfiles/image/Upalnamoch_Prava/007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http://www.zateevo.ru/userfiles/image/Upalnamoch_Prava/010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http://www.zateevo.ru/userfiles/image/Upalnamoch_Prava/006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http://www.zateevo.ru/userfiles/image/Upalnamoch_Prava/011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http://www.zateevo.ru/userfiles/image/Upalnamoch_Prava/013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http://www.zateevo.ru/userfiles/image/Upalnamoch_Prava/017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http://www.zateevo.ru/userfiles/image/Upalnamoch_Prava/200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http://www.zateevo.ru/userfiles/image/Upalnamoch_Prava/004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http://www.zateevo.ru/userfiles/image/Upalnamoch_Prava/012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mailto:obr@deti.gov.r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ombudsman-tver.ru" TargetMode="External"/><Relationship Id="rId2" Type="http://schemas.openxmlformats.org/officeDocument/2006/relationships/hyperlink" Target="tel:+74822341809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http://www.zateevo.ru/userfiles/image/Upalnamoch_Prava/003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17242" y="123099"/>
            <a:ext cx="9144000" cy="619351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ГБП ОУ «Тверской химико-технологический колледж»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24284" y="4615543"/>
            <a:ext cx="3521575" cy="2133600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endParaRPr lang="ru-RU" sz="7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Тверь</a:t>
            </a:r>
          </a:p>
          <a:p>
            <a:r>
              <a:rPr lang="ru-RU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endParaRPr lang="ru-RU" sz="5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ÐÑÐµÑÐ¾ÑÑÐ¸Ð¹ÑÐºÐ¸Ð¹ Ð´ÐµÐ½Ñ  Ð¿ÑÐ°Ð²Ð¾Ð²Ð¾Ð¹ Ð¿Ð¾Ð¼Ð¾ÑÐ¸ Ð´ÐµÑÑÐ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242" y="742450"/>
            <a:ext cx="7452291" cy="614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992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76571" y="1248229"/>
            <a:ext cx="4949371" cy="5486399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ct val="50000"/>
              </a:spcBef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altLang="ru-RU" sz="36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Статья 20.</a:t>
            </a:r>
          </a:p>
          <a:p>
            <a:pPr>
              <a:spcBef>
                <a:spcPct val="50000"/>
              </a:spcBef>
            </a:pPr>
            <a:r>
              <a:rPr lang="ru-RU" altLang="ru-RU" sz="36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 Все имеют право на жизнь </a:t>
            </a:r>
          </a:p>
          <a:p>
            <a:pPr algn="r">
              <a:spcBef>
                <a:spcPct val="50000"/>
              </a:spcBef>
            </a:pPr>
            <a:endParaRPr lang="ru-RU" altLang="ru-RU" sz="4800" b="1" i="1" u="sng" dirty="0" smtClean="0">
              <a:solidFill>
                <a:srgbClr val="000000"/>
              </a:solidFill>
              <a:latin typeface="Monotype Corsiva" panose="03010101010201010101" pitchFamily="66" charset="0"/>
            </a:endParaRPr>
          </a:p>
          <a:p>
            <a:pPr algn="r">
              <a:spcBef>
                <a:spcPct val="50000"/>
              </a:spcBef>
            </a:pPr>
            <a:r>
              <a:rPr lang="ru-RU" altLang="ru-RU" sz="48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Конституция РФ</a:t>
            </a:r>
          </a:p>
          <a:p>
            <a:pPr algn="r">
              <a:spcBef>
                <a:spcPct val="50000"/>
              </a:spcBef>
            </a:pPr>
            <a:endParaRPr lang="ru-RU" altLang="ru-RU" sz="4800" b="1" i="1" u="sng" dirty="0" smtClean="0">
              <a:solidFill>
                <a:srgbClr val="000000"/>
              </a:solidFill>
              <a:latin typeface="Monotype Corsiva" panose="03010101010201010101" pitchFamily="66" charset="0"/>
            </a:endParaRPr>
          </a:p>
          <a:p>
            <a:pPr>
              <a:spcBef>
                <a:spcPct val="50000"/>
              </a:spcBef>
            </a:pPr>
            <a:r>
              <a:rPr lang="ru-RU" altLang="ru-RU" sz="44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(Каждый ребенок имеет право на жизнь)</a:t>
            </a:r>
          </a:p>
          <a:p>
            <a:pPr algn="just">
              <a:lnSpc>
                <a:spcPct val="120000"/>
              </a:lnSpc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http://www.zateevo.ru/userfiles/image/Upalnamoch_Prava/007.jpg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20" y="165377"/>
            <a:ext cx="5882594" cy="6569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157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21699" y="522514"/>
            <a:ext cx="5813470" cy="6127569"/>
          </a:xfrm>
        </p:spPr>
        <p:txBody>
          <a:bodyPr>
            <a:normAutofit fontScale="77500" lnSpcReduction="20000"/>
          </a:bodyPr>
          <a:lstStyle/>
          <a:p>
            <a:pPr>
              <a:spcBef>
                <a:spcPct val="50000"/>
              </a:spcBef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altLang="ru-RU" sz="40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Статья 28</a:t>
            </a:r>
            <a:r>
              <a:rPr lang="ru-RU" altLang="ru-RU" sz="40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. </a:t>
            </a:r>
          </a:p>
          <a:p>
            <a:pPr>
              <a:spcBef>
                <a:spcPct val="50000"/>
              </a:spcBef>
            </a:pPr>
            <a:r>
              <a:rPr lang="ru-RU" altLang="ru-RU" sz="36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Каждому</a:t>
            </a:r>
            <a:r>
              <a:rPr lang="ru-RU" altLang="ru-RU" sz="36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</a:t>
            </a:r>
            <a:r>
              <a:rPr lang="ru-RU" altLang="ru-RU" sz="36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гарантируется свобода совести, свобода вероисповедания, включая право исповедовать индивидуально или совместно с другими любую религию или не исповедовать никакой, свободно выбирать, иметь и распространять религиозные и иные убеждения и действовать в соответствии с ними. </a:t>
            </a:r>
          </a:p>
          <a:p>
            <a:pPr algn="r">
              <a:spcBef>
                <a:spcPct val="50000"/>
              </a:spcBef>
            </a:pPr>
            <a:r>
              <a:rPr lang="ru-RU" altLang="ru-RU" sz="40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Конституция РФ</a:t>
            </a:r>
          </a:p>
          <a:p>
            <a:pPr>
              <a:spcBef>
                <a:spcPct val="50000"/>
              </a:spcBef>
            </a:pPr>
            <a:endParaRPr lang="ru-RU" altLang="ru-RU" sz="4000" b="1" i="1" dirty="0" smtClean="0">
              <a:solidFill>
                <a:srgbClr val="000000"/>
              </a:solidFill>
              <a:latin typeface="Monotype Corsiva" panose="03010101010201010101" pitchFamily="66" charset="0"/>
            </a:endParaRPr>
          </a:p>
          <a:p>
            <a:pPr>
              <a:spcBef>
                <a:spcPct val="50000"/>
              </a:spcBef>
            </a:pPr>
            <a:r>
              <a:rPr lang="ru-RU" altLang="ru-RU" sz="40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Arial Unicode MS" pitchFamily="34" charset="-128"/>
              </a:rPr>
              <a:t>(Все дети имеют право на частную жизнь)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88" r="28598"/>
          <a:stretch>
            <a:fillRect/>
          </a:stretch>
        </p:blipFill>
        <p:spPr bwMode="auto">
          <a:xfrm>
            <a:off x="491446" y="169299"/>
            <a:ext cx="3166154" cy="6480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980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32389" y="791028"/>
            <a:ext cx="5813470" cy="6127569"/>
          </a:xfrm>
        </p:spPr>
        <p:txBody>
          <a:bodyPr>
            <a:normAutofit fontScale="77500" lnSpcReduction="20000"/>
          </a:bodyPr>
          <a:lstStyle/>
          <a:p>
            <a:pPr>
              <a:spcBef>
                <a:spcPct val="50000"/>
              </a:spcBef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altLang="ru-RU" sz="48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Статья 29</a:t>
            </a:r>
            <a:r>
              <a:rPr lang="ru-RU" altLang="ru-RU" sz="48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. </a:t>
            </a:r>
          </a:p>
          <a:p>
            <a:pPr>
              <a:spcBef>
                <a:spcPct val="50000"/>
              </a:spcBef>
            </a:pPr>
            <a:r>
              <a:rPr lang="ru-RU" altLang="ru-RU" sz="48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Каждому                     гарантируется свобода мысли и слова.</a:t>
            </a:r>
          </a:p>
          <a:p>
            <a:pPr algn="r">
              <a:spcBef>
                <a:spcPct val="50000"/>
              </a:spcBef>
            </a:pPr>
            <a:r>
              <a:rPr lang="ru-RU" altLang="ru-RU" sz="48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Конституция РФ</a:t>
            </a:r>
          </a:p>
          <a:p>
            <a:pPr>
              <a:spcBef>
                <a:spcPct val="50000"/>
              </a:spcBef>
            </a:pPr>
            <a:endParaRPr lang="ru-RU" altLang="ru-RU" sz="4000" b="1" i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>
              <a:spcBef>
                <a:spcPct val="50000"/>
              </a:spcBef>
            </a:pPr>
            <a:r>
              <a:rPr lang="ru-RU" altLang="ru-RU" sz="40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(Все дети имеют право свободно выражать мнение, ребёнок имеет право на то, чтобы его мнение было услышано и принято во внимание, одновременно  ребенок должен уважать мнение других детей, в том числе и детей)</a:t>
            </a:r>
            <a:endParaRPr lang="ru-RU" altLang="ru-RU" sz="4000" b="1" i="1" dirty="0">
              <a:solidFill>
                <a:srgbClr val="00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http://www.zateevo.ru/userfiles/image/Upalnamoch_Prava/010.jpg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04" y="159261"/>
            <a:ext cx="5547710" cy="6500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514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85646" y="730431"/>
            <a:ext cx="5813470" cy="6127569"/>
          </a:xfrm>
        </p:spPr>
        <p:txBody>
          <a:bodyPr>
            <a:normAutofit lnSpcReduction="10000"/>
          </a:bodyPr>
          <a:lstStyle/>
          <a:p>
            <a:pPr>
              <a:spcBef>
                <a:spcPct val="50000"/>
              </a:spcBef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altLang="ru-RU" sz="48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Статья 38.</a:t>
            </a:r>
            <a:r>
              <a:rPr lang="ru-RU" altLang="ru-RU" sz="48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ru-RU" altLang="ru-RU" sz="48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1. Материнство и детство, семья находятся под защитой государства</a:t>
            </a:r>
          </a:p>
          <a:p>
            <a:pPr algn="r">
              <a:spcBef>
                <a:spcPct val="50000"/>
              </a:spcBef>
            </a:pPr>
            <a:endParaRPr lang="ru-RU" altLang="ru-RU" sz="4800" b="1" i="1" u="sng" dirty="0" smtClean="0">
              <a:solidFill>
                <a:srgbClr val="000000"/>
              </a:solidFill>
              <a:latin typeface="Monotype Corsiva" panose="03010101010201010101" pitchFamily="66" charset="0"/>
            </a:endParaRPr>
          </a:p>
          <a:p>
            <a:pPr algn="r">
              <a:spcBef>
                <a:spcPct val="50000"/>
              </a:spcBef>
            </a:pPr>
            <a:r>
              <a:rPr lang="ru-RU" altLang="ru-RU" sz="48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Конституция РФ</a:t>
            </a:r>
            <a:endParaRPr lang="ru-RU" altLang="ru-RU" sz="4800" b="1" i="1" u="sng" dirty="0">
              <a:solidFill>
                <a:srgbClr val="0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http://www.zateevo.ru/userfiles/image/Upalnamoch_Prava/006.jpg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55" y="136741"/>
            <a:ext cx="5829391" cy="65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671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85646" y="730431"/>
            <a:ext cx="5813470" cy="6127569"/>
          </a:xfrm>
        </p:spPr>
        <p:txBody>
          <a:bodyPr>
            <a:normAutofit fontScale="92500"/>
          </a:bodyPr>
          <a:lstStyle/>
          <a:p>
            <a:pPr>
              <a:spcBef>
                <a:spcPct val="50000"/>
              </a:spcBef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altLang="ru-RU" sz="54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Статья 38.</a:t>
            </a:r>
            <a:r>
              <a:rPr lang="ru-RU" altLang="ru-RU" sz="54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ru-RU" altLang="ru-RU" sz="48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2. Забота о детях, их воспитание - равное право и обязанность родителей</a:t>
            </a:r>
          </a:p>
          <a:p>
            <a:pPr algn="r">
              <a:spcBef>
                <a:spcPct val="50000"/>
              </a:spcBef>
            </a:pPr>
            <a:r>
              <a:rPr lang="ru-RU" altLang="ru-RU" sz="40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Конституция РФ</a:t>
            </a:r>
          </a:p>
          <a:p>
            <a:pPr>
              <a:spcBef>
                <a:spcPct val="50000"/>
              </a:spcBef>
            </a:pPr>
            <a:r>
              <a:rPr lang="ru-RU" altLang="ru-RU" sz="36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(Защита интересов ребёнка являются предметом заботы семьи) </a:t>
            </a:r>
            <a:endParaRPr lang="ru-RU" altLang="ru-RU" sz="3600" b="1" i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http://www.zateevo.ru/userfiles/image/Upalnamoch_Prava/011.jpg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65" y="163562"/>
            <a:ext cx="5850481" cy="653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433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516914" y="730431"/>
            <a:ext cx="5383802" cy="6127569"/>
          </a:xfrm>
        </p:spPr>
        <p:txBody>
          <a:bodyPr>
            <a:normAutofit fontScale="62500" lnSpcReduction="20000"/>
          </a:bodyPr>
          <a:lstStyle/>
          <a:p>
            <a:pPr>
              <a:spcBef>
                <a:spcPct val="50000"/>
              </a:spcBef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altLang="ru-RU" sz="54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Статья 39</a:t>
            </a:r>
            <a:r>
              <a:rPr lang="ru-RU" altLang="ru-RU" sz="54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. </a:t>
            </a:r>
          </a:p>
          <a:p>
            <a:pPr>
              <a:spcBef>
                <a:spcPct val="50000"/>
              </a:spcBef>
            </a:pPr>
            <a:r>
              <a:rPr lang="ru-RU" altLang="ru-RU" sz="54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Каждому                            гарантируется социальное обеспечение по возрасту, в случае болезни, инвалидности, потери кормильца, для воспитания детей и в иных случаях, установленных законом.</a:t>
            </a:r>
          </a:p>
          <a:p>
            <a:pPr algn="r">
              <a:spcBef>
                <a:spcPct val="50000"/>
              </a:spcBef>
            </a:pPr>
            <a:r>
              <a:rPr lang="ru-RU" altLang="ru-RU" sz="54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Конституция РФ</a:t>
            </a:r>
          </a:p>
          <a:p>
            <a:pPr>
              <a:spcBef>
                <a:spcPct val="0"/>
              </a:spcBef>
            </a:pPr>
            <a:endParaRPr lang="ru-RU" altLang="ru-RU" sz="5400" b="1" i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>
              <a:spcBef>
                <a:spcPct val="0"/>
              </a:spcBef>
            </a:pPr>
            <a:endParaRPr lang="ru-RU" altLang="ru-RU" sz="5400" b="1" i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>
              <a:spcBef>
                <a:spcPct val="0"/>
              </a:spcBef>
            </a:pPr>
            <a:r>
              <a:rPr lang="ru-RU" altLang="ru-RU" sz="54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(Все дети имеют право на наилучшую заботу) </a:t>
            </a:r>
            <a:endParaRPr lang="ru-RU" altLang="ru-RU" sz="5400" b="1" i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http://www.zateevo.ru/userfiles/image/Upalnamoch_Prava/013.jpg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" t="3114"/>
          <a:stretch>
            <a:fillRect/>
          </a:stretch>
        </p:blipFill>
        <p:spPr bwMode="auto">
          <a:xfrm>
            <a:off x="311239" y="169873"/>
            <a:ext cx="5929903" cy="6618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789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9314" y="628831"/>
            <a:ext cx="5383802" cy="6127569"/>
          </a:xfrm>
        </p:spPr>
        <p:txBody>
          <a:bodyPr>
            <a:normAutofit fontScale="62500" lnSpcReduction="20000"/>
          </a:bodyPr>
          <a:lstStyle/>
          <a:p>
            <a:pPr>
              <a:spcBef>
                <a:spcPct val="50000"/>
              </a:spcBef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altLang="ru-RU" sz="54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Статья 41</a:t>
            </a:r>
            <a:r>
              <a:rPr lang="ru-RU" altLang="ru-RU" sz="54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. </a:t>
            </a:r>
          </a:p>
          <a:p>
            <a:pPr>
              <a:spcBef>
                <a:spcPct val="50000"/>
              </a:spcBef>
            </a:pPr>
            <a:r>
              <a:rPr lang="ru-RU" altLang="ru-RU" sz="54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Каждый                                                 имеет право на охрану здоровья и медицинскую помощь.</a:t>
            </a:r>
          </a:p>
          <a:p>
            <a:pPr>
              <a:spcBef>
                <a:spcPct val="50000"/>
              </a:spcBef>
            </a:pPr>
            <a:endParaRPr lang="ru-RU" altLang="ru-RU" sz="5400" b="1" i="1" dirty="0" smtClean="0">
              <a:solidFill>
                <a:srgbClr val="000000"/>
              </a:solidFill>
              <a:latin typeface="Monotype Corsiva" panose="03010101010201010101" pitchFamily="66" charset="0"/>
            </a:endParaRPr>
          </a:p>
          <a:p>
            <a:pPr algn="r">
              <a:spcBef>
                <a:spcPct val="50000"/>
              </a:spcBef>
            </a:pPr>
            <a:r>
              <a:rPr lang="ru-RU" altLang="ru-RU" sz="54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Конституция РФ</a:t>
            </a:r>
          </a:p>
          <a:p>
            <a:pPr>
              <a:spcBef>
                <a:spcPct val="50000"/>
              </a:spcBef>
            </a:pPr>
            <a:endParaRPr lang="ru-RU" altLang="ru-RU" sz="5400" b="1" i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>
              <a:spcBef>
                <a:spcPct val="50000"/>
              </a:spcBef>
            </a:pPr>
            <a:r>
              <a:rPr lang="ru-RU" altLang="ru-RU" sz="54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(</a:t>
            </a:r>
            <a:r>
              <a:rPr lang="ru-RU" altLang="ru-RU" sz="48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Каждый ребенок имеет право получать медицинскую помощь и лечение любым способом, который поможет им сохранить здоровье)</a:t>
            </a:r>
            <a:endParaRPr lang="ru-RU" altLang="ru-RU" sz="5400" b="1" i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"/>
          <a:stretch>
            <a:fillRect/>
          </a:stretch>
        </p:blipFill>
        <p:spPr bwMode="auto">
          <a:xfrm>
            <a:off x="5966052" y="393523"/>
            <a:ext cx="4077834" cy="5859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425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81486" y="730431"/>
            <a:ext cx="5383802" cy="6127569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ct val="50000"/>
              </a:spcBef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altLang="ru-RU" sz="54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Статья 43</a:t>
            </a:r>
            <a:r>
              <a:rPr lang="ru-RU" altLang="ru-RU" sz="54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. </a:t>
            </a:r>
          </a:p>
          <a:p>
            <a:pPr>
              <a:spcBef>
                <a:spcPct val="50000"/>
              </a:spcBef>
            </a:pPr>
            <a:r>
              <a:rPr lang="ru-RU" altLang="ru-RU" sz="54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Каждый                          имеет право на образование.</a:t>
            </a:r>
          </a:p>
          <a:p>
            <a:pPr algn="r">
              <a:spcBef>
                <a:spcPct val="50000"/>
              </a:spcBef>
            </a:pPr>
            <a:r>
              <a:rPr lang="ru-RU" altLang="ru-RU" sz="54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Конституция РФ</a:t>
            </a:r>
          </a:p>
          <a:p>
            <a:pPr>
              <a:spcBef>
                <a:spcPct val="50000"/>
              </a:spcBef>
            </a:pPr>
            <a:endParaRPr lang="ru-RU" altLang="ru-RU" sz="5400" b="1" i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>
              <a:spcBef>
                <a:spcPct val="50000"/>
              </a:spcBef>
            </a:pPr>
            <a:r>
              <a:rPr lang="ru-RU" altLang="ru-RU" sz="54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(Каждый ребенок имеет право на получение образования, которое даёт возможность  ему развиваться)</a:t>
            </a:r>
            <a:endParaRPr lang="ru-RU" altLang="ru-RU" sz="5400" b="1" i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http://www.zateevo.ru/userfiles/image/Upalnamoch_Prava/017.jpg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89" y="154938"/>
            <a:ext cx="5512367" cy="6579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72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81486" y="730431"/>
            <a:ext cx="5383802" cy="6127569"/>
          </a:xfrm>
        </p:spPr>
        <p:txBody>
          <a:bodyPr>
            <a:normAutofit fontScale="55000" lnSpcReduction="20000"/>
          </a:bodyPr>
          <a:lstStyle/>
          <a:p>
            <a:pPr>
              <a:spcBef>
                <a:spcPct val="50000"/>
              </a:spcBef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altLang="ru-RU" sz="54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Статья 44</a:t>
            </a:r>
            <a:r>
              <a:rPr lang="ru-RU" altLang="ru-RU" sz="54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. </a:t>
            </a:r>
          </a:p>
          <a:p>
            <a:pPr>
              <a:spcBef>
                <a:spcPct val="50000"/>
              </a:spcBef>
            </a:pPr>
            <a:r>
              <a:rPr lang="ru-RU" altLang="ru-RU" sz="54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Каждому  гарантируется свобода литературного, художественного, научного, технического и других видов творчества, преподавания. Интеллектуальная собственность охраняется законом.</a:t>
            </a:r>
          </a:p>
          <a:p>
            <a:pPr algn="r">
              <a:spcBef>
                <a:spcPct val="50000"/>
              </a:spcBef>
            </a:pPr>
            <a:r>
              <a:rPr lang="ru-RU" altLang="ru-RU" sz="54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Конституция РФ</a:t>
            </a:r>
          </a:p>
          <a:p>
            <a:pPr>
              <a:spcBef>
                <a:spcPct val="50000"/>
              </a:spcBef>
            </a:pPr>
            <a:endParaRPr lang="ru-RU" altLang="ru-RU" sz="4800" b="1" i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>
              <a:spcBef>
                <a:spcPct val="50000"/>
              </a:spcBef>
            </a:pPr>
            <a:r>
              <a:rPr lang="ru-RU" altLang="ru-RU" sz="48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(Все дети имеют право играть и отдыхать в таких условиях, которые способствуют  их творческому и культурному развитию, занятию искусством)</a:t>
            </a:r>
            <a:endParaRPr lang="ru-RU" altLang="ru-RU" sz="4800" b="1" i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http://www.zateevo.ru/userfiles/image/Upalnamoch_Prava/200.jpg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16" y="179824"/>
            <a:ext cx="5845855" cy="6532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698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81486" y="730431"/>
            <a:ext cx="5383802" cy="6127569"/>
          </a:xfrm>
        </p:spPr>
        <p:txBody>
          <a:bodyPr>
            <a:normAutofit fontScale="40000" lnSpcReduction="20000"/>
          </a:bodyPr>
          <a:lstStyle/>
          <a:p>
            <a:pPr>
              <a:spcBef>
                <a:spcPct val="50000"/>
              </a:spcBef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altLang="ru-RU" sz="54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Статья 45.</a:t>
            </a:r>
          </a:p>
          <a:p>
            <a:pPr>
              <a:spcBef>
                <a:spcPct val="50000"/>
              </a:spcBef>
            </a:pPr>
            <a:r>
              <a:rPr lang="ru-RU" altLang="ru-RU" sz="54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Государственная защита прав и свобод человека и гражданина в Российской Федерации гарантируется. </a:t>
            </a:r>
          </a:p>
          <a:p>
            <a:pPr>
              <a:spcBef>
                <a:spcPct val="50000"/>
              </a:spcBef>
            </a:pPr>
            <a:r>
              <a:rPr lang="ru-RU" altLang="ru-RU" sz="54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Статья 46.</a:t>
            </a:r>
            <a:r>
              <a:rPr lang="ru-RU" altLang="ru-RU" sz="54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ru-RU" altLang="ru-RU" sz="54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Каждому  гарантируется судебная защита его прав и свобод</a:t>
            </a:r>
          </a:p>
          <a:p>
            <a:pPr>
              <a:spcBef>
                <a:spcPct val="50000"/>
              </a:spcBef>
            </a:pPr>
            <a:r>
              <a:rPr lang="ru-RU" altLang="ru-RU" sz="54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Статья 48.</a:t>
            </a:r>
          </a:p>
          <a:p>
            <a:pPr>
              <a:spcBef>
                <a:spcPct val="0"/>
              </a:spcBef>
            </a:pPr>
            <a:r>
              <a:rPr lang="ru-RU" altLang="ru-RU" sz="54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Каждому гарантируется право на получение квалифицированной юридической помощи</a:t>
            </a:r>
          </a:p>
          <a:p>
            <a:pPr algn="r">
              <a:spcBef>
                <a:spcPct val="50000"/>
              </a:spcBef>
            </a:pPr>
            <a:endParaRPr lang="ru-RU" altLang="ru-RU" sz="5400" b="1" i="1" u="sng" dirty="0" smtClean="0">
              <a:solidFill>
                <a:srgbClr val="000000"/>
              </a:solidFill>
              <a:latin typeface="Monotype Corsiva" panose="03010101010201010101" pitchFamily="66" charset="0"/>
            </a:endParaRPr>
          </a:p>
          <a:p>
            <a:pPr algn="r">
              <a:spcBef>
                <a:spcPct val="50000"/>
              </a:spcBef>
            </a:pPr>
            <a:r>
              <a:rPr lang="ru-RU" altLang="ru-RU" sz="54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Конституция РФ</a:t>
            </a:r>
          </a:p>
          <a:p>
            <a:pPr>
              <a:spcBef>
                <a:spcPct val="50000"/>
              </a:spcBef>
            </a:pPr>
            <a:endParaRPr lang="ru-RU" altLang="ru-RU" sz="5400" b="1" i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>
              <a:spcBef>
                <a:spcPct val="50000"/>
              </a:spcBef>
            </a:pPr>
            <a:r>
              <a:rPr lang="ru-RU" altLang="ru-RU" sz="54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(Все взрослые всегда должны поступать так, что обеспечить интересы детей)</a:t>
            </a:r>
            <a:endParaRPr lang="ru-RU" altLang="ru-RU" sz="5400" b="1" i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http://www.zateevo.ru/userfiles/image/Upalnamoch_Prava/004.jpg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56" y="185047"/>
            <a:ext cx="5642429" cy="6525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577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17242" y="304800"/>
            <a:ext cx="9144000" cy="143945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Афоризмы, пословицы, крылатые выражения </a:t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праве и нравственности 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7600" y="2075542"/>
            <a:ext cx="10174514" cy="4460965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Полагаться на законы и к тому же понимать их положение – только так можно добиться согласия.</a:t>
            </a:r>
          </a:p>
          <a:p>
            <a:pPr algn="r">
              <a:lnSpc>
                <a:spcPct val="120000"/>
              </a:lnSpc>
            </a:pPr>
            <a:r>
              <a:rPr lang="ru-RU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Сюнь-цзы</a:t>
            </a:r>
            <a:endParaRPr lang="ru-RU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Поступать по праву, а не действовать силой.</a:t>
            </a:r>
          </a:p>
          <a:p>
            <a:pPr algn="r">
              <a:lnSpc>
                <a:spcPct val="120000"/>
              </a:lnSpc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Ливий Тит</a:t>
            </a:r>
          </a:p>
          <a:p>
            <a:pPr algn="just">
              <a:lnSpc>
                <a:spcPct val="120000"/>
              </a:lnSpc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Сущность закона – человеколюбие. </a:t>
            </a:r>
          </a:p>
          <a:p>
            <a:pPr algn="r">
              <a:lnSpc>
                <a:spcPct val="120000"/>
              </a:lnSpc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Уильям Шекспи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</a:p>
          <a:p>
            <a:pPr algn="just">
              <a:lnSpc>
                <a:spcPct val="120000"/>
              </a:lnSpc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6648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81486" y="730431"/>
            <a:ext cx="5383802" cy="6127569"/>
          </a:xfrm>
        </p:spPr>
        <p:txBody>
          <a:bodyPr>
            <a:normAutofit fontScale="55000" lnSpcReduction="20000"/>
          </a:bodyPr>
          <a:lstStyle/>
          <a:p>
            <a:pPr>
              <a:spcBef>
                <a:spcPct val="50000"/>
              </a:spcBef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altLang="ru-RU" sz="54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Статья 52</a:t>
            </a:r>
            <a:r>
              <a:rPr lang="ru-RU" altLang="ru-RU" sz="54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. </a:t>
            </a:r>
          </a:p>
          <a:p>
            <a:pPr>
              <a:spcBef>
                <a:spcPct val="50000"/>
              </a:spcBef>
            </a:pPr>
            <a:r>
              <a:rPr lang="ru-RU" altLang="ru-RU" sz="54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Права потерпевших          от преступлений и злоупотреблений властью охраняются законом. Государство обеспечивает потерпевшим доступ к правосудию и компенсацию причиненного ущерба</a:t>
            </a:r>
          </a:p>
          <a:p>
            <a:pPr algn="r">
              <a:spcBef>
                <a:spcPct val="50000"/>
              </a:spcBef>
            </a:pPr>
            <a:r>
              <a:rPr lang="ru-RU" altLang="ru-RU" sz="54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Конституция РФ</a:t>
            </a:r>
          </a:p>
          <a:p>
            <a:pPr>
              <a:spcBef>
                <a:spcPct val="50000"/>
              </a:spcBef>
            </a:pPr>
            <a:endParaRPr lang="ru-RU" altLang="ru-RU" sz="5400" b="1" i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>
              <a:spcBef>
                <a:spcPct val="50000"/>
              </a:spcBef>
            </a:pPr>
            <a:r>
              <a:rPr lang="ru-RU" altLang="ru-RU" sz="54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(Каждый ребенок имеет право на защиту и помощь)в любой сложной ситуации)</a:t>
            </a:r>
            <a:endParaRPr lang="ru-RU" altLang="ru-RU" sz="5400" b="1" i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http://www.zateevo.ru/userfiles/image/Upalnamoch_Prava/012.jpg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28" y="99013"/>
            <a:ext cx="5950358" cy="6643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894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81486" y="730431"/>
            <a:ext cx="5383802" cy="6127569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ct val="50000"/>
              </a:spcBef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altLang="ru-RU" sz="54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Статья 54</a:t>
            </a:r>
            <a:r>
              <a:rPr lang="ru-RU" altLang="ru-RU" sz="54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ru-RU" altLang="ru-RU" sz="54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Закон, устанавливающий или отягчающий ответственность, обратной силы не имеет.</a:t>
            </a:r>
          </a:p>
          <a:p>
            <a:pPr algn="r">
              <a:spcBef>
                <a:spcPct val="50000"/>
              </a:spcBef>
            </a:pPr>
            <a:r>
              <a:rPr lang="ru-RU" altLang="ru-RU" sz="54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Конституция РФ</a:t>
            </a:r>
          </a:p>
          <a:p>
            <a:pPr>
              <a:spcBef>
                <a:spcPct val="50000"/>
              </a:spcBef>
            </a:pPr>
            <a:r>
              <a:rPr lang="ru-RU" altLang="ru-RU" sz="54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 </a:t>
            </a:r>
            <a:r>
              <a:rPr lang="ru-RU" altLang="ru-RU" sz="54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(Все дети, поступившие плохо, даже  совершившие преступление, имеют право  на справедливое отношение к ним со стороны общества и государства)</a:t>
            </a:r>
            <a:r>
              <a:rPr lang="ru-RU" altLang="ru-RU" sz="5400" b="1" i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 </a:t>
            </a:r>
            <a:endParaRPr lang="ru-RU" altLang="ru-RU" sz="5400" b="1" i="1" dirty="0">
              <a:solidFill>
                <a:srgbClr val="FF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53" y="485988"/>
            <a:ext cx="4635319" cy="5947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084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81486" y="730431"/>
            <a:ext cx="5383802" cy="6127569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ct val="50000"/>
              </a:spcBef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altLang="ru-RU" sz="54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Статья 61</a:t>
            </a:r>
            <a:r>
              <a:rPr lang="ru-RU" altLang="ru-RU" sz="54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. </a:t>
            </a:r>
          </a:p>
          <a:p>
            <a:pPr algn="r">
              <a:spcBef>
                <a:spcPct val="50000"/>
              </a:spcBef>
            </a:pPr>
            <a:r>
              <a:rPr lang="ru-RU" altLang="ru-RU" sz="54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Гражданин Российской Федерации не может быть выслан за пределы Российской Федерации или выдан другому государству.  </a:t>
            </a:r>
          </a:p>
          <a:p>
            <a:pPr algn="r">
              <a:spcBef>
                <a:spcPct val="50000"/>
              </a:spcBef>
            </a:pPr>
            <a:r>
              <a:rPr lang="ru-RU" altLang="ru-RU" sz="54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Конституция РФ</a:t>
            </a:r>
          </a:p>
          <a:p>
            <a:pPr>
              <a:spcBef>
                <a:spcPct val="50000"/>
              </a:spcBef>
            </a:pPr>
            <a:endParaRPr lang="ru-RU" altLang="ru-RU" sz="5400" b="1" i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>
              <a:spcBef>
                <a:spcPct val="50000"/>
              </a:spcBef>
            </a:pPr>
            <a:r>
              <a:rPr lang="ru-RU" altLang="ru-RU" sz="54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(Все дети имеют право жить в своей стране)</a:t>
            </a:r>
            <a:endParaRPr lang="ru-RU" altLang="ru-RU" sz="5400" b="1" i="1" dirty="0">
              <a:solidFill>
                <a:srgbClr val="FF0000"/>
              </a:solidFill>
              <a:latin typeface="Monotype Corsiva" panose="03010101010201010101" pitchFamily="66" charset="0"/>
              <a:ea typeface="Arial Unicode MS" pitchFamily="34" charset="-128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59" y="420825"/>
            <a:ext cx="4401955" cy="6144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154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14042" y="277040"/>
            <a:ext cx="9144000" cy="3191873"/>
          </a:xfrm>
        </p:spPr>
        <p:txBody>
          <a:bodyPr>
            <a:noAutofit/>
          </a:bodyPr>
          <a:lstStyle/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IV </a:t>
            </a:r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Семейного Кодекса РФ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целиком посвящен правам и обязанностям родителей и детей. Особый интерес представляют глава 11 «Права несовершеннолетних детей» и глава 12 «Права и обязанности родителей».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6720" y="3628571"/>
            <a:ext cx="11190515" cy="2728686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семейном Кодексе РФ законодательно закреплены общепризнанные принципы и нормы международного права «ребенка на жизнь и воспитание в семье, на защиту, на возможность свободно выражать свое мнение».</a:t>
            </a:r>
          </a:p>
          <a:p>
            <a:pPr algn="just">
              <a:lnSpc>
                <a:spcPct val="120000"/>
              </a:lnSpc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4197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14042" y="277040"/>
            <a:ext cx="9144000" cy="3191873"/>
          </a:xfrm>
        </p:spPr>
        <p:txBody>
          <a:bodyPr>
            <a:noAutofit/>
          </a:bodyPr>
          <a:lstStyle/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«создания правовых, социально-экономических условий для реализации прав и законных интересов ребенка», предусмотренных Конституцией РФ, принят </a:t>
            </a:r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ФЗ «Об основных гарантиях прав ребенка в Российской Федерации».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6720" y="3106057"/>
            <a:ext cx="11190515" cy="3570514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закон выделяет особую категорию детей, нуждающихся в защите со стороны государства (дети-инвалиды, жертвы вооруженных и межнациональных конфликтов, дети с отклонениями в поведении, дети, жизнедеятельность которых нарушена в результате сложившихся обстоятельств и которые не могут преодолеть эти обстоятельства сами или с помощью семьи).</a:t>
            </a:r>
          </a:p>
          <a:p>
            <a:pPr algn="just">
              <a:lnSpc>
                <a:spcPct val="120000"/>
              </a:lnSpc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3657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91169" y="653142"/>
            <a:ext cx="9144000" cy="1320799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Кроме прав граждан Конституция РФ закрепляет их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обязанности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6720" y="1973941"/>
            <a:ext cx="11190515" cy="470263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* Соблюдать законы государства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* Платить налоги, сборы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* Защищать Отечество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* Сохранять природу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* Заботится о детях и нетрудоспособных родителях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* Беречь памятники культуры</a:t>
            </a:r>
          </a:p>
          <a:p>
            <a:pPr algn="just">
              <a:lnSpc>
                <a:spcPct val="120000"/>
              </a:lnSpc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2493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91169" y="377371"/>
            <a:ext cx="9144000" cy="957943"/>
          </a:xfrm>
        </p:spPr>
        <p:txBody>
          <a:bodyPr>
            <a:noAutofit/>
          </a:bodyPr>
          <a:lstStyle/>
          <a:p>
            <a:r>
              <a:rPr lang="ru-RU" alt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Обязанности детей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3178" y="1611086"/>
            <a:ext cx="11190515" cy="5246914"/>
          </a:xfrm>
        </p:spPr>
        <p:txBody>
          <a:bodyPr>
            <a:no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altLang="ru-RU" sz="3200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несовершеннолетний обязан получить основное общее образование; эта обязанность сохраняет силу до достижения им 15-летнего возраста.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altLang="ru-RU" sz="3200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Несовершеннолетние мужского пола несут воинскую обязанность в виде воинского учета и подготовки к военной службе; после достижения 18-летнего возраста подлежат призыву на военную службу.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altLang="ru-RU" sz="3200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Лица, не достигшие совершеннолетия, не могут приобретать, хранить, коллекционировать и носить оружие, в том числе оружие самообороны; также полный запрет введен на кастеты и холодное оружие.</a:t>
            </a:r>
          </a:p>
          <a:p>
            <a:pPr algn="just">
              <a:lnSpc>
                <a:spcPct val="120000"/>
              </a:lnSpc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6299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91169" y="377371"/>
            <a:ext cx="9144000" cy="957943"/>
          </a:xfrm>
        </p:spPr>
        <p:txBody>
          <a:bodyPr>
            <a:noAutofit/>
          </a:bodyPr>
          <a:lstStyle/>
          <a:p>
            <a:r>
              <a:rPr lang="ru-RU" alt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 детей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3178" y="1611086"/>
            <a:ext cx="11190515" cy="5246914"/>
          </a:xfrm>
        </p:spPr>
        <p:txBody>
          <a:bodyPr>
            <a:no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лет </a:t>
            </a:r>
            <a:r>
              <a:rPr lang="ru-RU" altLang="ru-RU" sz="3200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совершение общественно опасных действий ребенок может быть помещен в специальное воспитательное учреждение для детей и подростков.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лет </a:t>
            </a:r>
            <a:r>
              <a:rPr lang="ru-RU" altLang="ru-RU" sz="3200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наступает дисциплинарная и административная ответственность за совершение правонарушений, в том числе за грубые и неоднократные нарушения устава школы: исключение из школы возмещение причиненного вреда уголовная ответственность, за отдельные виды преступлений.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alt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лет </a:t>
            </a:r>
            <a:r>
              <a:rPr lang="ru-RU" altLang="ru-RU" sz="3200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наступает административная и полная уголовная ответственность</a:t>
            </a:r>
          </a:p>
          <a:p>
            <a:pPr algn="just">
              <a:lnSpc>
                <a:spcPct val="120000"/>
              </a:lnSpc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8473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6312" y="476204"/>
            <a:ext cx="9144000" cy="740228"/>
          </a:xfrm>
        </p:spPr>
        <p:txBody>
          <a:bodyPr>
            <a:noAutofit/>
          </a:bodyPr>
          <a:lstStyle/>
          <a:p>
            <a:r>
              <a:rPr lang="ru-RU" alt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прав детей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8663" y="1642653"/>
            <a:ext cx="11190515" cy="5853975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несправедливости в отношении маленьких членов общества становилось меньше, в России появился институт Уполномоченного по правам ребенка. </a:t>
            </a:r>
          </a:p>
          <a:p>
            <a:pPr algn="just">
              <a:lnSpc>
                <a:spcPct val="10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Самая главная и важная функция Уполномоченного по правам ребенка - осуществление независимого контроля за соблюдением прав ребенка. Особенность Уполномоченного заключается в его способности на независимой основе отстаивать права детей. </a:t>
            </a:r>
          </a:p>
          <a:p>
            <a:pPr algn="just">
              <a:lnSpc>
                <a:spcPct val="120000"/>
              </a:lnSpc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9315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35459" y="1582058"/>
            <a:ext cx="7010400" cy="5558971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Уполномоченный при Президенте Российской Федерации по правам ребенка </a:t>
            </a:r>
            <a:b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Кузнецова Анна Юрьевна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Адрес: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25993, г. Москва, ГСП-3,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Миусская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пл., д.7 стр. 1.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(495) 221-70-65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Факс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 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(495) 221-70-66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E-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 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obr@deti.gov.ru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ÐÑÐ·Ð½ÐµÑÐ¾Ð²Ð° ÐÐ½Ð½Ð° Ð®ÑÑÐµÐ²Ð½Ð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04" y="123099"/>
            <a:ext cx="4993007" cy="5232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56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17242" y="304800"/>
            <a:ext cx="9144000" cy="667657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возникновения праздника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971223" y="1744254"/>
            <a:ext cx="4220777" cy="4888775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празднования Всемирного дня ребенка была выбрана в честь принятия ООН в этот день в 1959 году Декларации прав ребенка. В этот же день, но в 1989 году была принята также Конвенция о правах ребенка. Именно поэтому дата 20 ноября считается днем, посвященным всем детям мира.</a:t>
            </a:r>
          </a:p>
          <a:p>
            <a:pPr algn="just">
              <a:lnSpc>
                <a:spcPct val="120000"/>
              </a:lnSpc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https://ds02.infourok.ru/uploads/ex/1315/0002979c-af59a55c/640/img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24" y="933676"/>
            <a:ext cx="7838599" cy="5878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185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50650" y="1744254"/>
            <a:ext cx="6458858" cy="4884108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Уполномоченный по правам ребенка в Тверской области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Мосолыгина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Лариса Анатольевна</a:t>
            </a:r>
            <a:b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Адрес: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170100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г. Тверь, ул. Советская,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Телефон: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8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(4822)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34-18-09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E-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info@ombudsman-tver.ru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4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ÐÐ¾ÑÐ¾Ð»ÑÐ³Ð¸Ð½Ð° ÐÐ°ÑÐ¸ÑÐ° ÐÐ½Ð°ÑÐ¾Ð»ÑÐµÐ²Ð½Ð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43" y="294919"/>
            <a:ext cx="4357371" cy="6293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282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63740" y="123099"/>
            <a:ext cx="9144000" cy="740228"/>
          </a:xfrm>
        </p:spPr>
        <p:txBody>
          <a:bodyPr>
            <a:noAutofit/>
          </a:bodyPr>
          <a:lstStyle/>
          <a:p>
            <a:r>
              <a:rPr lang="ru-RU" alt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Службы защиты прав детей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0482" y="1004025"/>
            <a:ext cx="11190515" cy="5853975"/>
          </a:xfr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r>
              <a:rPr lang="ru-RU" alt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экстренной психологической помощи МЧС России </a:t>
            </a:r>
          </a:p>
          <a:p>
            <a:pPr>
              <a:spcBef>
                <a:spcPct val="0"/>
              </a:spcBef>
            </a:pPr>
            <a:r>
              <a:rPr lang="ru-RU" alt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+7 (495) 276-50-50 – телефон горячей линии </a:t>
            </a:r>
          </a:p>
          <a:p>
            <a:pPr>
              <a:spcBef>
                <a:spcPct val="0"/>
              </a:spcBef>
            </a:pPr>
            <a:r>
              <a:rPr lang="ru-RU" alt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(круглосуточно – анонимно – консультация бесплатна)</a:t>
            </a:r>
          </a:p>
          <a:p>
            <a:pPr>
              <a:spcBef>
                <a:spcPct val="0"/>
              </a:spcBef>
            </a:pPr>
            <a:endParaRPr lang="ru-RU" altLang="ru-RU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ru-RU" alt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8-800-2000-122 – единый номер телефона доверия (служб экстренной психологической помощи) для детей, подростков и их родителей</a:t>
            </a:r>
          </a:p>
          <a:p>
            <a:pPr>
              <a:spcBef>
                <a:spcPct val="0"/>
              </a:spcBef>
            </a:pPr>
            <a:r>
              <a:rPr lang="ru-RU" alt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(круглосуточно – анонимно – консультация бесплатна)</a:t>
            </a:r>
          </a:p>
          <a:p>
            <a:pPr>
              <a:spcBef>
                <a:spcPct val="0"/>
              </a:spcBef>
            </a:pPr>
            <a:endParaRPr lang="ru-RU" altLang="ru-RU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ru-RU" alt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8-800-100-00-19 – единый номер телефона доверия по вопросам опеки и попечительства, защиты прав детей</a:t>
            </a:r>
          </a:p>
          <a:p>
            <a:pPr>
              <a:spcBef>
                <a:spcPct val="0"/>
              </a:spcBef>
            </a:pPr>
            <a:r>
              <a:rPr lang="ru-RU" alt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(круглосуточно – анонимно – консультация бесплатна)</a:t>
            </a:r>
          </a:p>
          <a:p>
            <a:pPr>
              <a:spcBef>
                <a:spcPct val="0"/>
              </a:spcBef>
            </a:pPr>
            <a:endParaRPr lang="ru-RU" altLang="ru-RU" sz="3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r>
              <a:rPr lang="ru-RU" alt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8-800-333-44-34 – телефон доверия Срочной психологической помощи</a:t>
            </a:r>
          </a:p>
          <a:p>
            <a:pPr>
              <a:spcBef>
                <a:spcPct val="0"/>
              </a:spcBef>
            </a:pPr>
            <a:r>
              <a:rPr lang="ru-RU" alt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(круглосуточно – анонимно – консультация бесплатна) </a:t>
            </a:r>
          </a:p>
          <a:p>
            <a:pPr algn="just">
              <a:lnSpc>
                <a:spcPct val="120000"/>
              </a:lnSpc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6307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17242" y="304800"/>
            <a:ext cx="9144000" cy="943429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Ð ÐµÐ±ÐµÐ½Ð¾Ðº Ð¸Ð¼ÐµÐµÑ Ð¿ÑÐ°Ð²Ð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59" y="1"/>
            <a:ext cx="97022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356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6312" y="476204"/>
            <a:ext cx="9144000" cy="740228"/>
          </a:xfrm>
        </p:spPr>
        <p:txBody>
          <a:bodyPr>
            <a:noAutofit/>
          </a:bodyPr>
          <a:lstStyle/>
          <a:p>
            <a:r>
              <a:rPr lang="ru-RU" alt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Анаграммы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8035" y="1744254"/>
            <a:ext cx="11190515" cy="4547688"/>
          </a:xfrm>
        </p:spPr>
        <p:txBody>
          <a:bodyPr>
            <a:noAutofit/>
          </a:bodyPr>
          <a:lstStyle/>
          <a:p>
            <a:r>
              <a:rPr lang="ru-RU" alt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о р ё н б е</a:t>
            </a:r>
          </a:p>
          <a:p>
            <a:r>
              <a:rPr lang="ru-RU" alt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 я с ь е</a:t>
            </a:r>
          </a:p>
          <a:p>
            <a:r>
              <a:rPr lang="ru-RU" alt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р а н с т</a:t>
            </a:r>
          </a:p>
          <a:p>
            <a:r>
              <a:rPr lang="ru-RU" alt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о н з а</a:t>
            </a:r>
          </a:p>
          <a:p>
            <a:r>
              <a:rPr lang="ru-RU" alt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 е т о</a:t>
            </a:r>
          </a:p>
          <a:p>
            <a:r>
              <a:rPr lang="ru-RU" alt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д п о р о к</a:t>
            </a:r>
          </a:p>
          <a:p>
            <a:pPr algn="just">
              <a:lnSpc>
                <a:spcPct val="120000"/>
              </a:lnSpc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6936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6312" y="476204"/>
            <a:ext cx="9144000" cy="740228"/>
          </a:xfrm>
        </p:spPr>
        <p:txBody>
          <a:bodyPr>
            <a:noAutofit/>
          </a:bodyPr>
          <a:lstStyle/>
          <a:p>
            <a:r>
              <a:rPr lang="ru-RU" alt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Конкурс. Ситуации.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8035" y="1744254"/>
            <a:ext cx="11190515" cy="4547688"/>
          </a:xfrm>
        </p:spPr>
        <p:txBody>
          <a:bodyPr>
            <a:noAutofit/>
          </a:bodyPr>
          <a:lstStyle/>
          <a:p>
            <a:r>
              <a:rPr lang="ru-RU" alt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 1.</a:t>
            </a:r>
            <a:endParaRPr lang="ru-RU" altLang="ru-RU" sz="40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Шестнадцатилетний подросток пришел устраиваться на работу. С ним составляют трудовой договор, назначают день выхода на работу. </a:t>
            </a:r>
          </a:p>
          <a:p>
            <a:r>
              <a:rPr lang="ru-RU" alt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Вопрос. </a:t>
            </a: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 ли право несовершеннолетний трудоустроиться?</a:t>
            </a:r>
          </a:p>
          <a:p>
            <a:pPr algn="just">
              <a:lnSpc>
                <a:spcPct val="120000"/>
              </a:lnSpc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4138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6312" y="476204"/>
            <a:ext cx="9144000" cy="740228"/>
          </a:xfrm>
        </p:spPr>
        <p:txBody>
          <a:bodyPr>
            <a:noAutofit/>
          </a:bodyPr>
          <a:lstStyle/>
          <a:p>
            <a:r>
              <a:rPr lang="ru-RU" alt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Конкурс. Ситуации.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8035" y="1744254"/>
            <a:ext cx="11190515" cy="4547688"/>
          </a:xfrm>
        </p:spPr>
        <p:txBody>
          <a:bodyPr>
            <a:noAutofit/>
          </a:bodyPr>
          <a:lstStyle/>
          <a:p>
            <a:r>
              <a:rPr lang="ru-RU" alt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 2.</a:t>
            </a:r>
            <a:endParaRPr lang="ru-RU" altLang="ru-RU" sz="40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улице шестнадцатилетние парни пристают к прохожим, нарушают общественный порядок и спокойствие.</a:t>
            </a:r>
            <a:r>
              <a:rPr lang="ru-RU" alt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alt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Вопрос. </a:t>
            </a: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оцениваете данные действия и можно ли этих подростков наказать?</a:t>
            </a:r>
          </a:p>
          <a:p>
            <a:pPr algn="just">
              <a:lnSpc>
                <a:spcPct val="120000"/>
              </a:lnSpc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3175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21798" y="387735"/>
            <a:ext cx="9144000" cy="1134882"/>
          </a:xfrm>
        </p:spPr>
        <p:txBody>
          <a:bodyPr>
            <a:noAutofit/>
          </a:bodyPr>
          <a:lstStyle/>
          <a:p>
            <a:pPr algn="l">
              <a:spcBef>
                <a:spcPct val="50000"/>
              </a:spcBef>
            </a:pP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права и обязанности отражены в пословицах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8035" y="1744254"/>
            <a:ext cx="11190515" cy="4547688"/>
          </a:xfrm>
        </p:spPr>
        <p:txBody>
          <a:bodyPr>
            <a:noAutofit/>
          </a:bodyPr>
          <a:lstStyle/>
          <a:p>
            <a:pPr marL="571500" indent="-571500" algn="l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Грамоте учиться – всегда пригодится.</a:t>
            </a:r>
          </a:p>
          <a:p>
            <a:pPr marL="571500" indent="-571500" algn="l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Делу – время, а потехе – час. </a:t>
            </a:r>
          </a:p>
          <a:p>
            <a:pPr marL="571500" indent="-571500" algn="l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Правда суда не боится. </a:t>
            </a:r>
          </a:p>
          <a:p>
            <a:pPr marL="571500" indent="-571500" algn="l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Дело мастера боится. </a:t>
            </a:r>
          </a:p>
          <a:p>
            <a:pPr marL="571500" indent="-571500" algn="l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Жить – родине служить. </a:t>
            </a:r>
          </a:p>
          <a:p>
            <a:pPr marL="571500" indent="-571500" algn="l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Хочешь есть калачи,  не сиди на печи.</a:t>
            </a:r>
          </a:p>
          <a:p>
            <a:pPr algn="just">
              <a:lnSpc>
                <a:spcPct val="120000"/>
              </a:lnSpc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1161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41292" y="252888"/>
            <a:ext cx="9144000" cy="680788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lang="ru-RU" alt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063465"/>
            <a:ext cx="11190515" cy="5569564"/>
          </a:xfrm>
        </p:spPr>
        <p:txBody>
          <a:bodyPr>
            <a:noAutofit/>
          </a:bodyPr>
          <a:lstStyle/>
          <a:p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В какой сказке и кто нарушил право зайчика на </a:t>
            </a:r>
          </a:p>
          <a:p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неприкосновенность жилища? </a:t>
            </a:r>
          </a:p>
          <a:p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В какой сказке и кто воспользовался правом на свободное передвижение и путешествовал на прутике между двумя утками? </a:t>
            </a:r>
          </a:p>
          <a:p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В какой сказке и кто нарушал право на свободу и свободный труд за вознаграждение, держал кукол в рабстве?</a:t>
            </a:r>
          </a:p>
          <a:p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 В какой сказке «хлебобулочный» герой несколько раз подвергался попыткам посягательства на его жизнь, угрозам быть съеденным? </a:t>
            </a:r>
          </a:p>
          <a:p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5) Кто из сказочных женщин пользовался правом на свободное перемещение на метле? </a:t>
            </a:r>
          </a:p>
          <a:p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6)В какой сказке народ свободно наслаждался искусством бродячих артистов? </a:t>
            </a:r>
          </a:p>
          <a:p>
            <a:pPr algn="just">
              <a:lnSpc>
                <a:spcPct val="120000"/>
              </a:lnSpc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3310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1200" y="1901370"/>
            <a:ext cx="11190515" cy="2873829"/>
          </a:xfrm>
        </p:spPr>
        <p:txBody>
          <a:bodyPr>
            <a:noAutofit/>
          </a:bodyPr>
          <a:lstStyle/>
          <a:p>
            <a:r>
              <a:rPr lang="ru-RU" altLang="ru-RU" sz="8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  <a:p>
            <a:pPr algn="r"/>
            <a:endParaRPr lang="ru-RU" altLang="ru-RU" sz="28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0712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17242" y="304800"/>
            <a:ext cx="9144000" cy="667657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Всемирный день ребенка имеет свой флаг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60251" y="1744255"/>
            <a:ext cx="6325349" cy="5113746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зеленом фоне, символизирующем гармонию, рост, плодородие и свежесть, изображен символ Земли, вокруг которого расположены стилизованные фигурки людей – желтая, красная, белая, синяя и черная. Эти человеческие яркие фигурки символизируют терпимость и разнообразие. Символ Земли, находящийся в самом центре флага, является знаковым символом нашего общего дома.</a:t>
            </a:r>
          </a:p>
          <a:p>
            <a:pPr algn="just">
              <a:lnSpc>
                <a:spcPct val="120000"/>
              </a:lnSpc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Объект 3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403" y="2005511"/>
            <a:ext cx="5107340" cy="3843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0782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17242" y="304800"/>
            <a:ext cx="9144000" cy="667657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Нормативные основы защиты прав детства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949" y="1154158"/>
            <a:ext cx="10174514" cy="5382349"/>
          </a:xfrm>
        </p:spPr>
        <p:txBody>
          <a:bodyPr>
            <a:normAutofit fontScale="77500" lnSpcReduction="20000"/>
          </a:bodyPr>
          <a:lstStyle/>
          <a:p>
            <a:pPr>
              <a:buFont typeface="Arial" charset="0"/>
              <a:buChar char="•"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Декларация прав ребёнка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принята  Генеральной    ассамблеей ООН (20.11.1959 г.)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Конвенция о правах ребенка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принята Генеральной ассамблеей ООН (20.11.1989 г.)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в нашей стране вступила в силу 02.09.1990 г.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Конституция РФ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(Глава 2 Права и свободы человека и гражданина принята 12.12.1993г.)</a:t>
            </a:r>
          </a:p>
          <a:p>
            <a:pPr>
              <a:buFont typeface="Arial" charset="0"/>
              <a:buChar char="•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Семейный кодекс РФ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(принят 15.11.1997г.)</a:t>
            </a:r>
          </a:p>
          <a:p>
            <a:pPr>
              <a:buFont typeface="Arial" charset="0"/>
              <a:buChar char="•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Федеральный закон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 24 июля 1998 г. N 124-ФЗ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"Об основных гарантиях прав ребенка в РФ".</a:t>
            </a:r>
          </a:p>
          <a:p>
            <a:pPr algn="just">
              <a:lnSpc>
                <a:spcPct val="120000"/>
              </a:lnSpc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83312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17242" y="304800"/>
            <a:ext cx="9144000" cy="120468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Декларация прав ребенка</a:t>
            </a:r>
            <a:r>
              <a:rPr lang="ru-RU" sz="4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16001" y="1943009"/>
            <a:ext cx="10755086" cy="3930831"/>
          </a:xfrm>
        </p:spPr>
        <p:txBody>
          <a:bodyPr>
            <a:normAutofit/>
          </a:bodyPr>
          <a:lstStyle/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 первым международным документом. В 10 принципах, изложенных в Декларации, провозглашаются права детей: на имя, гражданство, любовь, понимание, материальное обеспечение, социальную защиту и предоставление возможности получать образование, развиваться физически, нравственно и духовно в условиях свободы и достоинства.</a:t>
            </a:r>
          </a:p>
          <a:p>
            <a:pPr algn="just">
              <a:lnSpc>
                <a:spcPct val="120000"/>
              </a:lnSpc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0186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17242" y="304800"/>
            <a:ext cx="9144000" cy="943429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Конвенция о правах ребенка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427" y="1613626"/>
            <a:ext cx="11190515" cy="4990373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2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 из преамбулы и 54 статей, детализирующих права каждого человека в возрасте до 18 лет на полное развитие своих возможностей в условиях, свободных от голода и нужды, жестокости, эксплуатации и других форм злоупотреблений.</a:t>
            </a:r>
          </a:p>
          <a:p>
            <a:pPr algn="just">
              <a:lnSpc>
                <a:spcPct val="12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Конвенция признает за каждым ребенком независимо от расы, цвета кожи, пола, языка, религии, политических или иных убеждений, национального, этнического и социального происхождения – юридическое право:</a:t>
            </a:r>
          </a:p>
          <a:p>
            <a:pPr algn="just">
              <a:lnSpc>
                <a:spcPct val="12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на воспитание;</a:t>
            </a:r>
          </a:p>
          <a:p>
            <a:pPr algn="just">
              <a:lnSpc>
                <a:spcPct val="12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на развитие;</a:t>
            </a:r>
          </a:p>
          <a:p>
            <a:pPr algn="just">
              <a:lnSpc>
                <a:spcPct val="12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на защиту;</a:t>
            </a:r>
          </a:p>
          <a:p>
            <a:pPr algn="just">
              <a:lnSpc>
                <a:spcPct val="12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на активное участие в жизни общества.</a:t>
            </a:r>
          </a:p>
          <a:p>
            <a:pPr algn="just">
              <a:lnSpc>
                <a:spcPct val="120000"/>
              </a:lnSpc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2323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17242" y="304800"/>
            <a:ext cx="9144000" cy="943429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Конституция Российской Федерации 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основной Закон нашей страны.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427" y="1248229"/>
            <a:ext cx="11190515" cy="5486399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права человека (ребенка) указаны в Конституции РФ.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Ребенком признается лицо, не достигшее возраста восемнадцати лет (совершеннолетия). Права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человека, как и права ребенка, начинаются с права на жизнь. Жизнь – это первое и главное, что дано человеку. Она уникальна, свята, неприкосновенна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можно квалифицировать на: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*  личные (право на жизнь);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*  политические (право на свободу слова, совести);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*  гражданские (избирательное право);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*  социально-экономические (право на труд, на отдых, образование, чистую экологию);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* культурные (право на свою национальную культуру, язык).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8781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76571" y="1248229"/>
            <a:ext cx="4949371" cy="5486399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ct val="50000"/>
              </a:spcBef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altLang="ru-RU" sz="36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Статья 19.</a:t>
            </a:r>
          </a:p>
          <a:p>
            <a:pPr>
              <a:spcBef>
                <a:spcPct val="0"/>
              </a:spcBef>
            </a:pPr>
            <a:r>
              <a:rPr lang="ru-RU" altLang="ru-RU" sz="36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Государство гарантирует равенство прав и свобод человека и гражданина  </a:t>
            </a:r>
          </a:p>
          <a:p>
            <a:pPr>
              <a:spcBef>
                <a:spcPct val="0"/>
              </a:spcBef>
            </a:pPr>
            <a:r>
              <a:rPr lang="ru-RU" altLang="ru-RU" sz="3600" b="1" i="1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независимо от пола, расы, национальности, языка, происхождения, и имущественного положения.</a:t>
            </a:r>
          </a:p>
          <a:p>
            <a:pPr algn="r">
              <a:spcBef>
                <a:spcPct val="50000"/>
              </a:spcBef>
            </a:pPr>
            <a:r>
              <a:rPr lang="ru-RU" altLang="ru-RU" sz="3600" b="1" i="1" u="sng" dirty="0" smtClean="0">
                <a:solidFill>
                  <a:srgbClr val="000000"/>
                </a:solidFill>
                <a:latin typeface="Monotype Corsiva" panose="03010101010201010101" pitchFamily="66" charset="0"/>
              </a:rPr>
              <a:t>Конституция РФ</a:t>
            </a:r>
          </a:p>
          <a:p>
            <a:pPr>
              <a:spcBef>
                <a:spcPct val="50000"/>
              </a:spcBef>
            </a:pPr>
            <a:r>
              <a:rPr lang="ru-RU" altLang="ru-RU" sz="3600" b="1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(Все дети равны)</a:t>
            </a:r>
          </a:p>
          <a:p>
            <a:pPr algn="just">
              <a:lnSpc>
                <a:spcPct val="120000"/>
              </a:lnSpc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987" t="24632" r="50324" b="19452"/>
          <a:stretch>
            <a:fillRect/>
          </a:stretch>
        </p:blipFill>
        <p:spPr bwMode="auto">
          <a:xfrm>
            <a:off x="10335169" y="123099"/>
            <a:ext cx="1710690" cy="1621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www.zateevo.ru/userfiles/image/Upalnamoch_Prava/003.jpg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62" y="123099"/>
            <a:ext cx="5920555" cy="661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336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1022</Words>
  <Application>Microsoft Office PowerPoint</Application>
  <PresentationFormat>Широкоэкранный</PresentationFormat>
  <Paragraphs>184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6" baseType="lpstr">
      <vt:lpstr>Arial</vt:lpstr>
      <vt:lpstr>Arial Unicode MS</vt:lpstr>
      <vt:lpstr>Calibri</vt:lpstr>
      <vt:lpstr>Calibri Light</vt:lpstr>
      <vt:lpstr>Monotype Corsiva</vt:lpstr>
      <vt:lpstr>Times New Roman</vt:lpstr>
      <vt:lpstr>Wingdings</vt:lpstr>
      <vt:lpstr>Тема Office</vt:lpstr>
      <vt:lpstr>ГБП ОУ «Тверской химико-технологический колледж»</vt:lpstr>
      <vt:lpstr>Афоризмы, пословицы, крылатые выражения  о праве и нравственности </vt:lpstr>
      <vt:lpstr>История возникновения праздника</vt:lpstr>
      <vt:lpstr>Всемирный день ребенка имеет свой флаг</vt:lpstr>
      <vt:lpstr>Нормативные основы защиты прав детства</vt:lpstr>
      <vt:lpstr>Декларация прав ребенка </vt:lpstr>
      <vt:lpstr>Конвенция о правах ребенка</vt:lpstr>
      <vt:lpstr>Конституция Российской Федерации – основной Закон нашей страны.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Раздел IV Семейного Кодекса РФ целиком посвящен правам и обязанностям родителей и детей. Особый интерес представляют глава 11 «Права несовершеннолетних детей» и глава 12 «Права и обязанности родителей».</vt:lpstr>
      <vt:lpstr>В целях «создания правовых, социально-экономических условий для реализации прав и законных интересов ребенка», предусмотренных Конституцией РФ, принят ФЗ «Об основных гарантиях прав ребенка в Российской Федерации». </vt:lpstr>
      <vt:lpstr>Кроме прав граждан Конституция РФ закрепляет их обязанности:</vt:lpstr>
      <vt:lpstr>Обязанности детей</vt:lpstr>
      <vt:lpstr>Ответственность детей</vt:lpstr>
      <vt:lpstr>Защита прав детей</vt:lpstr>
      <vt:lpstr>Уполномоченный при Президенте Российской Федерации по правам ребенка  Кузнецова Анна Юрьевна Адрес: 25993, г. Москва, ГСП-3, Миусская пл., д.7 стр. 1. Телефон:   +7 (495) 221-70-65 Факс:    +7 (495) 221-70-66 E-mail:    obr@deti.gov.ru </vt:lpstr>
      <vt:lpstr>Уполномоченный по правам ребенка в Тверской области Мосолыгина Лариса Анатольевна  Адрес: 170100, г. Тверь, ул. Советская, 23 Телефон: 8 (4822) 34-18-09 E-mail: info@ombudsman-tver.ru</vt:lpstr>
      <vt:lpstr>Службы защиты прав детей</vt:lpstr>
      <vt:lpstr>Презентация PowerPoint</vt:lpstr>
      <vt:lpstr>Анаграммы</vt:lpstr>
      <vt:lpstr>Конкурс. Ситуации.</vt:lpstr>
      <vt:lpstr>Конкурс. Ситуации.</vt:lpstr>
      <vt:lpstr>Какие права и обязанности отражены в пословицах </vt:lpstr>
      <vt:lpstr>Вопросы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ГБП ОУ «Тверской химико-технологический колледж»</dc:title>
  <dc:creator>Windows User</dc:creator>
  <cp:lastModifiedBy>RePack by Diakov</cp:lastModifiedBy>
  <cp:revision>23</cp:revision>
  <dcterms:created xsi:type="dcterms:W3CDTF">2018-11-19T16:42:46Z</dcterms:created>
  <dcterms:modified xsi:type="dcterms:W3CDTF">2020-12-28T19:15:11Z</dcterms:modified>
</cp:coreProperties>
</file>