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62" r:id="rId2"/>
    <p:sldId id="263" r:id="rId3"/>
    <p:sldId id="256" r:id="rId4"/>
    <p:sldId id="257" r:id="rId5"/>
    <p:sldId id="258" r:id="rId6"/>
    <p:sldId id="260" r:id="rId7"/>
    <p:sldId id="264" r:id="rId8"/>
    <p:sldId id="265" r:id="rId9"/>
    <p:sldId id="266" r:id="rId10"/>
    <p:sldId id="268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9" r:id="rId19"/>
    <p:sldId id="280" r:id="rId20"/>
    <p:sldId id="281" r:id="rId21"/>
    <p:sldId id="282" r:id="rId22"/>
    <p:sldId id="283" r:id="rId23"/>
    <p:sldId id="285" r:id="rId24"/>
    <p:sldId id="286" r:id="rId25"/>
    <p:sldId id="287" r:id="rId26"/>
    <p:sldId id="288" r:id="rId27"/>
    <p:sldId id="294" r:id="rId28"/>
    <p:sldId id="295" r:id="rId29"/>
    <p:sldId id="296" r:id="rId30"/>
    <p:sldId id="298" r:id="rId31"/>
    <p:sldId id="299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F92EB3-2A92-49DF-B8C3-33551CA35A82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707C12-893E-463B-AC93-D43FC3570E5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312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2970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E5B6760-E821-4753-BD47-9753F28D0E4E}" type="slidenum">
              <a:rPr lang="ru-RU" altLang="ru-RU">
                <a:latin typeface="Times New Roman" pitchFamily="18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ru-RU" alt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3277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EDBB607-4FB1-49CE-BC20-41C102434715}" type="slidenum">
              <a:rPr lang="ru-RU" altLang="ru-RU">
                <a:latin typeface="Times New Roman" pitchFamily="18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ru-RU" alt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33796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960B1FB-BF85-419D-A0B7-14CAF9E154DA}" type="slidenum">
              <a:rPr lang="ru-RU" altLang="ru-RU">
                <a:latin typeface="Times New Roman" pitchFamily="18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ru-RU" alt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3482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8A34740-07FA-459F-9E32-16AA88DF26CC}" type="slidenum">
              <a:rPr lang="ru-RU" altLang="ru-RU">
                <a:latin typeface="Times New Roman" pitchFamily="18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ru-RU" alt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3584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B05370A-5208-4D1B-A373-BF4CEF4188CC}" type="slidenum">
              <a:rPr lang="ru-RU" altLang="ru-RU">
                <a:latin typeface="Times New Roman" pitchFamily="18" charset="0"/>
              </a:rPr>
              <a:pPr algn="r" eaLnBrk="1" hangingPunct="1">
                <a:spcBef>
                  <a:spcPct val="0"/>
                </a:spcBef>
              </a:pPr>
              <a:t>21</a:t>
            </a:fld>
            <a:endParaRPr lang="ru-RU" alt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36868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CAEA978-9C79-4DFC-8988-2591D68A945A}" type="slidenum">
              <a:rPr lang="ru-RU" altLang="ru-RU">
                <a:latin typeface="Times New Roman" pitchFamily="18" charset="0"/>
              </a:rPr>
              <a:pPr algn="r" eaLnBrk="1" hangingPunct="1">
                <a:spcBef>
                  <a:spcPct val="0"/>
                </a:spcBef>
              </a:pPr>
              <a:t>22</a:t>
            </a:fld>
            <a:endParaRPr lang="ru-RU" alt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37892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E2F3C8E-70C9-44D6-B8B6-D8FF2BA8EF5B}" type="slidenum">
              <a:rPr lang="ru-RU" altLang="ru-RU">
                <a:latin typeface="Times New Roman" pitchFamily="18" charset="0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ru-RU" altLang="ru-RU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64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040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084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57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2903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3867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965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250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149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144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577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8A3F9-4FE1-4E99-9916-EE0B5B9F9D0E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8E0C1-4DF5-46A3-85F3-52DCB0B483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705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ush2-vo.ru/wp-content/uploads/2020/05/sh2-vo-news-2020-05-09-den-pobedi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056" y="0"/>
            <a:ext cx="92963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22914" y="2564904"/>
            <a:ext cx="5832648" cy="1470025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«Имя героя моей семьи в бессмертном полку»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797152"/>
            <a:ext cx="6400800" cy="17526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Работу выполнили: </a:t>
            </a:r>
          </a:p>
          <a:p>
            <a:pPr algn="l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учащиеся 5 б класса 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17693" y="0"/>
            <a:ext cx="77724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МБОУ </a:t>
            </a:r>
            <a:r>
              <a:rPr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Чановская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средняя школа №1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835788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s04.infourok.ru/uploads/ex/1065/00177c7c-1a70d899/2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670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6" y="1628800"/>
            <a:ext cx="5428882" cy="4525963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Бруев</a:t>
            </a: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Фёдор Николаевич </a:t>
            </a:r>
          </a:p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(1926 — 31.03.1945)</a:t>
            </a:r>
            <a:b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/>
              <a:t> Его сын </a:t>
            </a:r>
            <a:r>
              <a:rPr lang="ru-RU" b="1" dirty="0" err="1"/>
              <a:t>Бруев</a:t>
            </a:r>
            <a:r>
              <a:rPr lang="ru-RU" b="1" dirty="0"/>
              <a:t> Фёдор Николаевич родился в д. Полтавка </a:t>
            </a:r>
            <a:r>
              <a:rPr lang="ru-RU" b="1" dirty="0" err="1"/>
              <a:t>Чановского</a:t>
            </a:r>
            <a:r>
              <a:rPr lang="ru-RU" b="1" dirty="0"/>
              <a:t> района Новосибирской области. Служил в 22 Гвардейской танковой краснознамённой Ордена </a:t>
            </a:r>
            <a:r>
              <a:rPr lang="ru-RU" b="1" dirty="0" err="1"/>
              <a:t>Б.Хмельницкого</a:t>
            </a:r>
            <a:r>
              <a:rPr lang="ru-RU" b="1" dirty="0"/>
              <a:t> бригаде сержантом. Был заряжающим Т-34-85. Фёдор </a:t>
            </a:r>
            <a:r>
              <a:rPr lang="ru-RU" b="1" dirty="0" err="1"/>
              <a:t>Бруев</a:t>
            </a:r>
            <a:r>
              <a:rPr lang="ru-RU" b="1" dirty="0"/>
              <a:t> в 19 лет пал смертью храбрых, не дожив до конца войны 39 дней. В этот день, 31 марта 1945 года, был страшный бой, в ходе которого танк был подбит. В нём сгорели Фёдор Николаевич, командир орудия Филатов Александр Семёнович и механик - водитель Татаринов Пётр Дмитриевич. Они похоронены в селе </a:t>
            </a:r>
            <a:r>
              <a:rPr lang="ru-RU" b="1" dirty="0" err="1"/>
              <a:t>Марц</a:t>
            </a:r>
            <a:r>
              <a:rPr lang="ru-RU" b="1" dirty="0"/>
              <a:t> (Австрия).</a:t>
            </a:r>
          </a:p>
          <a:p>
            <a:r>
              <a:rPr lang="ru-RU" b="1" dirty="0"/>
              <a:t>   Моя прапрабабушка </a:t>
            </a:r>
            <a:r>
              <a:rPr lang="ru-RU" b="1" dirty="0" err="1"/>
              <a:t>Малаша</a:t>
            </a:r>
            <a:r>
              <a:rPr lang="ru-RU" b="1" dirty="0"/>
              <a:t> в одно время получила похоронку на мужа и сына.</a:t>
            </a:r>
          </a:p>
          <a:p>
            <a:pPr marL="68580" indent="0">
              <a:buNone/>
            </a:pP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</a:endParaRPr>
          </a:p>
        </p:txBody>
      </p:sp>
      <p:pic>
        <p:nvPicPr>
          <p:cNvPr id="4" name="image1.png" descr="E:\ира\ОТКУДА МЫ\дерево\фото для дерева\Бруев Фёдор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528" y="2204864"/>
            <a:ext cx="2780030" cy="3705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45102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hotoramki-online.ru/data/photoramki/midle/1072-ramka-s-fotosnimkom-vremen-vov-i-nadpisyu-9-maya-s-pobedo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66018"/>
            <a:ext cx="3610744" cy="4525963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Я никогда их не видел, но помню своего  прапрадеда </a:t>
            </a:r>
            <a:r>
              <a:rPr lang="ru-RU" b="1" dirty="0" err="1"/>
              <a:t>Бруева</a:t>
            </a:r>
            <a:r>
              <a:rPr lang="ru-RU" b="1" dirty="0"/>
              <a:t> Николая Платоновича и  прадеда </a:t>
            </a:r>
            <a:r>
              <a:rPr lang="ru-RU" b="1" dirty="0" err="1"/>
              <a:t>Бруева</a:t>
            </a:r>
            <a:r>
              <a:rPr lang="ru-RU" b="1" dirty="0"/>
              <a:t> Фёдора Николаевича и горжусь ими!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963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22388" y="2781300"/>
            <a:ext cx="7848600" cy="1839913"/>
          </a:xfrm>
        </p:spPr>
        <p:txBody>
          <a:bodyPr>
            <a:normAutofit fontScale="92500"/>
          </a:bodyPr>
          <a:lstStyle/>
          <a:p>
            <a:pPr eaLnBrk="1" hangingPunct="1">
              <a:defRPr/>
            </a:pPr>
            <a:r>
              <a:rPr lang="ru-RU" sz="4400" b="1" i="1" dirty="0">
                <a:solidFill>
                  <a:srgbClr val="D01406"/>
                </a:solidFill>
              </a:rPr>
              <a:t>Мой прадедушка - участник Великой Отечественной войны</a:t>
            </a: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4211638" y="5670550"/>
            <a:ext cx="48164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i="1">
                <a:latin typeface="Times New Roman" pitchFamily="18" charset="0"/>
                <a:cs typeface="Times New Roman" pitchFamily="18" charset="0"/>
              </a:rPr>
              <a:t>Автор:</a:t>
            </a:r>
            <a:r>
              <a:rPr lang="ru-RU" altLang="ru-RU" sz="2400" b="1" i="1">
                <a:latin typeface="Times New Roman" pitchFamily="18" charset="0"/>
                <a:cs typeface="Times New Roman" pitchFamily="18" charset="0"/>
              </a:rPr>
              <a:t> Виндемут Данил,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 i="1">
                <a:latin typeface="Times New Roman" pitchFamily="18" charset="0"/>
                <a:cs typeface="Times New Roman" pitchFamily="18" charset="0"/>
              </a:rPr>
              <a:t>5 б  класс</a:t>
            </a:r>
            <a:endParaRPr lang="ru-RU" altLang="ru-RU" sz="1800" b="1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4500563" y="2205038"/>
            <a:ext cx="4016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i="1">
                <a:latin typeface="Times New Roman" pitchFamily="18" charset="0"/>
                <a:cs typeface="Times New Roman" pitchFamily="18" charset="0"/>
              </a:rPr>
              <a:t>Славные сыны Отечества</a:t>
            </a:r>
            <a:endParaRPr lang="ru-RU" altLang="ru-RU" sz="2400" b="1" i="1">
              <a:latin typeface="Times New Roman" pitchFamily="18" charset="0"/>
            </a:endParaRPr>
          </a:p>
        </p:txBody>
      </p:sp>
      <p:pic>
        <p:nvPicPr>
          <p:cNvPr id="13317" name="Picture 11" descr="C:\Documents and Settings\Admin\Рабочий стол\0afb2c622adac7e2928e29001648910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500063"/>
            <a:ext cx="171450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080775" y="404664"/>
            <a:ext cx="6435591" cy="720080"/>
          </a:xfrm>
          <a:prstGeom prst="rect">
            <a:avLst/>
          </a:prstGeom>
        </p:spPr>
        <p:txBody>
          <a:bodyPr>
            <a:normAutofit/>
          </a:bodyPr>
          <a:lstStyle>
            <a:lvl1pPr marR="9144" algn="l" rtl="0" eaLnBrk="1" latinLnBrk="0" hangingPunct="1">
              <a:spcBef>
                <a:spcPct val="0"/>
              </a:spcBef>
              <a:buNone/>
              <a:defRPr kumimoji="0" sz="4000" b="1" kern="1200" cap="all" spc="0" baseline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>
              <a:defRPr/>
            </a:pP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МБОУ </a:t>
            </a:r>
            <a:r>
              <a:rPr lang="ru-RU" sz="24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Чановская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средняя школа №1</a:t>
            </a:r>
          </a:p>
        </p:txBody>
      </p:sp>
    </p:spTree>
    <p:extLst>
      <p:ext uri="{BB962C8B-B14F-4D97-AF65-F5344CB8AC3E}">
        <p14:creationId xmlns:p14="http://schemas.microsoft.com/office/powerpoint/2010/main" val="405859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/>
      <p:bldP spid="3076" grpId="0"/>
      <p:bldP spid="307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C:\Documents and Settings\Admin\Рабочий стол\0afb2c622adac7e2928e29001648910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33375"/>
            <a:ext cx="7786687" cy="15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Прямоугольник 4"/>
          <p:cNvSpPr>
            <a:spLocks noChangeArrowheads="1"/>
          </p:cNvSpPr>
          <p:nvPr/>
        </p:nvSpPr>
        <p:spPr bwMode="auto">
          <a:xfrm>
            <a:off x="395288" y="1700213"/>
            <a:ext cx="8137525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latin typeface="Times New Roman" pitchFamily="18" charset="0"/>
              </a:rPr>
              <a:t>Давно закончилась война… Затекли и сравнялись с землёй окопы, заросли травой временные фронтовые дороги, цветами покрылись блиндажи. Но земля всегда будет помнить о войне. И люди помнят!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2400" dirty="0">
              <a:latin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 dirty="0">
                <a:latin typeface="Times New Roman" pitchFamily="18" charset="0"/>
              </a:rPr>
              <a:t> </a:t>
            </a:r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2484438" y="3292475"/>
            <a:ext cx="4429125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latin typeface="Times New Roman" pitchFamily="18" charset="0"/>
              </a:rPr>
              <a:t>А для меня очень важно сохранить  в памяти то, что рассказала мне моя бабушка, Голикова Екатерина Алексеевна, о своём отце, </a:t>
            </a:r>
            <a:r>
              <a:rPr lang="ru-RU" altLang="ru-RU" sz="2400" dirty="0" err="1">
                <a:latin typeface="Times New Roman" pitchFamily="18" charset="0"/>
              </a:rPr>
              <a:t>Куминове</a:t>
            </a:r>
            <a:r>
              <a:rPr lang="ru-RU" altLang="ru-RU" sz="2400" dirty="0">
                <a:latin typeface="Times New Roman" pitchFamily="18" charset="0"/>
              </a:rPr>
              <a:t> Алексее Андреевиче, участнике Великой Отечественной войны</a:t>
            </a:r>
          </a:p>
        </p:txBody>
      </p:sp>
      <p:sp>
        <p:nvSpPr>
          <p:cNvPr id="14341" name="AutoShape 8" descr="blob:https://web.whatsapp.com/3d935268-3553-4b5f-be33-fb437186dd23"/>
          <p:cNvSpPr>
            <a:spLocks noChangeAspect="1" noChangeArrowheads="1"/>
          </p:cNvSpPr>
          <p:nvPr/>
        </p:nvSpPr>
        <p:spPr bwMode="auto">
          <a:xfrm>
            <a:off x="149225" y="-3032125"/>
            <a:ext cx="49149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Times New Roman" pitchFamily="18" charset="0"/>
            </a:endParaRPr>
          </a:p>
        </p:txBody>
      </p:sp>
      <p:sp>
        <p:nvSpPr>
          <p:cNvPr id="14342" name="AutoShape 10" descr="blob:https://web.whatsapp.com/3d935268-3553-4b5f-be33-fb437186dd23"/>
          <p:cNvSpPr>
            <a:spLocks noChangeAspect="1" noChangeArrowheads="1"/>
          </p:cNvSpPr>
          <p:nvPr/>
        </p:nvSpPr>
        <p:spPr bwMode="auto">
          <a:xfrm>
            <a:off x="301625" y="-2879725"/>
            <a:ext cx="49149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Times New Roman" pitchFamily="18" charset="0"/>
            </a:endParaRPr>
          </a:p>
        </p:txBody>
      </p:sp>
      <p:sp>
        <p:nvSpPr>
          <p:cNvPr id="14343" name="AutoShape 12" descr="blob:https://web.whatsapp.com/3d935268-3553-4b5f-be33-fb437186dd23"/>
          <p:cNvSpPr>
            <a:spLocks noChangeAspect="1" noChangeArrowheads="1"/>
          </p:cNvSpPr>
          <p:nvPr/>
        </p:nvSpPr>
        <p:spPr bwMode="auto">
          <a:xfrm>
            <a:off x="454025" y="-2727325"/>
            <a:ext cx="49149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6172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C:\Documents and Settings\Admin\Рабочий стол\0afb2c622adac7e2928e29001648910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357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3708400" y="857250"/>
            <a:ext cx="525621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Мой прадедушка,</a:t>
            </a:r>
          </a:p>
          <a:p>
            <a:pPr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24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Куминов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Алексей Андреевич,</a:t>
            </a:r>
          </a:p>
          <a:p>
            <a:pPr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родился в 1918 г. в </a:t>
            </a:r>
          </a:p>
          <a:p>
            <a:pPr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д. Блюдцы </a:t>
            </a:r>
            <a:r>
              <a:rPr lang="ru-RU" sz="2400" dirty="0" err="1">
                <a:effectLst>
                  <a:outerShdw blurRad="38100" dist="38100" dir="2700000" algn="tl">
                    <a:srgbClr val="000000"/>
                  </a:outerShdw>
                </a:effectLst>
              </a:rPr>
              <a:t>Чановского</a:t>
            </a: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 района Новосибирской области. </a:t>
            </a:r>
          </a:p>
          <a:p>
            <a:pPr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Окончил 3 класса  начальной школы.</a:t>
            </a:r>
          </a:p>
          <a:p>
            <a:pPr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В 1938 году был призван в ряды Красной Армии солдатом срочной службы, где и застала его Великая Отечественная война. Служил в городе Хабаровске.</a:t>
            </a:r>
          </a:p>
          <a:p>
            <a:pPr>
              <a:defRPr/>
            </a:pP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5364" name="Picture 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1484313"/>
            <a:ext cx="3335338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22786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C:\Documents and Settings\Admin\Рабочий стол\0afb2c622adac7e2928e29001648910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3571875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1116013" y="1341438"/>
            <a:ext cx="79200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Мой прадедушка</a:t>
            </a:r>
            <a:r>
              <a:rPr lang="ru-RU" sz="2400" dirty="0"/>
              <a:t>  с 1942 года участвовал на фронтах Великой Отечественной войны. </a:t>
            </a:r>
            <a:endParaRPr lang="ru-RU" sz="2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6388" name="Picture 6" descr="C:\Users\Nata\Desktop\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71700"/>
            <a:ext cx="9120188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2538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C:\Documents and Settings\Admin\Рабочий стол\0afb2c622adac7e2928e29001648910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76225"/>
            <a:ext cx="44291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3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ru-RU" altLang="ru-RU" sz="3600">
                <a:effectLst/>
                <a:latin typeface="Arial" charset="0"/>
              </a:rPr>
              <a:t>    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71500" y="2143125"/>
            <a:ext cx="8181975" cy="42862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/>
              <a:t>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>
              <a:effectLst/>
              <a:latin typeface="Times New Roman" pitchFamily="18" charset="0"/>
            </a:endParaRPr>
          </a:p>
        </p:txBody>
      </p:sp>
      <p:sp>
        <p:nvSpPr>
          <p:cNvPr id="17413" name="Прямоугольник 7"/>
          <p:cNvSpPr>
            <a:spLocks noChangeArrowheads="1"/>
          </p:cNvSpPr>
          <p:nvPr/>
        </p:nvSpPr>
        <p:spPr bwMode="auto">
          <a:xfrm>
            <a:off x="3643313" y="571500"/>
            <a:ext cx="5189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2"/>
                </a:solidFill>
                <a:latin typeface="Arial" charset="0"/>
              </a:rPr>
              <a:t>Награды моего прадедушки</a:t>
            </a:r>
            <a:endParaRPr lang="ru-RU" altLang="ru-RU" sz="2800" b="1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17414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6775" y="1660525"/>
            <a:ext cx="2265363" cy="423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Прямоугольник 2"/>
          <p:cNvSpPr>
            <a:spLocks noChangeArrowheads="1"/>
          </p:cNvSpPr>
          <p:nvPr/>
        </p:nvSpPr>
        <p:spPr bwMode="auto">
          <a:xfrm>
            <a:off x="3492500" y="1268413"/>
            <a:ext cx="45720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>
                <a:latin typeface="Times New Roman" pitchFamily="18" charset="0"/>
              </a:rPr>
              <a:t>Наградной документ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Дата рождения:</a:t>
            </a:r>
            <a:r>
              <a:rPr lang="ru-RU" altLang="ru-RU" sz="2400">
                <a:latin typeface="Times New Roman" pitchFamily="18" charset="0"/>
              </a:rPr>
              <a:t> __.__.1918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Воинское звание:</a:t>
            </a:r>
            <a:r>
              <a:rPr lang="ru-RU" altLang="ru-RU" sz="2400">
                <a:latin typeface="Times New Roman" pitchFamily="18" charset="0"/>
              </a:rPr>
              <a:t> гвардии  старший  сержант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Кто наградил:</a:t>
            </a:r>
            <a:r>
              <a:rPr lang="ru-RU" altLang="ru-RU" sz="2400">
                <a:latin typeface="Times New Roman" pitchFamily="18" charset="0"/>
              </a:rPr>
              <a:t> 3 гв. вдд 1 Украинского фронта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Наименование награды:</a:t>
            </a:r>
            <a:r>
              <a:rPr lang="ru-RU" altLang="ru-RU" sz="2400">
                <a:latin typeface="Times New Roman" pitchFamily="18" charset="0"/>
              </a:rPr>
              <a:t> Медаль «За отвагу»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Картотека:</a:t>
            </a:r>
            <a:r>
              <a:rPr lang="ru-RU" altLang="ru-RU" sz="2400">
                <a:latin typeface="Times New Roman" pitchFamily="18" charset="0"/>
              </a:rPr>
              <a:t> Картотека награждений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Номер документа:</a:t>
            </a:r>
            <a:r>
              <a:rPr lang="ru-RU" altLang="ru-RU" sz="2400">
                <a:latin typeface="Times New Roman" pitchFamily="18" charset="0"/>
              </a:rPr>
              <a:t> 35/н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Дата документа:</a:t>
            </a:r>
            <a:r>
              <a:rPr lang="ru-RU" altLang="ru-RU" sz="2400">
                <a:latin typeface="Times New Roman" pitchFamily="18" charset="0"/>
              </a:rPr>
              <a:t> 10.10.1943 </a:t>
            </a:r>
          </a:p>
        </p:txBody>
      </p:sp>
    </p:spTree>
    <p:extLst>
      <p:ext uri="{BB962C8B-B14F-4D97-AF65-F5344CB8AC3E}">
        <p14:creationId xmlns:p14="http://schemas.microsoft.com/office/powerpoint/2010/main" val="2061635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64735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dirty="0"/>
              <a:t>Приказ воздушно-десантной гвардейской дивизии</a:t>
            </a: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512" y="1556792"/>
            <a:ext cx="4476601" cy="3519528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>
            <a:noFill/>
          </a:ln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670"/>
          <a:stretch>
            <a:fillRect/>
          </a:stretch>
        </p:blipFill>
        <p:spPr bwMode="auto">
          <a:xfrm>
            <a:off x="4426904" y="1145694"/>
            <a:ext cx="4805808" cy="2421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6904" y="3732491"/>
            <a:ext cx="4690580" cy="2719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34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C:\Documents and Settings\Admin\Рабочий стол\0afb2c622adac7e2928e29001648910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76225"/>
            <a:ext cx="44291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3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ru-RU" altLang="ru-RU" sz="3600">
                <a:effectLst/>
                <a:latin typeface="Arial" charset="0"/>
              </a:rPr>
              <a:t>    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405188" y="1268413"/>
            <a:ext cx="5665787" cy="8651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dirty="0"/>
              <a:t>Наградной документ </a:t>
            </a:r>
          </a:p>
          <a:p>
            <a:pPr>
              <a:defRPr/>
            </a:pPr>
            <a:r>
              <a:rPr lang="ru-RU" sz="2000" b="1" dirty="0"/>
              <a:t>Дата рождения:</a:t>
            </a:r>
            <a:r>
              <a:rPr lang="ru-RU" sz="2000" dirty="0"/>
              <a:t> __.__.1918 </a:t>
            </a:r>
          </a:p>
          <a:p>
            <a:pPr>
              <a:defRPr/>
            </a:pPr>
            <a:r>
              <a:rPr lang="ru-RU" sz="2000" b="1" dirty="0"/>
              <a:t>Дата поступления на службу:</a:t>
            </a:r>
            <a:r>
              <a:rPr lang="ru-RU" sz="2000" dirty="0"/>
              <a:t> __.09.1942 </a:t>
            </a:r>
          </a:p>
          <a:p>
            <a:pPr>
              <a:defRPr/>
            </a:pPr>
            <a:r>
              <a:rPr lang="ru-RU" sz="2000" b="1" dirty="0"/>
              <a:t>Место призыва:</a:t>
            </a:r>
            <a:r>
              <a:rPr lang="ru-RU" sz="2000" dirty="0"/>
              <a:t> Татарский РВК, Новосибирская обл., Татарский р-н </a:t>
            </a:r>
          </a:p>
          <a:p>
            <a:pPr>
              <a:defRPr/>
            </a:pPr>
            <a:r>
              <a:rPr lang="ru-RU" sz="2000" b="1" dirty="0"/>
              <a:t>Воинское звание:</a:t>
            </a:r>
            <a:r>
              <a:rPr lang="ru-RU" sz="2000" dirty="0"/>
              <a:t> гвардии  старший сержант </a:t>
            </a:r>
          </a:p>
          <a:p>
            <a:pPr>
              <a:defRPr/>
            </a:pPr>
            <a:r>
              <a:rPr lang="ru-RU" sz="2000" b="1" dirty="0"/>
              <a:t>Воинская часть:</a:t>
            </a:r>
            <a:r>
              <a:rPr lang="ru-RU" sz="2000" dirty="0"/>
              <a:t> 6 </a:t>
            </a:r>
            <a:r>
              <a:rPr lang="ru-RU" sz="2000" dirty="0" err="1"/>
              <a:t>гв</a:t>
            </a:r>
            <a:r>
              <a:rPr lang="ru-RU" sz="2000" dirty="0"/>
              <a:t>. </a:t>
            </a:r>
            <a:r>
              <a:rPr lang="ru-RU" sz="2000" dirty="0" err="1"/>
              <a:t>овдиптдн</a:t>
            </a:r>
            <a:r>
              <a:rPr lang="ru-RU" sz="2000" dirty="0"/>
              <a:t> 4 </a:t>
            </a:r>
            <a:r>
              <a:rPr lang="ru-RU" sz="2000" dirty="0" err="1"/>
              <a:t>гв</a:t>
            </a:r>
            <a:r>
              <a:rPr lang="ru-RU" sz="2000" dirty="0"/>
              <a:t>. </a:t>
            </a:r>
            <a:r>
              <a:rPr lang="ru-RU" sz="2000" dirty="0" err="1"/>
              <a:t>вдд</a:t>
            </a:r>
            <a:r>
              <a:rPr lang="ru-RU" sz="2000" dirty="0"/>
              <a:t> </a:t>
            </a:r>
          </a:p>
          <a:p>
            <a:pPr>
              <a:defRPr/>
            </a:pPr>
            <a:r>
              <a:rPr lang="ru-RU" sz="2000" b="1" dirty="0"/>
              <a:t>Даты подвига:</a:t>
            </a:r>
            <a:r>
              <a:rPr lang="ru-RU" sz="2000" dirty="0"/>
              <a:t> 13.09.1943 </a:t>
            </a:r>
          </a:p>
          <a:p>
            <a:pPr>
              <a:defRPr/>
            </a:pPr>
            <a:r>
              <a:rPr lang="ru-RU" sz="2000" b="1" dirty="0"/>
              <a:t>Наименование награды:</a:t>
            </a:r>
            <a:r>
              <a:rPr lang="ru-RU" sz="2000" dirty="0"/>
              <a:t> Орден Красной Звезды </a:t>
            </a:r>
          </a:p>
          <a:p>
            <a:pPr>
              <a:defRPr/>
            </a:pPr>
            <a:r>
              <a:rPr lang="ru-RU" sz="2000" dirty="0">
                <a:effectLst/>
              </a:rPr>
              <a:t>Приказ подразделения </a:t>
            </a:r>
          </a:p>
          <a:p>
            <a:pPr>
              <a:defRPr/>
            </a:pPr>
            <a:r>
              <a:rPr lang="ru-RU" sz="2000" b="1" dirty="0"/>
              <a:t>№:</a:t>
            </a:r>
            <a:r>
              <a:rPr lang="ru-RU" sz="2000" dirty="0"/>
              <a:t> 43/н </a:t>
            </a:r>
            <a:r>
              <a:rPr lang="ru-RU" sz="2000" b="1" dirty="0"/>
              <a:t>от:</a:t>
            </a:r>
            <a:r>
              <a:rPr lang="ru-RU" sz="2000" dirty="0"/>
              <a:t> 15.10.1943 </a:t>
            </a:r>
            <a:br>
              <a:rPr lang="ru-RU" sz="2000" dirty="0"/>
            </a:br>
            <a:r>
              <a:rPr lang="ru-RU" sz="2000" b="1" dirty="0"/>
              <a:t>Издан:</a:t>
            </a:r>
            <a:r>
              <a:rPr lang="ru-RU" sz="2000" dirty="0"/>
              <a:t> 4 </a:t>
            </a:r>
            <a:r>
              <a:rPr lang="ru-RU" sz="2000" dirty="0" err="1"/>
              <a:t>гв</a:t>
            </a:r>
            <a:r>
              <a:rPr lang="ru-RU" sz="2000" dirty="0"/>
              <a:t>. </a:t>
            </a:r>
            <a:r>
              <a:rPr lang="ru-RU" sz="2000" dirty="0" err="1"/>
              <a:t>вдд</a:t>
            </a:r>
            <a:r>
              <a:rPr lang="ru-RU" sz="2000" dirty="0"/>
              <a:t> </a:t>
            </a:r>
          </a:p>
        </p:txBody>
      </p:sp>
      <p:sp>
        <p:nvSpPr>
          <p:cNvPr id="21509" name="Прямоугольник 7"/>
          <p:cNvSpPr>
            <a:spLocks noChangeArrowheads="1"/>
          </p:cNvSpPr>
          <p:nvPr/>
        </p:nvSpPr>
        <p:spPr bwMode="auto">
          <a:xfrm>
            <a:off x="3643313" y="571500"/>
            <a:ext cx="5189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2"/>
                </a:solidFill>
                <a:latin typeface="Arial" charset="0"/>
              </a:rPr>
              <a:t>Награды моего прадедушки</a:t>
            </a:r>
            <a:endParaRPr lang="ru-RU" altLang="ru-RU" sz="2800" b="1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2151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44675"/>
            <a:ext cx="2840038" cy="284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6887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C:\Documents and Settings\Admin\Рабочий стол\0afb2c622adac7e2928e29001648910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76225"/>
            <a:ext cx="44291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ru-RU" altLang="ru-RU" sz="3600">
                <a:effectLst/>
                <a:latin typeface="Arial" charset="0"/>
              </a:rPr>
              <a:t>    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71500" y="2143125"/>
            <a:ext cx="8181975" cy="38068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>
              <a:effectLst/>
              <a:latin typeface="Times New Roman" pitchFamily="18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/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>
              <a:effectLst/>
              <a:latin typeface="Times New Roman" pitchFamily="18" charset="0"/>
            </a:endParaRPr>
          </a:p>
        </p:txBody>
      </p:sp>
      <p:sp>
        <p:nvSpPr>
          <p:cNvPr id="22533" name="Прямоугольник 7"/>
          <p:cNvSpPr>
            <a:spLocks noChangeArrowheads="1"/>
          </p:cNvSpPr>
          <p:nvPr/>
        </p:nvSpPr>
        <p:spPr bwMode="auto">
          <a:xfrm>
            <a:off x="2771775" y="276225"/>
            <a:ext cx="5976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2"/>
                </a:solidFill>
                <a:latin typeface="Arial" charset="0"/>
              </a:rPr>
              <a:t> </a:t>
            </a:r>
            <a:endParaRPr lang="ru-RU" altLang="ru-RU" sz="2800" b="1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2253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72"/>
          <a:stretch>
            <a:fillRect/>
          </a:stretch>
        </p:blipFill>
        <p:spPr bwMode="auto">
          <a:xfrm>
            <a:off x="1001713" y="1412875"/>
            <a:ext cx="6940550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3813"/>
            <a:ext cx="8229600" cy="156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6775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2333641/6d6512b5-59c0-4651-8e2e-f580d0ef9643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993" y="10007"/>
            <a:ext cx="9251216" cy="6847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18460" y="2610683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Война, как ком, катилась по дорогам,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Неся разруху, голод, смерть и боль.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Осталось их в живых совсем немного,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Принявших первый, самый страшный бой!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В атаку шли за правду, за Отчизну,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За мир, за мать с отцом, за добрый дом.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Чтоб защитить от ужасов фашизма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Права на жизнь, что рушилась кругом.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Сирень, гвоздики, нежные тюльпаны…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Начало лета, жизнь вокруг кипит.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Жива любовь, зарубцевались раны,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Но этот день июня не забыт!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(Т. Лаврова)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29468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 тот страшный день земля рванула в небо.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От грохота застыла в жилах кровь.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Июнь цветастый сразу канул в небыль,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И смерть, вдруг, оттеснила жизнь, любовь.</a:t>
            </a:r>
          </a:p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Надели гимнастёрки и шинели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Вчерашние мальчишки – цвет страны.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Девчонки на прощанье песни пели,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Желали выжить в грозный час войны.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/>
            </a:r>
            <a:br>
              <a:rPr lang="ru-RU" b="1" dirty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1018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C:\Documents and Settings\Admin\Рабочий стол\0afb2c622adac7e2928e29001648910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76225"/>
            <a:ext cx="44291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3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ru-RU" altLang="ru-RU" sz="3600">
                <a:effectLst/>
                <a:latin typeface="Arial" charset="0"/>
              </a:rPr>
              <a:t>    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71500" y="2143125"/>
            <a:ext cx="8181975" cy="38068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/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/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>
              <a:effectLst/>
              <a:latin typeface="Times New Roman" pitchFamily="18" charset="0"/>
            </a:endParaRPr>
          </a:p>
        </p:txBody>
      </p:sp>
      <p:pic>
        <p:nvPicPr>
          <p:cNvPr id="23557" name="Picture 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68450"/>
            <a:ext cx="9145588" cy="455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38" y="812800"/>
            <a:ext cx="8424862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73478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C:\Documents and Settings\Admin\Рабочий стол\0afb2c622adac7e2928e29001648910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13" y="295275"/>
            <a:ext cx="44291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ru-RU" altLang="ru-RU" sz="3600">
                <a:effectLst/>
                <a:latin typeface="Arial" charset="0"/>
              </a:rPr>
              <a:t>    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39750" y="2133600"/>
            <a:ext cx="8181975" cy="380682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/>
              <a:t>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/>
              <a:t>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>
              <a:effectLst/>
              <a:latin typeface="Times New Roman" pitchFamily="18" charset="0"/>
            </a:endParaRPr>
          </a:p>
        </p:txBody>
      </p:sp>
      <p:sp>
        <p:nvSpPr>
          <p:cNvPr id="24581" name="Прямоугольник 7"/>
          <p:cNvSpPr>
            <a:spLocks noChangeArrowheads="1"/>
          </p:cNvSpPr>
          <p:nvPr/>
        </p:nvSpPr>
        <p:spPr bwMode="auto">
          <a:xfrm>
            <a:off x="3643313" y="571500"/>
            <a:ext cx="51895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2"/>
                </a:solidFill>
                <a:latin typeface="Arial" charset="0"/>
              </a:rPr>
              <a:t>Награды моего прадедушки</a:t>
            </a:r>
            <a:endParaRPr lang="ru-RU" altLang="ru-RU" sz="2800" b="1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24582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1581150"/>
            <a:ext cx="2516187" cy="436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3" name="Прямоугольник 2"/>
          <p:cNvSpPr>
            <a:spLocks noChangeArrowheads="1"/>
          </p:cNvSpPr>
          <p:nvPr/>
        </p:nvSpPr>
        <p:spPr bwMode="auto">
          <a:xfrm>
            <a:off x="3851275" y="1268413"/>
            <a:ext cx="49815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b="1">
                <a:latin typeface="Times New Roman" pitchFamily="18" charset="0"/>
              </a:rPr>
              <a:t>Медаль «За победу над Германией в Великой Отечественной войне 1941–1945 гг.» </a:t>
            </a:r>
          </a:p>
        </p:txBody>
      </p:sp>
      <p:sp>
        <p:nvSpPr>
          <p:cNvPr id="24584" name="Прямоугольник 4"/>
          <p:cNvSpPr>
            <a:spLocks noChangeArrowheads="1"/>
          </p:cNvSpPr>
          <p:nvPr/>
        </p:nvSpPr>
        <p:spPr bwMode="auto">
          <a:xfrm>
            <a:off x="3790950" y="2513013"/>
            <a:ext cx="4572000" cy="36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</a:rPr>
              <a:t>Наградной документ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Times New Roman" pitchFamily="18" charset="0"/>
              </a:rPr>
              <a:t>Дата рождения:</a:t>
            </a:r>
            <a:r>
              <a:rPr lang="ru-RU" altLang="ru-RU" sz="1800">
                <a:latin typeface="Times New Roman" pitchFamily="18" charset="0"/>
              </a:rPr>
              <a:t> __.__.1918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Times New Roman" pitchFamily="18" charset="0"/>
              </a:rPr>
              <a:t>Воинское звание:</a:t>
            </a:r>
            <a:r>
              <a:rPr lang="ru-RU" altLang="ru-RU" sz="1800">
                <a:latin typeface="Times New Roman" pitchFamily="18" charset="0"/>
              </a:rPr>
              <a:t> гв. старшина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Times New Roman" pitchFamily="18" charset="0"/>
              </a:rPr>
              <a:t>Кто наградил:</a:t>
            </a:r>
            <a:r>
              <a:rPr lang="ru-RU" altLang="ru-RU" sz="1800">
                <a:latin typeface="Times New Roman" pitchFamily="18" charset="0"/>
              </a:rPr>
              <a:t> Президиум ВС СССР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Times New Roman" pitchFamily="18" charset="0"/>
              </a:rPr>
              <a:t>Наименование награды:</a:t>
            </a:r>
            <a:r>
              <a:rPr lang="ru-RU" altLang="ru-RU" sz="1800">
                <a:latin typeface="Times New Roman" pitchFamily="18" charset="0"/>
              </a:rPr>
              <a:t> Медаль «За победу над Германией в Великой Отечественной войне 1941–1945 гг.»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Times New Roman" pitchFamily="18" charset="0"/>
              </a:rPr>
              <a:t>Картотека:</a:t>
            </a:r>
            <a:r>
              <a:rPr lang="ru-RU" altLang="ru-RU" sz="1800">
                <a:latin typeface="Times New Roman" pitchFamily="18" charset="0"/>
              </a:rPr>
              <a:t> Картотека награждений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Times New Roman" pitchFamily="18" charset="0"/>
              </a:rPr>
              <a:t>Дата документа:</a:t>
            </a:r>
            <a:r>
              <a:rPr lang="ru-RU" altLang="ru-RU" sz="1800">
                <a:latin typeface="Times New Roman" pitchFamily="18" charset="0"/>
              </a:rPr>
              <a:t> 09.05.1945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latin typeface="Times New Roman" pitchFamily="18" charset="0"/>
              </a:rPr>
              <a:t>Информация об архиве -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Times New Roman" pitchFamily="18" charset="0"/>
              </a:rPr>
              <a:t>Архив:</a:t>
            </a:r>
            <a:r>
              <a:rPr lang="ru-RU" altLang="ru-RU" sz="1800">
                <a:latin typeface="Times New Roman" pitchFamily="18" charset="0"/>
              </a:rPr>
              <a:t> ЦАМО 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>
                <a:latin typeface="Times New Roman" pitchFamily="18" charset="0"/>
              </a:rPr>
              <a:t>Расположение документа:</a:t>
            </a:r>
            <a:r>
              <a:rPr lang="ru-RU" altLang="ru-RU" sz="1800">
                <a:latin typeface="Times New Roman" pitchFamily="18" charset="0"/>
              </a:rPr>
              <a:t> шкаф 48а, ящик 8 </a:t>
            </a:r>
          </a:p>
        </p:txBody>
      </p:sp>
    </p:spTree>
    <p:extLst>
      <p:ext uri="{BB962C8B-B14F-4D97-AF65-F5344CB8AC3E}">
        <p14:creationId xmlns:p14="http://schemas.microsoft.com/office/powerpoint/2010/main" val="5567129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C:\Documents and Settings\Admin\Рабочий стол\0afb2c622adac7e2928e29001648910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76225"/>
            <a:ext cx="442912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3"/>
          <p:cNvSpPr>
            <a:spLocks noGrp="1" noRot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ru-RU" altLang="ru-RU" sz="3600">
                <a:effectLst/>
                <a:latin typeface="Arial" charset="0"/>
              </a:rPr>
              <a:t>    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39552" y="1601788"/>
            <a:ext cx="8181975" cy="5256212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600" dirty="0"/>
              <a:t>  </a:t>
            </a:r>
            <a:r>
              <a:rPr lang="ru-RU" sz="3200" b="1" dirty="0"/>
              <a:t>После окончания войны прадедушка вернулся в родную деревню, женился на моей прабабушке </a:t>
            </a:r>
            <a:r>
              <a:rPr lang="ru-RU" sz="3200" b="1" dirty="0" err="1"/>
              <a:t>Руфине</a:t>
            </a:r>
            <a:r>
              <a:rPr lang="ru-RU" sz="3200" b="1" dirty="0"/>
              <a:t> Сергеевне, в семье родилось трое детей: Василий, Екатерина и Галина.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3200" b="1" dirty="0"/>
              <a:t>   Прадед умер рано, в 1963 году, ему было 45 лет, врачи не смогли остановить развивающийся с военных лет туберкулез.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altLang="ru-RU" sz="3200" dirty="0">
                <a:solidFill>
                  <a:srgbClr val="FFFF00"/>
                </a:solidFill>
                <a:effectLst/>
                <a:latin typeface="Times New Roman" pitchFamily="18" charset="0"/>
              </a:rPr>
              <a:t>   </a:t>
            </a:r>
            <a:r>
              <a:rPr lang="ru-RU" altLang="ru-RU" sz="3200" b="1" dirty="0">
                <a:effectLst/>
                <a:latin typeface="Times New Roman" pitchFamily="18" charset="0"/>
              </a:rPr>
              <a:t>Память о его подвигах жива в нашей семье и будет передаваться из поколения в поколение. 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200" dirty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3600" dirty="0">
              <a:effectLst/>
              <a:latin typeface="Arial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/>
              <a:t>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1800" dirty="0"/>
              <a:t>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1800" dirty="0"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21154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714375" y="357188"/>
            <a:ext cx="8143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ru-RU" sz="2800" b="1" i="1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pic>
        <p:nvPicPr>
          <p:cNvPr id="27651" name="Picture 3" descr="C:\Documents and Settings\Admin\Рабочий стол\0afb2c622adac7e2928e29001648910e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928688"/>
            <a:ext cx="1428750" cy="564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 Box 5"/>
          <p:cNvSpPr txBox="1">
            <a:spLocks noChangeArrowheads="1"/>
          </p:cNvSpPr>
          <p:nvPr/>
        </p:nvSpPr>
        <p:spPr bwMode="auto">
          <a:xfrm>
            <a:off x="1785938" y="1844675"/>
            <a:ext cx="7000875" cy="298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400" dirty="0">
                <a:latin typeface="Times New Roman" pitchFamily="18" charset="0"/>
              </a:rPr>
              <a:t> </a:t>
            </a:r>
            <a:r>
              <a:rPr lang="ru-RU" altLang="ru-RU" sz="2800" dirty="0">
                <a:latin typeface="Times New Roman" pitchFamily="18" charset="0"/>
              </a:rPr>
              <a:t>В презентации использованы материалы с сайта: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dirty="0">
                <a:latin typeface="Times New Roman" pitchFamily="18" charset="0"/>
              </a:rPr>
              <a:t>https://pamyat-naroda.ru/heroes/podvig-chelovek_kartoteka1375784730/?static_hash=0afad05513a8a5b6af1685f341ff874d</a:t>
            </a:r>
            <a:endParaRPr lang="ru-RU" altLang="ru-RU" sz="2800" dirty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dirty="0">
                <a:latin typeface="Times New Roman" pitchFamily="18" charset="0"/>
              </a:rPr>
              <a:t>Воспоминания моих родственников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Char char="•"/>
            </a:pPr>
            <a:endParaRPr lang="ru-RU" altLang="ru-RU" sz="200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261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formi-foto.ru/385/21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46" y="1"/>
            <a:ext cx="91360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32040" y="5157192"/>
            <a:ext cx="4027984" cy="1470025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Работу выполнил:</a:t>
            </a:r>
            <a:br>
              <a:rPr lang="ru-RU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Ученик 5 б класса </a:t>
            </a:r>
            <a:br>
              <a:rPr lang="ru-RU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Кузовкин Константин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 rot="20326611">
            <a:off x="1187624" y="1887351"/>
            <a:ext cx="3024336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«Будем помнить…»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99792" y="188640"/>
            <a:ext cx="5756650" cy="720080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R="9144" algn="l" rtl="0" eaLnBrk="1" latinLnBrk="0" hangingPunct="1">
              <a:spcBef>
                <a:spcPct val="0"/>
              </a:spcBef>
              <a:buNone/>
              <a:defRPr kumimoji="0" sz="4000" b="1" kern="1200" cap="all" spc="0" baseline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МБОУ </a:t>
            </a:r>
            <a:r>
              <a:rPr lang="ru-RU" sz="24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Чановская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средняя школа №1</a:t>
            </a:r>
          </a:p>
        </p:txBody>
      </p:sp>
    </p:spTree>
    <p:extLst>
      <p:ext uri="{BB962C8B-B14F-4D97-AF65-F5344CB8AC3E}">
        <p14:creationId xmlns:p14="http://schemas.microsoft.com/office/powerpoint/2010/main" val="41566481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photosyzran.ru/images/kruhri/9maya/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203" b="14830"/>
          <a:stretch/>
        </p:blipFill>
        <p:spPr bwMode="auto">
          <a:xfrm>
            <a:off x="29953" y="0"/>
            <a:ext cx="93073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Компанец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Александр Иванович 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1700808"/>
            <a:ext cx="3439768" cy="38058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885444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900igr.net/up/datai/73438/0001-001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" y="24138"/>
            <a:ext cx="9162742" cy="6878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6056" y="548680"/>
            <a:ext cx="3610744" cy="5577483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Ветеран ВОВ, был призван в 1939года на срочную службу, служил на дальнем востоке, 99 стрелковый полк. В войсках РХБЗ (войска радиационной, химической и биологической защиты) был химиком-дегазатором. Принимал участие в боях с японскими захватчиками. Был демобилизован в 1946году.</a:t>
            </a:r>
          </a:p>
          <a:p>
            <a:endParaRPr lang="ru-RU" dirty="0"/>
          </a:p>
        </p:txBody>
      </p:sp>
      <p:pic>
        <p:nvPicPr>
          <p:cNvPr id="4" name="Объект 4"/>
          <p:cNvPicPr>
            <a:picLocks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188640"/>
            <a:ext cx="3439768" cy="380588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79712" y="4213028"/>
            <a:ext cx="2771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10.10.1919 - 28.10.1994г.г. </a:t>
            </a:r>
          </a:p>
        </p:txBody>
      </p:sp>
    </p:spTree>
    <p:extLst>
      <p:ext uri="{BB962C8B-B14F-4D97-AF65-F5344CB8AC3E}">
        <p14:creationId xmlns:p14="http://schemas.microsoft.com/office/powerpoint/2010/main" val="33078202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e38bf36d6f641357b53efaa5911fd8f7-sr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431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268760"/>
            <a:ext cx="5470376" cy="146759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«Солдат в нашей семье»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75856" y="2552700"/>
            <a:ext cx="4960640" cy="17526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Работу выполнила:</a:t>
            </a:r>
          </a:p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Ученица 5 б класса </a:t>
            </a:r>
          </a:p>
          <a:p>
            <a:r>
              <a:rPr lang="ru-RU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Убушаева</a:t>
            </a: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Наталья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99792" y="620688"/>
            <a:ext cx="5756650" cy="720080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R="9144" algn="l" rtl="0" eaLnBrk="1" latinLnBrk="0" hangingPunct="1">
              <a:spcBef>
                <a:spcPct val="0"/>
              </a:spcBef>
              <a:buNone/>
              <a:defRPr kumimoji="0" sz="4000" b="1" kern="1200" cap="all" spc="0" baseline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МБОУ </a:t>
            </a:r>
            <a:r>
              <a:rPr lang="ru-RU" sz="24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Чановская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средняя школа №1</a:t>
            </a:r>
          </a:p>
        </p:txBody>
      </p:sp>
    </p:spTree>
    <p:extLst>
      <p:ext uri="{BB962C8B-B14F-4D97-AF65-F5344CB8AC3E}">
        <p14:creationId xmlns:p14="http://schemas.microsoft.com/office/powerpoint/2010/main" val="8916989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019.radikal.ru/i630/1205/49/4d74c34dbd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90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60032" y="476672"/>
            <a:ext cx="3826768" cy="5649491"/>
          </a:xfrm>
        </p:spPr>
        <p:txBody>
          <a:bodyPr/>
          <a:lstStyle/>
          <a:p>
            <a:r>
              <a:rPr lang="ru-RU" sz="2400" b="1" dirty="0" err="1">
                <a:solidFill>
                  <a:srgbClr val="FF0000"/>
                </a:solidFill>
              </a:rPr>
              <a:t>Ляшун</a:t>
            </a:r>
            <a:r>
              <a:rPr lang="ru-RU" sz="2400" b="1" dirty="0">
                <a:solidFill>
                  <a:srgbClr val="FF0000"/>
                </a:solidFill>
              </a:rPr>
              <a:t> Никифор Андреевич (1913-1980)</a:t>
            </a:r>
          </a:p>
          <a:p>
            <a:endParaRPr lang="ru-RU" dirty="0"/>
          </a:p>
        </p:txBody>
      </p:sp>
      <p:pic>
        <p:nvPicPr>
          <p:cNvPr id="5" name="Рисунок 4" descr="https://sun9-70.userapi.com/pTqja34xrdndmD1LWQHBTTFtxeW3IZn5e3bifw/_UUcWPwEGAY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268760"/>
            <a:ext cx="3549015" cy="47320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448713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im0-tub-ru.yandex.net/i?id=a66be23b96de3c4c39adf1fc2b5f62d1-l&amp;ref=rim&amp;n=13&amp;w=1200&amp;h=90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04" y="0"/>
            <a:ext cx="9185183" cy="6888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2120" y="404664"/>
            <a:ext cx="3384376" cy="5721499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Родился в 1913 году в Украине в поселке </a:t>
            </a:r>
            <a:r>
              <a:rPr lang="ru-RU" b="1" dirty="0" err="1"/>
              <a:t>Мытки</a:t>
            </a:r>
            <a:r>
              <a:rPr lang="ru-RU" b="1" dirty="0"/>
              <a:t>. Незадолго до войны переехал в </a:t>
            </a:r>
            <a:r>
              <a:rPr lang="ru-RU" b="1" dirty="0" err="1"/>
              <a:t>Чановский</a:t>
            </a:r>
            <a:r>
              <a:rPr lang="ru-RU" b="1" dirty="0"/>
              <a:t> район в деревню Абрамовка. В 1941 году был призван </a:t>
            </a:r>
            <a:r>
              <a:rPr lang="ru-RU" b="1" dirty="0" err="1"/>
              <a:t>Чановским</a:t>
            </a:r>
            <a:r>
              <a:rPr lang="ru-RU" b="1" dirty="0"/>
              <a:t> РВК</a:t>
            </a:r>
            <a:r>
              <a:rPr lang="ru-RU" b="1" dirty="0" smtClean="0"/>
              <a:t>.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b="1" dirty="0"/>
              <a:t>Участвовал в освобождении Варшавы и битве за Берлин. Медаль «За отвагу» была утеряна. Во время сражения получил ранение в висок. 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Рисунок 3" descr="https://sun9-70.userapi.com/pTqja34xrdndmD1LWQHBTTFtxeW3IZn5e3bifw/_UUcWPwEGAY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404664"/>
            <a:ext cx="3549015" cy="47320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514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7df4e3cea84af6c4b9d19e08c41253a3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6884"/>
            <a:ext cx="9157044" cy="695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2348880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«Солдат войны»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89040"/>
            <a:ext cx="6400800" cy="1752600"/>
          </a:xfrm>
        </p:spPr>
        <p:txBody>
          <a:bodyPr/>
          <a:lstStyle/>
          <a:p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Работу выполнила:</a:t>
            </a:r>
          </a:p>
          <a:p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Ученица 5 б класса </a:t>
            </a:r>
          </a:p>
          <a:p>
            <a:r>
              <a:rPr lang="ru-RU" b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Ботыгина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Виктория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051720" y="1248200"/>
            <a:ext cx="5756650" cy="720080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R="9144" algn="l" rtl="0" eaLnBrk="1" latinLnBrk="0" hangingPunct="1">
              <a:spcBef>
                <a:spcPct val="0"/>
              </a:spcBef>
              <a:buNone/>
              <a:defRPr kumimoji="0" sz="4000" b="1" kern="1200" cap="all" spc="0" baseline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МБОУ </a:t>
            </a:r>
            <a:r>
              <a:rPr lang="ru-RU" sz="2400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Чановская</a:t>
            </a:r>
            <a:r>
              <a:rPr lang="ru-RU" sz="240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средняя школа №1</a:t>
            </a:r>
          </a:p>
        </p:txBody>
      </p:sp>
    </p:spTree>
    <p:extLst>
      <p:ext uri="{BB962C8B-B14F-4D97-AF65-F5344CB8AC3E}">
        <p14:creationId xmlns:p14="http://schemas.microsoft.com/office/powerpoint/2010/main" val="827659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file.mobilmusic.ru/e2/df/13/142766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50" y="-6187"/>
            <a:ext cx="9152249" cy="6864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Я ПОМНЮ, </a:t>
            </a:r>
          </a:p>
          <a:p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Я ГОРЖУСЬ!</a:t>
            </a:r>
          </a:p>
        </p:txBody>
      </p:sp>
    </p:spTree>
    <p:extLst>
      <p:ext uri="{BB962C8B-B14F-4D97-AF65-F5344CB8AC3E}">
        <p14:creationId xmlns:p14="http://schemas.microsoft.com/office/powerpoint/2010/main" val="22489964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0-tub-ru.yandex.net/i?id=f06cbb23b8c0f931e272356df0621bc9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6" y="0"/>
            <a:ext cx="9308840" cy="683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08720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dirty="0">
                <a:latin typeface="Verdana"/>
              </a:rPr>
              <a:t>День памяти –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Победы праздник,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Несут венков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Живую вязь,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Тепло букетов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Красок разных,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Чтоб не терялась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С прошлым связь.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И плиты скорбные согреты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Цветов дыханьем полевым.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Прими, боец,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Как дар, всё это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Ведь это нужно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Нам,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>
                <a:latin typeface="Verdana"/>
              </a:rPr>
              <a:t>Живым.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99404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gazeta-pedagogov.ru/wp-content/uploads/2020/05/test-chto-vy-pomnite-o-velikoj-otechestvennoj-vojn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07" y="2947"/>
            <a:ext cx="9160827" cy="685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784976" cy="4525963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</a:rPr>
              <a:t>Тот самый длинный день в году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С его безоблачной погодой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Нам выдал общую беду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На всех, на все четыре года.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Она такой вдавила след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И стольких наземь положила,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Что двадцать лет и тридцать лет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Живым не верится, что живы.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А к мертвым, выправив билет,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Все едет кто-нибудь из близких,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И время добавляет в списки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Еще кого-то, кого нет…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И ставит,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ставит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обелиски.</a:t>
            </a:r>
          </a:p>
        </p:txBody>
      </p:sp>
    </p:spTree>
    <p:extLst>
      <p:ext uri="{BB962C8B-B14F-4D97-AF65-F5344CB8AC3E}">
        <p14:creationId xmlns:p14="http://schemas.microsoft.com/office/powerpoint/2010/main" val="856138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697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Силин Николай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Трифонович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7992" y="764705"/>
            <a:ext cx="4834880" cy="5760639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Мой прапрадед Силин Николай </a:t>
            </a:r>
            <a:r>
              <a:rPr lang="ru-RU" dirty="0" err="1"/>
              <a:t>Трифонович</a:t>
            </a:r>
            <a:r>
              <a:rPr lang="ru-RU" dirty="0"/>
              <a:t> родился 9 мая 1915 года. На Великую Отечественную войну был призван в июле 1941 года. Он не совершал громких подвигов, просто прошел всю войну рядовым солдатом, отважно защищая свою Родину. Так совпало, что в день объявления Победы, прапрадеду исполнилось 30 лет. Но на этом война для него не закончилась. Он был отправлен на восток, где продолжились военные действия с Японией. Судьба была благосклонна, и Николай </a:t>
            </a:r>
            <a:r>
              <a:rPr lang="ru-RU" dirty="0" err="1"/>
              <a:t>Трифонович</a:t>
            </a:r>
            <a:r>
              <a:rPr lang="ru-RU" dirty="0"/>
              <a:t> в сентябре 1945 года возвратился домой, к своей семье, живым и даже без ранений.</a:t>
            </a:r>
          </a:p>
          <a:p>
            <a:endParaRPr lang="ru-RU" dirty="0"/>
          </a:p>
        </p:txBody>
      </p:sp>
      <p:pic>
        <p:nvPicPr>
          <p:cNvPr id="4" name="Рисунок 3" descr="wCs0p8czAg8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268760"/>
            <a:ext cx="3384376" cy="4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4898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476672"/>
            <a:ext cx="4114800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Всю жизнь он трудился в колхозе в </a:t>
            </a:r>
            <a:r>
              <a:rPr lang="ru-RU" dirty="0" err="1" smtClean="0"/>
              <a:t>Кыштовском</a:t>
            </a:r>
            <a:r>
              <a:rPr lang="ru-RU" dirty="0" smtClean="0"/>
              <a:t> районе Новосибирской области. С женой вырастили 8 детей. Прапрадед был очень хорошим умельцем: катал валенки, шил шубы и тулупы, очень красиво работал по дереву. До сих пор в семьях потомков хранятся его </a:t>
            </a:r>
            <a:r>
              <a:rPr lang="ru-RU" dirty="0"/>
              <a:t>изделия. Я очень горжусь своим прапрадедом, который прошёл страшную войну, вырастил детей и честно трудился. В День Победы я с замиранием сердца несу портрет прапрадеда в Бессмертном полку. Честь и слава! Вечная память и уважение!</a:t>
            </a:r>
          </a:p>
          <a:p>
            <a:endParaRPr lang="ru-RU" dirty="0"/>
          </a:p>
        </p:txBody>
      </p:sp>
      <p:pic>
        <p:nvPicPr>
          <p:cNvPr id="4" name="Рисунок 3" descr="wCs0p8czAg8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476672"/>
            <a:ext cx="3888432" cy="4667622"/>
          </a:xfrm>
          <a:prstGeom prst="rect">
            <a:avLst/>
          </a:prstGeom>
        </p:spPr>
      </p:pic>
      <p:pic>
        <p:nvPicPr>
          <p:cNvPr id="5" name="Picture 2" descr="https://im0-tub-ru.yandex.net/i?id=d23f634df2da1ccdfae4bbfd7cbea8a8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5013176"/>
            <a:ext cx="4572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804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1069/000dcc08-6d5f92b0/img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1988840"/>
            <a:ext cx="6948264" cy="1975104"/>
          </a:xfrm>
        </p:spPr>
        <p:txBody>
          <a:bodyPr>
            <a:noAutofit/>
          </a:bodyPr>
          <a:lstStyle/>
          <a:p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Вечная слава</a:t>
            </a:r>
            <a:b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героям!</a:t>
            </a:r>
            <a:b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573016"/>
            <a:ext cx="4280520" cy="1752600"/>
          </a:xfrm>
        </p:spPr>
        <p:txBody>
          <a:bodyPr/>
          <a:lstStyle/>
          <a:p>
            <a:pPr algn="r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Работу выполнил:</a:t>
            </a:r>
          </a:p>
          <a:p>
            <a:pPr algn="r"/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Ученик 5 б класса </a:t>
            </a:r>
          </a:p>
          <a:p>
            <a:pPr algn="r"/>
            <a:r>
              <a:rPr lang="ru-RU" b="1" dirty="0" err="1">
                <a:solidFill>
                  <a:schemeClr val="accent6">
                    <a:lumMod val="75000"/>
                  </a:schemeClr>
                </a:solidFill>
              </a:rPr>
              <a:t>Чеботок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 Александр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63688" y="620688"/>
            <a:ext cx="6948264" cy="1975104"/>
          </a:xfrm>
          <a:prstGeom prst="rect">
            <a:avLst/>
          </a:prstGeom>
        </p:spPr>
        <p:txBody>
          <a:bodyPr vert="horz" anchor="t">
            <a:noAutofit/>
          </a:bodyPr>
          <a:lstStyle>
            <a:lvl1pPr marR="9144" algn="l" rtl="0" eaLnBrk="1" latinLnBrk="0" hangingPunct="1">
              <a:spcBef>
                <a:spcPct val="0"/>
              </a:spcBef>
              <a:buNone/>
              <a:defRPr kumimoji="0" sz="4000" b="1" kern="1200" cap="all" spc="0" baseline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endParaRPr lang="ru-RU" sz="60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51720" y="1248200"/>
            <a:ext cx="5756650" cy="720080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R="9144" algn="l" rtl="0" eaLnBrk="1" latinLnBrk="0" hangingPunct="1">
              <a:spcBef>
                <a:spcPct val="0"/>
              </a:spcBef>
              <a:buNone/>
              <a:defRPr kumimoji="0" sz="4000" b="1" kern="1200" cap="all" spc="0" baseline="0">
                <a:solidFill>
                  <a:schemeClr val="tx2">
                    <a:satMod val="200000"/>
                  </a:schemeClr>
                </a:solidFill>
                <a:effectLst>
                  <a:reflection blurRad="12700" stA="34000" endA="740" endPos="530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240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МБОУ Чановская средняя школа №1</a:t>
            </a:r>
            <a:endParaRPr lang="ru-RU" sz="24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339218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fotoshopiya.ucoz.ru/_ld/187/8303630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90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692696"/>
            <a:ext cx="6620272" cy="914400"/>
          </a:xfrm>
        </p:spPr>
        <p:txBody>
          <a:bodyPr>
            <a:noAutofit/>
          </a:bodyPr>
          <a:lstStyle/>
          <a:p>
            <a:r>
              <a:rPr lang="ru-RU" sz="3200" b="1" dirty="0"/>
              <a:t> </a:t>
            </a:r>
            <a:r>
              <a:rPr lang="ru-RU" sz="32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Бруев</a:t>
            </a:r>
            <a:r>
              <a:rPr lang="ru-RU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Николай Платонович (1897 – 5 мая 1945)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844824"/>
            <a:ext cx="6408712" cy="3168352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Мой прапрадед  ефрейтор </a:t>
            </a:r>
            <a:r>
              <a:rPr lang="ru-RU" b="1" dirty="0" err="1"/>
              <a:t>Бруев</a:t>
            </a:r>
            <a:r>
              <a:rPr lang="ru-RU" b="1" dirty="0"/>
              <a:t>  Николай  Платонович прошёл всю войну. Он был поваром 1 батареи 27 артиллерийского полка 5 стрелковой Орловской Краснознамённой орденов Суворова и Кутузова дивизии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43103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mypresentation.ru/documents/5abb51d78bd9d28f7352c307b913558e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6" y="-5291"/>
            <a:ext cx="9145555" cy="6859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980729"/>
            <a:ext cx="7283152" cy="388843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Мой прапрадед был храбрый воин, участвовал во многих боях. Он был всего лишь поваром, но солдатам надо кушать, и он под пулями и под гранатами бежал, полз и доставлял еду. Оставалось 4 дня до конца войны, когда во время боя он, выполняя свой долг, подбежал слишком близко к фашистам. Оставалось всего 100 метров до наблюдательного пункта, когда он был тяжело ранен осколком вражеского снаряда и через 5 часов в госпитале скончался! Это случилось в  деревне </a:t>
            </a:r>
            <a:r>
              <a:rPr lang="ru-RU" b="1" dirty="0" err="1"/>
              <a:t>Ходензееден</a:t>
            </a:r>
            <a:r>
              <a:rPr lang="ru-RU" b="1" dirty="0"/>
              <a:t> в Германии 5 мая 1945 года!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050748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69</TotalTime>
  <Words>1046</Words>
  <Application>Microsoft Office PowerPoint</Application>
  <PresentationFormat>Экран (4:3)</PresentationFormat>
  <Paragraphs>141</Paragraphs>
  <Slides>31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Times New Roman</vt:lpstr>
      <vt:lpstr>Verdana</vt:lpstr>
      <vt:lpstr>Wingdings</vt:lpstr>
      <vt:lpstr>Тема Office</vt:lpstr>
      <vt:lpstr>«Имя героя моей семьи в бессмертном полку»</vt:lpstr>
      <vt:lpstr>Презентация PowerPoint</vt:lpstr>
      <vt:lpstr>«Солдат войны»</vt:lpstr>
      <vt:lpstr>Презентация PowerPoint</vt:lpstr>
      <vt:lpstr>Силин Николай Трифонович</vt:lpstr>
      <vt:lpstr>Презентация PowerPoint</vt:lpstr>
      <vt:lpstr>Вечная слава  героям! </vt:lpstr>
      <vt:lpstr> Бруев Николай Платонович (1897 – 5 мая 1945)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</vt:lpstr>
      <vt:lpstr>Приказ воздушно-десантной гвардейской дивизии</vt:lpstr>
      <vt:lpstr>    </vt:lpstr>
      <vt:lpstr>    </vt:lpstr>
      <vt:lpstr>    </vt:lpstr>
      <vt:lpstr>    </vt:lpstr>
      <vt:lpstr>    </vt:lpstr>
      <vt:lpstr>Презентация PowerPoint</vt:lpstr>
      <vt:lpstr>Работу выполнил: Ученик 5 б класса  Кузовкин Константин</vt:lpstr>
      <vt:lpstr>Компанец Александр Иванович </vt:lpstr>
      <vt:lpstr>Презентация PowerPoint</vt:lpstr>
      <vt:lpstr>«Солдат в нашей семье»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«Солдат войны»</dc:title>
  <dc:creator>1</dc:creator>
  <cp:lastModifiedBy>Пользователь</cp:lastModifiedBy>
  <cp:revision>12</cp:revision>
  <dcterms:created xsi:type="dcterms:W3CDTF">2020-11-13T12:05:13Z</dcterms:created>
  <dcterms:modified xsi:type="dcterms:W3CDTF">2021-08-04T06:04:46Z</dcterms:modified>
</cp:coreProperties>
</file>