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8" r:id="rId4"/>
    <p:sldId id="259" r:id="rId5"/>
    <p:sldId id="260" r:id="rId6"/>
    <p:sldId id="296" r:id="rId7"/>
    <p:sldId id="261" r:id="rId8"/>
    <p:sldId id="262" r:id="rId9"/>
    <p:sldId id="263" r:id="rId10"/>
    <p:sldId id="264" r:id="rId11"/>
    <p:sldId id="265" r:id="rId12"/>
    <p:sldId id="267" r:id="rId13"/>
    <p:sldId id="269" r:id="rId14"/>
    <p:sldId id="292" r:id="rId15"/>
    <p:sldId id="294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9" r:id="rId25"/>
    <p:sldId id="280" r:id="rId26"/>
    <p:sldId id="281" r:id="rId27"/>
    <p:sldId id="287" r:id="rId28"/>
    <p:sldId id="288" r:id="rId29"/>
    <p:sldId id="293" r:id="rId30"/>
    <p:sldId id="282" r:id="rId31"/>
    <p:sldId id="283" r:id="rId32"/>
    <p:sldId id="285" r:id="rId33"/>
    <p:sldId id="286" r:id="rId34"/>
    <p:sldId id="289" r:id="rId35"/>
    <p:sldId id="295" r:id="rId36"/>
    <p:sldId id="290" r:id="rId37"/>
    <p:sldId id="291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48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D13D3E-E482-4D62-8625-5E676EAA092C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BAFED2-5A5E-4DEA-B5E4-6C3A220CCC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255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BAFED2-5A5E-4DEA-B5E4-6C3A220CCCE1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2415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548681"/>
            <a:ext cx="6552728" cy="144016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2"/>
                </a:solidFill>
              </a:rPr>
              <a:t>Проект </a:t>
            </a:r>
            <a:br>
              <a:rPr lang="ru-RU" sz="2800" dirty="0" smtClean="0">
                <a:solidFill>
                  <a:schemeClr val="tx2"/>
                </a:solidFill>
              </a:rPr>
            </a:br>
            <a:r>
              <a:rPr lang="ru-RU" sz="4000" b="1" dirty="0" smtClean="0">
                <a:solidFill>
                  <a:schemeClr val="tx2"/>
                </a:solidFill>
              </a:rPr>
              <a:t>«История хоровода</a:t>
            </a:r>
            <a:r>
              <a:rPr lang="ru-RU" sz="4000" b="1" dirty="0" smtClean="0"/>
              <a:t>»</a:t>
            </a:r>
            <a:endParaRPr lang="ru-RU" sz="4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132856"/>
            <a:ext cx="6400800" cy="350594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arhivurokov.ru/kopilka/up/html/2017/07/02/k_59595122bc1ca/423619_2.jpe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924050"/>
            <a:ext cx="6984775" cy="40972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406818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>
                <a:solidFill>
                  <a:schemeClr val="tx2"/>
                </a:solidFill>
              </a:rPr>
              <a:t>Продукт проектной деятельности</a:t>
            </a:r>
            <a:r>
              <a:rPr lang="ru-RU" dirty="0">
                <a:solidFill>
                  <a:schemeClr val="tx2"/>
                </a:solidFill>
              </a:rPr>
              <a:t>: занимательный журнал для детей, родителей и педагогов «Что такое хоровод», книжка-малышка «Веселый хоровод»,  презентация «История хоровода»</a:t>
            </a:r>
          </a:p>
          <a:p>
            <a:r>
              <a:rPr lang="ru-RU" b="1" dirty="0">
                <a:solidFill>
                  <a:schemeClr val="tx2"/>
                </a:solidFill>
              </a:rPr>
              <a:t>Презентация результатов проекта: </a:t>
            </a:r>
            <a:r>
              <a:rPr lang="ru-RU" dirty="0">
                <a:solidFill>
                  <a:schemeClr val="tx2"/>
                </a:solidFill>
              </a:rPr>
              <a:t>социальная акция «Поможем малышам водить хоровод</a:t>
            </a:r>
            <a:r>
              <a:rPr lang="ru-RU" dirty="0" smtClean="0">
                <a:solidFill>
                  <a:schemeClr val="tx2"/>
                </a:solidFill>
              </a:rPr>
              <a:t>», подарок книжка-малышка «Веселый хоровод»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Презентация занимательного журнала для родителей «Что такое хоровод?»</a:t>
            </a:r>
            <a:endParaRPr lang="ru-RU" dirty="0">
              <a:solidFill>
                <a:schemeClr val="tx2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59942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Этапы реализации проекта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u="sng" dirty="0" smtClean="0">
                <a:solidFill>
                  <a:schemeClr val="tx2"/>
                </a:solidFill>
              </a:rPr>
              <a:t>Организационный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Изучение методического материала по теме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Альбом «Русские народные игры»</a:t>
            </a:r>
            <a:r>
              <a:rPr lang="ru-RU" dirty="0">
                <a:solidFill>
                  <a:schemeClr val="tx2"/>
                </a:solidFill>
              </a:rPr>
              <a:t>,</a:t>
            </a:r>
            <a:r>
              <a:rPr lang="ru-RU" dirty="0" smtClean="0">
                <a:solidFill>
                  <a:schemeClr val="tx2"/>
                </a:solidFill>
              </a:rPr>
              <a:t> «История и традиции»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Буклеты К. Городецкая роспись, Вологодское кружево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Выставка «Русский народный костюм»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Схемы. модели рисунков хоровода</a:t>
            </a:r>
            <a:endParaRPr lang="ru-RU" dirty="0">
              <a:solidFill>
                <a:schemeClr val="tx2"/>
              </a:solidFill>
            </a:endParaRPr>
          </a:p>
          <a:p>
            <a:r>
              <a:rPr lang="ru-RU" dirty="0" smtClean="0">
                <a:solidFill>
                  <a:schemeClr val="tx2"/>
                </a:solidFill>
              </a:rPr>
              <a:t>Папка-передвижка «История хоровода»</a:t>
            </a:r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428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2"/>
                </a:solidFill>
              </a:rPr>
              <a:t>2 этап - основной</a:t>
            </a:r>
            <a:endParaRPr lang="ru-RU" sz="3200" dirty="0">
              <a:solidFill>
                <a:schemeClr val="tx2"/>
              </a:solidFill>
            </a:endParaRPr>
          </a:p>
        </p:txBody>
      </p:sp>
      <p:pic>
        <p:nvPicPr>
          <p:cNvPr id="1027" name="Picture 3" descr="E:\Desktop\SAM_518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35786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2"/>
                </a:solidFill>
              </a:rPr>
              <a:t>Выставка «Русский костюм»</a:t>
            </a:r>
            <a:endParaRPr lang="ru-RU" sz="3200" dirty="0">
              <a:solidFill>
                <a:schemeClr val="tx2"/>
              </a:solidFill>
            </a:endParaRPr>
          </a:p>
        </p:txBody>
      </p:sp>
      <p:pic>
        <p:nvPicPr>
          <p:cNvPr id="2050" name="Picture 2" descr="E:\Desktop\Хоровод\SAM_496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124744"/>
            <a:ext cx="5184576" cy="510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46535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2823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2"/>
                </a:solidFill>
              </a:rPr>
              <a:t>Продуктивная деятельность</a:t>
            </a:r>
            <a:endParaRPr lang="ru-RU" sz="3200" dirty="0">
              <a:solidFill>
                <a:schemeClr val="tx2"/>
              </a:solidFill>
            </a:endParaRPr>
          </a:p>
        </p:txBody>
      </p:sp>
      <p:pic>
        <p:nvPicPr>
          <p:cNvPr id="9218" name="Picture 2" descr="E:\Desktop\Хоровод\SAM_48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05766"/>
            <a:ext cx="4169437" cy="3417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E:\Desktop\Хоровод\SAM_494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437112"/>
            <a:ext cx="3168352" cy="2045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E:\Desktop\Хоровод\SAM_496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581128"/>
            <a:ext cx="3528392" cy="19795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://sch656.mskobr.ru/images/DSC_0097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844" y="1052736"/>
            <a:ext cx="4415644" cy="3200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614949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ris%20smu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764704"/>
            <a:ext cx="7272808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272776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2"/>
                </a:solidFill>
              </a:rPr>
              <a:t>Фигуры хоровода, построения</a:t>
            </a:r>
            <a:endParaRPr lang="ru-RU" sz="3200" dirty="0">
              <a:solidFill>
                <a:schemeClr val="tx2"/>
              </a:solidFill>
            </a:endParaRPr>
          </a:p>
        </p:txBody>
      </p:sp>
      <p:pic>
        <p:nvPicPr>
          <p:cNvPr id="3075" name="Picture 3" descr="E:\Desktop\Хоровод\SAM_497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91925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Desktop\Хоровод\SAM_497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1" y="1052736"/>
            <a:ext cx="7344816" cy="5073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07265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Desktop\Хоровод\SAM_497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08720"/>
            <a:ext cx="7128792" cy="510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44531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Desktop\Хоровод\SAM_497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4104456" cy="3561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E:\Desktop\Хоровод\SAM_498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708920"/>
            <a:ext cx="4896544" cy="39186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55271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4400" b="1" dirty="0">
                <a:solidFill>
                  <a:schemeClr val="tx2"/>
                </a:solidFill>
              </a:rPr>
              <a:t>Хоровод -</a:t>
            </a:r>
            <a:endParaRPr lang="ru-RU" sz="4400" dirty="0">
              <a:solidFill>
                <a:schemeClr val="tx2"/>
              </a:solidFill>
            </a:endParaRPr>
          </a:p>
          <a:p>
            <a:pPr marL="0" indent="0" algn="ctr">
              <a:buNone/>
            </a:pPr>
            <a:r>
              <a:rPr lang="ru-RU" sz="4400" b="1" dirty="0">
                <a:solidFill>
                  <a:schemeClr val="tx2"/>
                </a:solidFill>
              </a:rPr>
              <a:t>это не просто танец,</a:t>
            </a:r>
            <a:endParaRPr lang="ru-RU" sz="4400" dirty="0">
              <a:solidFill>
                <a:schemeClr val="tx2"/>
              </a:solidFill>
            </a:endParaRPr>
          </a:p>
          <a:p>
            <a:pPr marL="0" indent="0" algn="ctr">
              <a:buNone/>
            </a:pPr>
            <a:r>
              <a:rPr lang="ru-RU" sz="4400" b="1" dirty="0">
                <a:solidFill>
                  <a:schemeClr val="tx2"/>
                </a:solidFill>
              </a:rPr>
              <a:t>это образ жизни наших предков.</a:t>
            </a:r>
            <a:endParaRPr lang="ru-RU" sz="4400" dirty="0">
              <a:solidFill>
                <a:schemeClr val="tx2"/>
              </a:solidFill>
            </a:endParaRPr>
          </a:p>
          <a:p>
            <a:pPr marL="0" indent="0" algn="ctr">
              <a:buNone/>
            </a:pPr>
            <a:r>
              <a:rPr lang="ru-RU" sz="4400" b="1" dirty="0">
                <a:solidFill>
                  <a:schemeClr val="tx2"/>
                </a:solidFill>
              </a:rPr>
              <a:t>В нем отразилась широта и удаль</a:t>
            </a:r>
            <a:endParaRPr lang="ru-RU" sz="4400" dirty="0">
              <a:solidFill>
                <a:schemeClr val="tx2"/>
              </a:solidFill>
            </a:endParaRPr>
          </a:p>
          <a:p>
            <a:pPr marL="0" indent="0" algn="ctr">
              <a:buNone/>
            </a:pPr>
            <a:r>
              <a:rPr lang="ru-RU" sz="4400" b="1" dirty="0">
                <a:solidFill>
                  <a:schemeClr val="tx2"/>
                </a:solidFill>
              </a:rPr>
              <a:t>славянской души</a:t>
            </a:r>
            <a:endParaRPr lang="ru-RU" sz="44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17922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E:\Desktop\Хоровод\SAM_4984.JPG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4392488" cy="432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E:\Desktop\Хоровод\SAM_498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12776"/>
            <a:ext cx="4248472" cy="43204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25431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Desktop\Хоровод\SAM_499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3" y="980728"/>
            <a:ext cx="6696744" cy="5145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3240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E:\Desktop\Хоровод\SAM_4997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060848"/>
            <a:ext cx="4968551" cy="430993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E:\Desktop\Хоровод\SAM_499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548680"/>
            <a:ext cx="4608512" cy="41044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924056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Desktop\Хоровод\SAM_50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772816"/>
            <a:ext cx="4608512" cy="3805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E:\Desktop\Хоровод\SAM_500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980728"/>
            <a:ext cx="3888432" cy="39033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460191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Вечер хороводных игр</a:t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sz="3600" dirty="0" smtClean="0">
                <a:solidFill>
                  <a:schemeClr val="tx2"/>
                </a:solidFill>
              </a:rPr>
              <a:t>Хороводная игра «Вьюн</a:t>
            </a:r>
            <a:r>
              <a:rPr lang="ru-RU" sz="3600" dirty="0" smtClean="0"/>
              <a:t>»</a:t>
            </a:r>
            <a:endParaRPr lang="ru-RU" sz="3600" dirty="0"/>
          </a:p>
        </p:txBody>
      </p:sp>
      <p:pic>
        <p:nvPicPr>
          <p:cNvPr id="10242" name="Picture 2" descr="E:\Desktop\Хоровод\SAM_503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195798"/>
            <a:ext cx="4169437" cy="370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E:\Desktop\Хоровод\SAM_503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060848"/>
            <a:ext cx="3600400" cy="31683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85338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2"/>
                </a:solidFill>
              </a:rPr>
              <a:t>Хороводная игра «Березка»</a:t>
            </a:r>
            <a:endParaRPr lang="ru-RU" sz="3200" dirty="0">
              <a:solidFill>
                <a:schemeClr val="tx2"/>
              </a:solidFill>
            </a:endParaRPr>
          </a:p>
        </p:txBody>
      </p:sp>
      <p:pic>
        <p:nvPicPr>
          <p:cNvPr id="1026" name="Picture 2" descr="E:\Desktop\Хоровод\SAM_503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32856"/>
            <a:ext cx="4320480" cy="3489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E:\Desktop\Хоровод\SAM_503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060848"/>
            <a:ext cx="3888432" cy="3600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95546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2"/>
                </a:solidFill>
              </a:rPr>
              <a:t>Хороводная игра «Масленица»</a:t>
            </a:r>
            <a:endParaRPr lang="ru-RU" sz="3200" dirty="0">
              <a:solidFill>
                <a:schemeClr val="tx2"/>
              </a:solidFill>
            </a:endParaRPr>
          </a:p>
        </p:txBody>
      </p:sp>
      <p:pic>
        <p:nvPicPr>
          <p:cNvPr id="1026" name="Picture 2" descr="E:\Desktop\Хоровод\SAM_50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57773"/>
            <a:ext cx="4882489" cy="3661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E:\Desktop\Хоровод\SAM_505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708920"/>
            <a:ext cx="3888432" cy="31855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625373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2"/>
                </a:solidFill>
              </a:rPr>
              <a:t>Конкурс «Русский хоровод»</a:t>
            </a:r>
            <a:endParaRPr lang="ru-RU" sz="3200" dirty="0">
              <a:solidFill>
                <a:schemeClr val="tx2"/>
              </a:solidFill>
            </a:endParaRPr>
          </a:p>
        </p:txBody>
      </p:sp>
      <p:pic>
        <p:nvPicPr>
          <p:cNvPr id="2050" name="Picture 2" descr="E:\Desktop\Хоровод\SAM_49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600200"/>
            <a:ext cx="727280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186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Desktop\Хоровод\SAM_493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4032448" cy="4958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E:\Desktop\SAM_505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556792"/>
            <a:ext cx="3744415" cy="4608512"/>
          </a:xfrm>
          <a:prstGeom prst="rect">
            <a:avLst/>
          </a:prstGeom>
          <a:noFill/>
          <a:extLst/>
        </p:spPr>
      </p:pic>
    </p:spTree>
    <p:extLst>
      <p:ext uri="{BB962C8B-B14F-4D97-AF65-F5344CB8AC3E}">
        <p14:creationId xmlns:p14="http://schemas.microsoft.com/office/powerpoint/2010/main" val="25660087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2"/>
                </a:solidFill>
              </a:rPr>
              <a:t>Книжка – малышка «Веселый хоровод»</a:t>
            </a:r>
            <a:endParaRPr lang="ru-RU" sz="3200" dirty="0">
              <a:solidFill>
                <a:schemeClr val="tx2"/>
              </a:solidFill>
            </a:endParaRPr>
          </a:p>
        </p:txBody>
      </p:sp>
      <p:pic>
        <p:nvPicPr>
          <p:cNvPr id="1026" name="Picture 2" descr="C:\Users\ps1\Documents\Хоровод\SAM_507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3394472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C:\Users\ps1\Documents\Хоровод\SAM_507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310052"/>
            <a:ext cx="3023376" cy="232561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4" descr="C:\Users\ps1\Documents\Хоровод\SAM_507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789040"/>
            <a:ext cx="3312368" cy="2448272"/>
          </a:xfrm>
          <a:prstGeom prst="rect">
            <a:avLst/>
          </a:prstGeom>
          <a:noFill/>
          <a:extLst/>
        </p:spPr>
      </p:pic>
    </p:spTree>
    <p:extLst>
      <p:ext uri="{BB962C8B-B14F-4D97-AF65-F5344CB8AC3E}">
        <p14:creationId xmlns:p14="http://schemas.microsoft.com/office/powerpoint/2010/main" val="8303906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9704" y="1196752"/>
            <a:ext cx="6778640" cy="14887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2"/>
                </a:solidFill>
              </a:rPr>
              <a:t>Вид проекта</a:t>
            </a:r>
            <a:r>
              <a:rPr lang="ru-RU" b="1" dirty="0"/>
              <a:t>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r>
              <a:rPr lang="ru-RU" dirty="0">
                <a:solidFill>
                  <a:schemeClr val="tx2"/>
                </a:solidFill>
              </a:rPr>
              <a:t>По типу: познавательно -   творческий, игровой</a:t>
            </a:r>
          </a:p>
          <a:p>
            <a:r>
              <a:rPr lang="ru-RU" dirty="0">
                <a:solidFill>
                  <a:schemeClr val="tx2"/>
                </a:solidFill>
              </a:rPr>
              <a:t>По количеству участников: коллективный</a:t>
            </a:r>
          </a:p>
          <a:p>
            <a:r>
              <a:rPr lang="ru-RU" dirty="0">
                <a:solidFill>
                  <a:schemeClr val="tx2"/>
                </a:solidFill>
              </a:rPr>
              <a:t>По продолжительности: 01.12. – 01.02.2018г.(2 месяца)</a:t>
            </a:r>
          </a:p>
          <a:p>
            <a:r>
              <a:rPr lang="ru-RU" b="1" dirty="0" smtClean="0">
                <a:solidFill>
                  <a:schemeClr val="tx2"/>
                </a:solidFill>
              </a:rPr>
              <a:t>Участники: </a:t>
            </a:r>
            <a:r>
              <a:rPr lang="ru-RU" dirty="0" smtClean="0">
                <a:solidFill>
                  <a:schemeClr val="tx2"/>
                </a:solidFill>
              </a:rPr>
              <a:t>дети старшей </a:t>
            </a:r>
            <a:r>
              <a:rPr lang="ru-RU" dirty="0">
                <a:solidFill>
                  <a:schemeClr val="tx2"/>
                </a:solidFill>
              </a:rPr>
              <a:t>группы, родители воспитанников, музыкальный руководитель, воспитатель группы.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989352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tx2"/>
                </a:solidFill>
              </a:rPr>
              <a:t>Социальная акция  «Поможем малышам научиться водить хоровод»</a:t>
            </a:r>
            <a:br>
              <a:rPr lang="ru-RU" sz="3600" dirty="0" smtClean="0">
                <a:solidFill>
                  <a:schemeClr val="tx2"/>
                </a:solidFill>
              </a:rPr>
            </a:br>
            <a:r>
              <a:rPr lang="ru-RU" sz="2700" dirty="0" smtClean="0">
                <a:solidFill>
                  <a:schemeClr val="tx2"/>
                </a:solidFill>
              </a:rPr>
              <a:t>Игра «Пузырь»</a:t>
            </a:r>
            <a:br>
              <a:rPr lang="ru-RU" sz="2700" dirty="0" smtClean="0">
                <a:solidFill>
                  <a:schemeClr val="tx2"/>
                </a:solidFill>
              </a:rPr>
            </a:br>
            <a:endParaRPr lang="ru-RU" sz="2700" dirty="0">
              <a:solidFill>
                <a:schemeClr val="tx2"/>
              </a:solidFill>
            </a:endParaRPr>
          </a:p>
        </p:txBody>
      </p:sp>
      <p:pic>
        <p:nvPicPr>
          <p:cNvPr id="4" name="Объект 3" descr="L:\DCIM\100PHOTO\SAM_5085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2132857"/>
            <a:ext cx="3744416" cy="309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L:\DCIM\100PHOTO\SAM_508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988840"/>
            <a:ext cx="4248472" cy="38884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3712231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 smtClean="0"/>
              <a:t>Игра</a:t>
            </a:r>
            <a:r>
              <a:rPr lang="ru-RU" sz="3200" dirty="0"/>
              <a:t> </a:t>
            </a:r>
            <a:r>
              <a:rPr lang="ru-RU" sz="3200" dirty="0" smtClean="0"/>
              <a:t>«Солнышко</a:t>
            </a:r>
            <a:br>
              <a:rPr lang="ru-RU" sz="3200" dirty="0" smtClean="0"/>
            </a:br>
            <a:r>
              <a:rPr lang="ru-RU" sz="3200" dirty="0" smtClean="0"/>
              <a:t> и дождик»</a:t>
            </a:r>
            <a:endParaRPr lang="ru-RU" sz="3200" dirty="0"/>
          </a:p>
        </p:txBody>
      </p:sp>
      <p:pic>
        <p:nvPicPr>
          <p:cNvPr id="6" name="Объект 5" descr="L:\DCIM\100PHOTO\SAM_5098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060848"/>
            <a:ext cx="4385461" cy="43099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L:\DCIM\100PHOTO\SAM_510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908720"/>
            <a:ext cx="4608511" cy="41044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341561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2"/>
                </a:solidFill>
              </a:rPr>
              <a:t>Игра «Матрешки»</a:t>
            </a:r>
            <a:endParaRPr lang="ru-RU" sz="3200" dirty="0">
              <a:solidFill>
                <a:schemeClr val="tx2"/>
              </a:solidFill>
            </a:endParaRPr>
          </a:p>
        </p:txBody>
      </p:sp>
      <p:pic>
        <p:nvPicPr>
          <p:cNvPr id="4" name="Объект 3" descr="L:\DCIM\100PHOTO\SAM_5097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988840"/>
            <a:ext cx="5040559" cy="45259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L:\DCIM\100PHOTO\SAM_509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196752"/>
            <a:ext cx="3586027" cy="3600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4319135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2"/>
                </a:solidFill>
              </a:rPr>
              <a:t>3 этап заключительный</a:t>
            </a:r>
            <a:br>
              <a:rPr lang="ru-RU" sz="3200" dirty="0" smtClean="0">
                <a:solidFill>
                  <a:schemeClr val="tx2"/>
                </a:solidFill>
              </a:rPr>
            </a:br>
            <a:r>
              <a:rPr lang="ru-RU" sz="3200" dirty="0" smtClean="0">
                <a:solidFill>
                  <a:schemeClr val="tx2"/>
                </a:solidFill>
              </a:rPr>
              <a:t>Развлечение «Святочное гуляние»</a:t>
            </a:r>
            <a:endParaRPr lang="ru-RU" sz="3200" dirty="0">
              <a:solidFill>
                <a:schemeClr val="tx2"/>
              </a:solidFill>
            </a:endParaRPr>
          </a:p>
        </p:txBody>
      </p:sp>
      <p:pic>
        <p:nvPicPr>
          <p:cNvPr id="4098" name="Picture 2" descr="E:\Desktop\развлечение фото\SAM_489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7" y="1484784"/>
            <a:ext cx="6984776" cy="4641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703519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Desktop\развлечение фото\SAM_49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772817"/>
            <a:ext cx="4392488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E:\Desktop\развлечение фото\SAM_491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908720"/>
            <a:ext cx="3456384" cy="38164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7716415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img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15616" y="548680"/>
            <a:ext cx="7128792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99302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2"/>
                </a:solidFill>
              </a:rPr>
              <a:t>Литература</a:t>
            </a: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err="1">
                <a:solidFill>
                  <a:schemeClr val="tx2"/>
                </a:solidFill>
              </a:rPr>
              <a:t>Заикина</a:t>
            </a:r>
            <a:r>
              <a:rPr lang="ru-RU" dirty="0">
                <a:solidFill>
                  <a:schemeClr val="tx2"/>
                </a:solidFill>
              </a:rPr>
              <a:t>, Н. А. Областные особенности русского народного танца. – Орел, 1999.</a:t>
            </a:r>
          </a:p>
          <a:p>
            <a:r>
              <a:rPr lang="ru-RU" dirty="0">
                <a:solidFill>
                  <a:schemeClr val="tx2"/>
                </a:solidFill>
              </a:rPr>
              <a:t>     Климов, А.Н. Основы русского народного танца. – М.: Московского государственного института культуры, 1994.</a:t>
            </a:r>
          </a:p>
          <a:p>
            <a:r>
              <a:rPr lang="ru-RU" dirty="0">
                <a:solidFill>
                  <a:schemeClr val="tx2"/>
                </a:solidFill>
              </a:rPr>
              <a:t>Устинова Т. А. Избранные русские народные танцы. – М.: Искусство, 1996.</a:t>
            </a:r>
          </a:p>
          <a:p>
            <a:r>
              <a:rPr lang="ru-RU" dirty="0">
                <a:solidFill>
                  <a:schemeClr val="tx2"/>
                </a:solidFill>
              </a:rPr>
              <a:t>Интернет сайт «МААМ. </a:t>
            </a:r>
            <a:r>
              <a:rPr lang="ru-RU" dirty="0" err="1">
                <a:solidFill>
                  <a:schemeClr val="tx2"/>
                </a:solidFill>
              </a:rPr>
              <a:t>Ru</a:t>
            </a:r>
            <a:r>
              <a:rPr lang="ru-RU" dirty="0">
                <a:solidFill>
                  <a:schemeClr val="tx2"/>
                </a:solidFill>
              </a:rPr>
              <a:t>» Статья «Наш большой веселый хоровод»</a:t>
            </a:r>
          </a:p>
          <a:p>
            <a:r>
              <a:rPr lang="ru-RU" dirty="0">
                <a:solidFill>
                  <a:schemeClr val="tx2"/>
                </a:solidFill>
              </a:rPr>
              <a:t>         Видео </a:t>
            </a:r>
            <a:r>
              <a:rPr lang="ru-RU" dirty="0" smtClean="0">
                <a:solidFill>
                  <a:schemeClr val="tx2"/>
                </a:solidFill>
              </a:rPr>
              <a:t>материалы</a:t>
            </a:r>
          </a:p>
          <a:p>
            <a:r>
              <a:rPr lang="ru-RU" dirty="0">
                <a:solidFill>
                  <a:schemeClr val="tx2"/>
                </a:solidFill>
              </a:rPr>
              <a:t>3.Картушина М.Ю. «Русские народные праздники в детском саду», </a:t>
            </a:r>
            <a:r>
              <a:rPr lang="ru-RU" dirty="0" err="1">
                <a:solidFill>
                  <a:schemeClr val="tx2"/>
                </a:solidFill>
              </a:rPr>
              <a:t>Москва,Сфера</a:t>
            </a:r>
            <a:r>
              <a:rPr lang="ru-RU" dirty="0">
                <a:solidFill>
                  <a:schemeClr val="tx2"/>
                </a:solidFill>
              </a:rPr>
              <a:t> 2006г</a:t>
            </a:r>
          </a:p>
        </p:txBody>
      </p:sp>
    </p:spTree>
    <p:extLst>
      <p:ext uri="{BB962C8B-B14F-4D97-AF65-F5344CB8AC3E}">
        <p14:creationId xmlns:p14="http://schemas.microsoft.com/office/powerpoint/2010/main" val="181302226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  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561454"/>
            <a:ext cx="79928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за внимание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Picture 2" descr="E:\Desktop\Хоровод\SAM_494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700808"/>
            <a:ext cx="6264695" cy="4248472"/>
          </a:xfrm>
          <a:prstGeom prst="rect">
            <a:avLst/>
          </a:prstGeom>
          <a:noFill/>
          <a:extLst/>
        </p:spPr>
      </p:pic>
    </p:spTree>
    <p:extLst>
      <p:ext uri="{BB962C8B-B14F-4D97-AF65-F5344CB8AC3E}">
        <p14:creationId xmlns:p14="http://schemas.microsoft.com/office/powerpoint/2010/main" val="19619371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7" descr="96439081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052736"/>
            <a:ext cx="3168352" cy="517403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139952" y="692696"/>
            <a:ext cx="4572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sz="2800" b="1" dirty="0">
                <a:solidFill>
                  <a:srgbClr val="FF0000"/>
                </a:solidFill>
              </a:rPr>
              <a:t>Хоровод</a:t>
            </a:r>
            <a:r>
              <a:rPr lang="ru-RU" sz="2800" b="1" dirty="0" smtClean="0">
                <a:solidFill>
                  <a:srgbClr val="FF0000"/>
                </a:solidFill>
              </a:rPr>
              <a:t>, хоровод</a:t>
            </a:r>
            <a:r>
              <a:rPr lang="ru-RU" sz="2800" b="1" dirty="0">
                <a:solidFill>
                  <a:srgbClr val="FF0000"/>
                </a:solidFill>
              </a:rPr>
              <a:t>,</a:t>
            </a:r>
          </a:p>
          <a:p>
            <a:pPr>
              <a:buNone/>
            </a:pPr>
            <a:r>
              <a:rPr lang="ru-RU" sz="2800" b="1" dirty="0">
                <a:solidFill>
                  <a:srgbClr val="FF0000"/>
                </a:solidFill>
              </a:rPr>
              <a:t>                  задушевный хоровод!</a:t>
            </a:r>
          </a:p>
          <a:p>
            <a:pPr>
              <a:buNone/>
            </a:pPr>
            <a:r>
              <a:rPr lang="ru-RU" sz="2800" b="1" dirty="0">
                <a:solidFill>
                  <a:srgbClr val="FF0000"/>
                </a:solidFill>
              </a:rPr>
              <a:t>Как лебёдушка, по кругу</a:t>
            </a:r>
          </a:p>
          <a:p>
            <a:pPr>
              <a:buNone/>
            </a:pPr>
            <a:r>
              <a:rPr lang="ru-RU" sz="2800" b="1" dirty="0">
                <a:solidFill>
                  <a:srgbClr val="FF0000"/>
                </a:solidFill>
              </a:rPr>
              <a:t>                     дева каждая плывёт.</a:t>
            </a:r>
          </a:p>
          <a:p>
            <a:pPr>
              <a:buNone/>
            </a:pPr>
            <a:r>
              <a:rPr lang="ru-RU" sz="2800" b="1" dirty="0">
                <a:solidFill>
                  <a:srgbClr val="FF0000"/>
                </a:solidFill>
              </a:rPr>
              <a:t>От мелодии душевной,</a:t>
            </a:r>
          </a:p>
          <a:p>
            <a:pPr>
              <a:buNone/>
            </a:pPr>
            <a:r>
              <a:rPr lang="ru-RU" sz="2800" b="1" dirty="0">
                <a:solidFill>
                  <a:srgbClr val="FF0000"/>
                </a:solidFill>
              </a:rPr>
              <a:t>                      и берёзка поплывёт,</a:t>
            </a:r>
          </a:p>
          <a:p>
            <a:pPr>
              <a:buNone/>
            </a:pPr>
            <a:r>
              <a:rPr lang="ru-RU" sz="2800" b="1" dirty="0">
                <a:solidFill>
                  <a:srgbClr val="FF0000"/>
                </a:solidFill>
              </a:rPr>
              <a:t>Девы статны, как царевны,</a:t>
            </a:r>
          </a:p>
          <a:p>
            <a:pPr>
              <a:buNone/>
            </a:pPr>
            <a:r>
              <a:rPr lang="ru-RU" sz="2800" b="1" dirty="0">
                <a:solidFill>
                  <a:srgbClr val="FF0000"/>
                </a:solidFill>
              </a:rPr>
              <a:t>            славься русский хоровод!</a:t>
            </a:r>
          </a:p>
          <a:p>
            <a:pPr algn="r">
              <a:buNone/>
            </a:pPr>
            <a:r>
              <a:rPr lang="ru-RU" sz="2800" b="1" dirty="0" err="1">
                <a:solidFill>
                  <a:srgbClr val="FF0000"/>
                </a:solidFill>
              </a:rPr>
              <a:t>С.Э.Пескова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570450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908720"/>
            <a:ext cx="8229600" cy="494928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chemeClr val="tx2"/>
                </a:solidFill>
              </a:rPr>
              <a:t>Проблема: </a:t>
            </a:r>
            <a:r>
              <a:rPr lang="ru-RU" sz="3600" dirty="0">
                <a:solidFill>
                  <a:schemeClr val="tx2"/>
                </a:solidFill>
              </a:rPr>
              <a:t> Что мы </a:t>
            </a:r>
            <a:r>
              <a:rPr lang="ru-RU" sz="3600" dirty="0" smtClean="0">
                <a:solidFill>
                  <a:schemeClr val="tx2"/>
                </a:solidFill>
              </a:rPr>
              <a:t>знаем о </a:t>
            </a:r>
            <a:r>
              <a:rPr lang="ru-RU" sz="3600" dirty="0">
                <a:solidFill>
                  <a:schemeClr val="tx2"/>
                </a:solidFill>
              </a:rPr>
              <a:t>хороводе?</a:t>
            </a:r>
            <a:br>
              <a:rPr lang="ru-RU" sz="3600" dirty="0">
                <a:solidFill>
                  <a:schemeClr val="tx2"/>
                </a:solidFill>
              </a:rPr>
            </a:br>
            <a:endParaRPr lang="ru-RU" sz="3600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tx2"/>
                </a:solidFill>
              </a:rPr>
              <a:t>Гипотеза: </a:t>
            </a:r>
            <a:r>
              <a:rPr lang="ru-RU" dirty="0">
                <a:solidFill>
                  <a:schemeClr val="tx2"/>
                </a:solidFill>
              </a:rPr>
              <a:t>Предполагается, что  хороводная песня положительно влияет на развитие, настроение, поведение и здоровье  детей</a:t>
            </a:r>
            <a:r>
              <a:rPr lang="ru-RU" i="1" dirty="0">
                <a:solidFill>
                  <a:schemeClr val="tx2"/>
                </a:solidFill>
              </a:rPr>
              <a:t>.</a:t>
            </a:r>
            <a:endParaRPr lang="ru-RU" dirty="0">
              <a:solidFill>
                <a:schemeClr val="tx2"/>
              </a:solidFill>
            </a:endParaRPr>
          </a:p>
          <a:p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1026" name="Picture 2" descr="http://clipground.com/images/round-dance-clipart-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060848"/>
            <a:ext cx="4248472" cy="3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67212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Модель трех вопросов</a:t>
            </a:r>
            <a:endParaRPr lang="ru-RU" dirty="0">
              <a:solidFill>
                <a:schemeClr val="tx2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29828111"/>
              </p:ext>
            </p:extLst>
          </p:nvPr>
        </p:nvGraphicFramePr>
        <p:xfrm>
          <a:off x="457200" y="1600200"/>
          <a:ext cx="8229600" cy="493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baseline="0" dirty="0" smtClean="0"/>
                        <a:t>           Вопросы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Результаты (ответы детей и взрослых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Что мы знаем о хороводе?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Хоровод водят вокруг елки, в Новый год, надевают костюмы, карнавальные маски.</a:t>
                      </a:r>
                    </a:p>
                    <a:p>
                      <a:r>
                        <a:rPr lang="ru-RU" sz="2000" dirty="0" smtClean="0"/>
                        <a:t>В день рождения для именинника</a:t>
                      </a:r>
                      <a:r>
                        <a:rPr lang="ru-RU" sz="2000" baseline="0" dirty="0" smtClean="0"/>
                        <a:t> водят хоровод «каравай»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Что мы хотим узнать о хороводе?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Постановка проблемных вопросов</a:t>
                      </a:r>
                    </a:p>
                    <a:p>
                      <a:r>
                        <a:rPr lang="ru-RU" sz="2000" dirty="0" smtClean="0"/>
                        <a:t>Что такое хоровод?</a:t>
                      </a:r>
                    </a:p>
                    <a:p>
                      <a:r>
                        <a:rPr lang="ru-RU" sz="2000" dirty="0" smtClean="0"/>
                        <a:t>Какие бывают хороводы?</a:t>
                      </a:r>
                    </a:p>
                    <a:p>
                      <a:r>
                        <a:rPr lang="ru-RU" sz="2000" dirty="0" smtClean="0"/>
                        <a:t>Когда хоровод пришел в детский сад?</a:t>
                      </a:r>
                    </a:p>
                    <a:p>
                      <a:r>
                        <a:rPr lang="ru-RU" sz="2000" dirty="0" smtClean="0"/>
                        <a:t>Кто придумал хоровод?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Где можно узнать о хороводе?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Сбор информации в интернете, посещение библиотеки.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45741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Цель проекта:</a:t>
            </a:r>
            <a:r>
              <a:rPr lang="ru-RU" sz="3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создание условий для развития у детей познавательного интереса, к изучению хоровода, как народной традиции.</a:t>
            </a:r>
            <a:br>
              <a:rPr lang="ru-RU" sz="3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561259"/>
          </a:xfrm>
        </p:spPr>
        <p:txBody>
          <a:bodyPr/>
          <a:lstStyle/>
          <a:p>
            <a:pPr marL="0" indent="0">
              <a:buNone/>
            </a:pPr>
            <a:r>
              <a:rPr lang="ru-RU" u="sng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Цель для детей: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научиться выполнять основные рисунки и движения танца «Хоровод»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55731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Desktop\Хоровод\SAM_494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7" y="908720"/>
            <a:ext cx="7056784" cy="5217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79424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</a:rPr>
              <a:t>Предполагаемый результат</a:t>
            </a:r>
            <a:endParaRPr lang="ru-RU" sz="3600" b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>
                <a:solidFill>
                  <a:schemeClr val="tx2"/>
                </a:solidFill>
              </a:rPr>
              <a:t>Формирование у детей разносторонних знаний в области танцевального искусства.</a:t>
            </a:r>
          </a:p>
          <a:p>
            <a:r>
              <a:rPr lang="ru-RU" dirty="0">
                <a:solidFill>
                  <a:schemeClr val="tx2"/>
                </a:solidFill>
              </a:rPr>
              <a:t>Приобретение детьми знаний о разнообразии видов хороводов, языческих обрядов, игрищ славянского народа.</a:t>
            </a:r>
          </a:p>
          <a:p>
            <a:r>
              <a:rPr lang="ru-RU" dirty="0">
                <a:solidFill>
                  <a:schemeClr val="tx2"/>
                </a:solidFill>
              </a:rPr>
              <a:t>Повышение интереса родителей и детей к танцевальному искусству, народным традициям.</a:t>
            </a:r>
          </a:p>
          <a:p>
            <a:r>
              <a:rPr lang="ru-RU" dirty="0">
                <a:solidFill>
                  <a:schemeClr val="tx2"/>
                </a:solidFill>
              </a:rPr>
              <a:t>Воспитание патриотических чувств, эмоционально-положительное отношение к народному искусству.</a:t>
            </a:r>
          </a:p>
        </p:txBody>
      </p:sp>
    </p:spTree>
    <p:extLst>
      <p:ext uri="{BB962C8B-B14F-4D97-AF65-F5344CB8AC3E}">
        <p14:creationId xmlns:p14="http://schemas.microsoft.com/office/powerpoint/2010/main" val="258992547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763</TotalTime>
  <Words>546</Words>
  <Application>Microsoft Office PowerPoint</Application>
  <PresentationFormat>Экран (4:3)</PresentationFormat>
  <Paragraphs>78</Paragraphs>
  <Slides>37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Проект  «История хоровода»</vt:lpstr>
      <vt:lpstr>Презентация PowerPoint</vt:lpstr>
      <vt:lpstr>Вид проекта: </vt:lpstr>
      <vt:lpstr>Презентация PowerPoint</vt:lpstr>
      <vt:lpstr>Проблема:  Что мы знаем о хороводе? </vt:lpstr>
      <vt:lpstr>Модель трех вопросов</vt:lpstr>
      <vt:lpstr>Цель проекта: создание условий для развития у детей познавательного интереса, к изучению хоровода, как народной традиции. </vt:lpstr>
      <vt:lpstr>Презентация PowerPoint</vt:lpstr>
      <vt:lpstr>Предполагаемый результат</vt:lpstr>
      <vt:lpstr>Презентация PowerPoint</vt:lpstr>
      <vt:lpstr>Этапы реализации проекта</vt:lpstr>
      <vt:lpstr>2 этап - основной</vt:lpstr>
      <vt:lpstr>Выставка «Русский костюм»</vt:lpstr>
      <vt:lpstr>Продуктивная деятельность</vt:lpstr>
      <vt:lpstr>Презентация PowerPoint</vt:lpstr>
      <vt:lpstr>Фигуры хоровода, построения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Вечер хороводных игр Хороводная игра «Вьюн»</vt:lpstr>
      <vt:lpstr>Хороводная игра «Березка»</vt:lpstr>
      <vt:lpstr>Хороводная игра «Масленица»</vt:lpstr>
      <vt:lpstr>Конкурс «Русский хоровод»</vt:lpstr>
      <vt:lpstr>Презентация PowerPoint</vt:lpstr>
      <vt:lpstr>Книжка – малышка «Веселый хоровод»</vt:lpstr>
      <vt:lpstr>Социальная акция  «Поможем малышам научиться водить хоровод» Игра «Пузырь» </vt:lpstr>
      <vt:lpstr>Игра «Солнышко  и дождик»</vt:lpstr>
      <vt:lpstr>Игра «Матрешки»</vt:lpstr>
      <vt:lpstr>3 этап заключительный Развлечение «Святочное гуляние»</vt:lpstr>
      <vt:lpstr>Презентация PowerPoint</vt:lpstr>
      <vt:lpstr>Презентация PowerPoint</vt:lpstr>
      <vt:lpstr>Литература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 «История хоровода»</dc:title>
  <dc:creator>ps1</dc:creator>
  <cp:lastModifiedBy>ps1</cp:lastModifiedBy>
  <cp:revision>42</cp:revision>
  <dcterms:created xsi:type="dcterms:W3CDTF">2018-02-13T17:44:40Z</dcterms:created>
  <dcterms:modified xsi:type="dcterms:W3CDTF">2018-03-27T17:45:41Z</dcterms:modified>
</cp:coreProperties>
</file>