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Elephant"/>
        <a:ea typeface="+mn-ea"/>
        <a:cs typeface="+mn-cs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Elephant"/>
        <a:ea typeface="+mn-ea"/>
        <a:cs typeface="+mn-cs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Elephant"/>
        <a:ea typeface="+mn-ea"/>
        <a:cs typeface="+mn-cs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Elephant"/>
        <a:ea typeface="+mn-ea"/>
        <a:cs typeface="+mn-cs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Elephant"/>
        <a:ea typeface="+mn-ea"/>
        <a:cs typeface="+mn-cs"/>
      </a:defRPr>
    </a:lvl5pPr>
    <a:lvl6pPr marL="2286000" algn="l" defTabSz="914400">
      <a:defRPr>
        <a:solidFill>
          <a:schemeClr val="tx1"/>
        </a:solidFill>
        <a:latin typeface="Elephant"/>
        <a:ea typeface="+mn-ea"/>
        <a:cs typeface="+mn-cs"/>
      </a:defRPr>
    </a:lvl6pPr>
    <a:lvl7pPr marL="2743200" algn="l" defTabSz="914400">
      <a:defRPr>
        <a:solidFill>
          <a:schemeClr val="tx1"/>
        </a:solidFill>
        <a:latin typeface="Elephant"/>
        <a:ea typeface="+mn-ea"/>
        <a:cs typeface="+mn-cs"/>
      </a:defRPr>
    </a:lvl7pPr>
    <a:lvl8pPr marL="3200400" algn="l" defTabSz="914400">
      <a:defRPr>
        <a:solidFill>
          <a:schemeClr val="tx1"/>
        </a:solidFill>
        <a:latin typeface="Elephant"/>
        <a:ea typeface="+mn-ea"/>
        <a:cs typeface="+mn-cs"/>
      </a:defRPr>
    </a:lvl8pPr>
    <a:lvl9pPr marL="3657600" algn="l" defTabSz="914400">
      <a:defRPr>
        <a:solidFill>
          <a:schemeClr val="tx1"/>
        </a:solidFill>
        <a:latin typeface="Elephan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bg>
      <p:bgPr shadeToTitle="0">
        <a:blipFill>
          <a:blip r:embed="rId2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36DA8AF-429E-407B-AEEC-2F6342A8D62A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B9D25C1-8E19-4F58-8B87-F303F05F5BF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E932D05-E911-40F2-B232-6100613F6278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3BF63E2-BDF6-4221-B35B-41EB4520531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C0ABCB08-C1E9-4034-B652-151D1F32EDF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B03D3C1-7CDF-4835-B1DE-06CD49FB3B9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581DF91-6C5D-4C64-AC3D-C028680B9C5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6B19B86-456A-4DD4-9CA9-CA3ECF0BF6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17D3C97-508D-4485-83F9-7DD0E1ADC9C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E3C98870-B03E-437E-A424-3E73ECB6BED1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Содержимое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A2C616A-0054-4FD1-9B77-B80AB06E6E49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B4D1D8F-37C0-4A40-89C3-AB0ADA1A27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Содержимое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9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C7B14340-0BE6-48B4-A6E7-E9DAF0094872}" type="datetimeFigureOut">
              <a:rPr lang="ru-RU"/>
              <a:t/>
            </a:fld>
            <a:endParaRPr lang="ru-RU"/>
          </a:p>
        </p:txBody>
      </p:sp>
      <p:sp>
        <p:nvSpPr>
          <p:cNvPr id="10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CBE64115-07E9-4A4B-AD38-06CDA6F66A5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D82FA53-7A63-4D3D-8A28-FCB8014D07EC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FF3607F-FE0E-45D6-BCC5-2A1319EF4BA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319108DA-E3C0-49DE-AD04-644D910D0B99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8E8755E-7C4D-4314-827B-69C4919BE6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E4C3970D-22A2-4FE5-B04A-278AFC2BB862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D9A1C75-8F9C-4B8F-B13D-5E26510D399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BC308B2-53DB-4631-BDF7-6685D99C4F62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3AC74707-B22D-4F80-A841-AE5CE7CBBF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/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910603-572F-428E-9D8F-D5FA080CD5D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AAEF1D-331E-4B3C-9F17-D4A2E867BBD9}" type="slidenum">
              <a:rPr lang="ru-RU"/>
              <a:t/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2pPr>
      <a:lvl3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3pPr>
      <a:lvl4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4pPr>
      <a:lvl5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5pPr>
      <a:lvl6pPr marL="4572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6pPr>
      <a:lvl7pPr marL="9144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7pPr>
      <a:lvl8pPr marL="13716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8pPr>
      <a:lvl9pPr marL="18288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entury Schoolbook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Box 4" hidden="0"/>
          <p:cNvSpPr>
            <a:spLocks noAdjustHandles="0" noChangeArrowheads="0"/>
          </p:cNvSpPr>
          <p:nvPr isPhoto="0" userDrawn="0"/>
        </p:nvSpPr>
        <p:spPr bwMode="auto">
          <a:xfrm>
            <a:off x="1331640" y="1916832"/>
            <a:ext cx="66246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4800" b="1" i="1">
                <a:solidFill>
                  <a:srgbClr val="FF0066"/>
                </a:solidFill>
                <a:latin typeface="Calibri"/>
              </a:rPr>
              <a:t>НЕТКАНЫЙ ГОБЕЛЕН</a:t>
            </a:r>
            <a:endParaRPr lang="ru-RU" sz="4800" b="1" i="1">
              <a:solidFill>
                <a:srgbClr val="FF0066"/>
              </a:solidFill>
              <a:latin typeface="Calibri"/>
            </a:endParaRPr>
          </a:p>
        </p:txBody>
      </p:sp>
      <p:sp>
        <p:nvSpPr>
          <p:cNvPr id="5" name="Text Box 3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900112" y="3423901"/>
            <a:ext cx="4787079" cy="173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ru-RU">
                <a:latin typeface="Arial"/>
              </a:rPr>
              <a:t>Автор</a:t>
            </a:r>
            <a:r>
              <a:rPr lang="ru-RU">
                <a:latin typeface="Arial"/>
              </a:rPr>
              <a:t>ы: </a:t>
            </a:r>
            <a:endParaRPr lang="ru-RU">
              <a:latin typeface="Arial"/>
            </a:endParaRPr>
          </a:p>
          <a:p>
            <a:pPr>
              <a:defRPr/>
            </a:pPr>
            <a:r>
              <a:rPr lang="ru-RU">
                <a:latin typeface="Arial"/>
              </a:rPr>
              <a:t>методист, </a:t>
            </a:r>
            <a:r>
              <a:rPr lang="ru-RU">
                <a:latin typeface="Arial"/>
              </a:rPr>
              <a:t>Чигвинцева</a:t>
            </a:r>
            <a:r>
              <a:rPr lang="ru-RU">
                <a:latin typeface="Arial"/>
              </a:rPr>
              <a:t> Майя </a:t>
            </a:r>
            <a:r>
              <a:rPr lang="ru-RU">
                <a:latin typeface="Arial"/>
              </a:rPr>
              <a:t>Рахимовна;</a:t>
            </a:r>
            <a:endParaRPr lang="ru-RU">
              <a:latin typeface="Arial"/>
            </a:endParaRPr>
          </a:p>
          <a:p>
            <a:pPr>
              <a:defRPr/>
            </a:pPr>
            <a:r>
              <a:rPr lang="ru-RU">
                <a:latin typeface="Arial"/>
              </a:rPr>
              <a:t>ПДО, Артамонова Мария Николаевна,</a:t>
            </a:r>
            <a:endParaRPr lang="ru-RU">
              <a:latin typeface="Arial"/>
            </a:endParaRPr>
          </a:p>
          <a:p>
            <a:pPr>
              <a:defRPr/>
            </a:pPr>
            <a:r>
              <a:rPr lang="ru-RU">
                <a:latin typeface="Arial"/>
              </a:rPr>
              <a:t>директор, Рощупкин Александр Николаевич</a:t>
            </a:r>
            <a:endParaRPr lang="ru-RU">
              <a:latin typeface="Arial"/>
            </a:endParaRPr>
          </a:p>
          <a:p>
            <a:pPr>
              <a:defRPr/>
            </a:pPr>
            <a:r>
              <a:rPr lang="ru-RU">
                <a:latin typeface="Arial"/>
              </a:rPr>
              <a:t> МБУДО «Ровесник» г. Белгорода</a:t>
            </a:r>
            <a:endParaRPr/>
          </a:p>
        </p:txBody>
      </p:sp>
      <p:sp>
        <p:nvSpPr>
          <p:cNvPr id="6" name="" hidden="0"/>
          <p:cNvSpPr/>
          <p:nvPr isPhoto="0" userDrawn="0"/>
        </p:nvSpPr>
        <p:spPr bwMode="auto">
          <a:xfrm flipH="0" flipV="0">
            <a:off x="1833230" y="5715000"/>
            <a:ext cx="274091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b="0">
                <a:latin typeface="Times New Roman"/>
                <a:ea typeface="Times New Roman"/>
                <a:cs typeface="Times New Roman"/>
              </a:rPr>
              <a:t>2022 г.</a:t>
            </a:r>
            <a:endParaRPr b="0"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Белгородская черта\1 Первая крепость, г. Белгород.jp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899592" y="836712"/>
            <a:ext cx="5824172" cy="4371555"/>
          </a:xfrm>
          <a:prstGeom prst="rect">
            <a:avLst/>
          </a:prstGeom>
          <a:noFill/>
        </p:spPr>
      </p:pic>
      <p:sp>
        <p:nvSpPr>
          <p:cNvPr id="5" name="TextBox 5" hidden="0"/>
          <p:cNvSpPr>
            <a:spLocks noAdjustHandles="0" noChangeArrowheads="0"/>
          </p:cNvSpPr>
          <p:nvPr isPhoto="0" userDrawn="0"/>
        </p:nvSpPr>
        <p:spPr bwMode="auto">
          <a:xfrm>
            <a:off x="611560" y="5445224"/>
            <a:ext cx="54726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0070C0"/>
                </a:solidFill>
              </a:rPr>
              <a:t>Это изображение возьмём за основу</a:t>
            </a:r>
            <a:endParaRPr lang="ru-RU" sz="2800" b="1" i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2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331640" y="260648"/>
            <a:ext cx="640871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 hidden="0"/>
          <p:cNvSpPr>
            <a:spLocks noChangeArrowheads="1"/>
          </p:cNvSpPr>
          <p:nvPr isPhoto="0" userDrawn="0"/>
        </p:nvSpPr>
        <p:spPr bwMode="auto">
          <a:xfrm>
            <a:off x="899592" y="5445224"/>
            <a:ext cx="5400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3200" b="1" spc="50">
                <a:ln w="1270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Monotype Corsiva"/>
              </a:rPr>
              <a:t>Переводим рисунок на ткань с изнаночной стороны</a:t>
            </a:r>
            <a:endParaRPr lang="ru-RU" sz="3200" b="1" spc="50">
              <a:ln w="12700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latin typeface="Monotype Corsiv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 i="1">
                <a:solidFill>
                  <a:srgbClr val="0070C0"/>
                </a:solidFill>
              </a:rPr>
              <a:t>Методы стежков</a:t>
            </a:r>
            <a:endParaRPr lang="ru-RU" b="1" i="1">
              <a:solidFill>
                <a:srgbClr val="0070C0"/>
              </a:solidFill>
            </a:endParaRPr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 sz="2400" b="1" i="1">
                <a:solidFill>
                  <a:srgbClr val="0070C0"/>
                </a:solidFill>
              </a:rPr>
              <a:t>Штриховой метод.</a:t>
            </a:r>
            <a:r>
              <a:rPr lang="ru-RU" sz="2400" b="1">
                <a:solidFill>
                  <a:srgbClr val="0070C0"/>
                </a:solidFill>
              </a:rPr>
              <a:t> Представляет собой параллельное расположение стежков сверху вниз, а затем вверх. Стяжки накладываются строго в заданной последовательности и заполняют все полотно слева направо.</a:t>
            </a:r>
            <a:endParaRPr/>
          </a:p>
          <a:p>
            <a:pPr lvl="0">
              <a:defRPr/>
            </a:pPr>
            <a:r>
              <a:rPr lang="ru-RU" sz="2400" b="1" i="1">
                <a:solidFill>
                  <a:srgbClr val="0070C0"/>
                </a:solidFill>
              </a:rPr>
              <a:t>Контурный метод.</a:t>
            </a:r>
            <a:r>
              <a:rPr lang="ru-RU" sz="2400" b="1">
                <a:solidFill>
                  <a:srgbClr val="0070C0"/>
                </a:solidFill>
              </a:rPr>
              <a:t> Заключается в наложении стежков по контуру цветового сегмента. В этом случае срез иглы располагают по ходу движения, направление которого идет сверху вниз по спирали, сужающейся к центру.</a:t>
            </a:r>
            <a:endParaRPr/>
          </a:p>
          <a:p>
            <a:pPr>
              <a:defRPr/>
            </a:pPr>
            <a:endParaRPr lang="ru-RU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3" descr="C:\Users\Админ\Desktop\Белгородская черта\Новая папка\IMG_20181020_132514.jpg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403649" y="260648"/>
            <a:ext cx="6552728" cy="4914547"/>
          </a:xfrm>
          <a:prstGeom prst="rect">
            <a:avLst/>
          </a:prstGeom>
          <a:noFill/>
          <a:ln cap="rnd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 i="1">
                <a:solidFill>
                  <a:srgbClr val="0070C0"/>
                </a:solidFill>
              </a:rPr>
              <a:t>Создание объёма</a:t>
            </a:r>
            <a:endParaRPr lang="ru-RU" b="1" i="1">
              <a:solidFill>
                <a:srgbClr val="0070C0"/>
              </a:solidFill>
            </a:endParaRPr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860032" y="1124744"/>
            <a:ext cx="3538736" cy="4525963"/>
          </a:xfrm>
        </p:spPr>
        <p:txBody>
          <a:bodyPr/>
          <a:lstStyle/>
          <a:p>
            <a:pPr>
              <a:buNone/>
              <a:defRPr/>
            </a:pPr>
            <a:r>
              <a:rPr lang="ru-RU" sz="2800" b="1" i="1">
                <a:solidFill>
                  <a:srgbClr val="0070C0"/>
                </a:solidFill>
              </a:rPr>
              <a:t>   В зависимости от желания увеличить или уменьшить высоту, увеличиваем или уменьшаем высоту иглы</a:t>
            </a:r>
            <a:endParaRPr lang="ru-RU" sz="2800" b="1" i="1">
              <a:solidFill>
                <a:srgbClr val="0070C0"/>
              </a:solidFill>
            </a:endParaRPr>
          </a:p>
        </p:txBody>
      </p:sp>
      <p:pic>
        <p:nvPicPr>
          <p:cNvPr id="6" name="Picture 4" descr="C:\Users\Админ\Desktop\Белгородская черта\Новая папка\IMG_20181020_132519.jp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899592" y="1556792"/>
            <a:ext cx="3251612" cy="43354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2" descr="C:\Users\Админ\Desktop\Белгородская черта\Новая папка\IMG_20181024_073300.jpg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67544" y="764704"/>
            <a:ext cx="6564221" cy="49231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2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187624" y="620688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2" descr="C:\Users\Админ\Desktop\Белгородская черта\Новая папка\IMG_20181024_073317.jpg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683568" y="620688"/>
            <a:ext cx="7186137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3" descr="C:\Рабочий стол\рабочий стол\Майя 1\мои конкурсы\6. Конк БелИРО\Гобелен отправила 24.10\JA8rmh6BaDs.jpg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641254" y="404664"/>
            <a:ext cx="8254200" cy="62646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8313" y="13414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>
                <a:solidFill>
                  <a:srgbClr val="FF0066"/>
                </a:solidFill>
                <a:latin typeface="Times New Roman"/>
              </a:rPr>
              <a:t>Творческих Вам успехов!!!</a:t>
            </a:r>
            <a:br>
              <a:rPr lang="ru-RU" sz="5400">
                <a:latin typeface="Times New Roman"/>
              </a:rPr>
            </a:br>
            <a:endParaRPr lang="ru-RU" sz="5400">
              <a:latin typeface="Times New Roman"/>
            </a:endParaRPr>
          </a:p>
        </p:txBody>
      </p:sp>
      <p:pic>
        <p:nvPicPr>
          <p:cNvPr id="5" name="Picture 4" descr="̣À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827088" y="1989138"/>
            <a:ext cx="5761037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>
            <a:spLocks noChangeArrowheads="1"/>
          </p:cNvSpPr>
          <p:nvPr isPhoto="0" userDrawn="0"/>
        </p:nvSpPr>
        <p:spPr bwMode="auto">
          <a:xfrm>
            <a:off x="453408" y="338792"/>
            <a:ext cx="86839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      Искусство создания гобелена берет свое начало в творчестве древних народов различных стран и религий. Оно формировалось и развивалось в течение нескольких веков от простых тканых ковров до коллекционных произведений известных мастеров, которые создавали работы по специальным технологиям, ревностно охраняя и передавая их в поколениях от отца к сыну или от мастера к ученикам. </a:t>
            </a:r>
            <a:endParaRPr/>
          </a:p>
          <a:p>
            <a:pPr>
              <a:defRPr/>
            </a:pP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Гобеленом принято называть вытканный вручную или при помощи специального оборудования ковер, который имеет нанесенный при помощи переплетения разноцветных </a:t>
            </a:r>
            <a:endParaRPr/>
          </a:p>
          <a:p>
            <a:pPr>
              <a:defRPr/>
            </a:pP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нитей рисунок, где стежками создана живописная или орнаментальная композиция.</a:t>
            </a:r>
            <a:endParaRPr lang="ru-RU" sz="2800" b="1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Monotype Corsiva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>
            <a:spLocks noChangeArrowheads="1"/>
          </p:cNvSpPr>
          <p:nvPr isPhoto="0" userDrawn="0"/>
        </p:nvSpPr>
        <p:spPr bwMode="auto">
          <a:xfrm>
            <a:off x="323528" y="1104417"/>
            <a:ext cx="8062862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800">
                <a:latin typeface="Arial"/>
                <a:ea typeface="Times New Roman"/>
              </a:rPr>
              <a:t> </a:t>
            </a:r>
            <a:r>
              <a:rPr lang="ru-RU" sz="280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Arial"/>
                <a:ea typeface="Times New Roman"/>
              </a:rPr>
              <a:t> </a:t>
            </a: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Начиная со Средних веков и почти до наших дней при создании гобелена мастера старались придерживаться в изготовлении изделий для помещения одной, определенной темы. Такое направление в творчестве позволяло создавать неповторимые ансамбли, поддерживающие стиль декора и сохраняя единый образ. В состав ансамбля входили не только шпалеры для стен, дизайнерскую тему также продолжали шторы, балдахины, пологи, ткани.</a:t>
            </a:r>
            <a:br>
              <a:rPr lang="ru-RU" sz="1200" b="1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/>
                <a:ea typeface="Times New Roman"/>
              </a:rPr>
            </a:br>
            <a:br>
              <a:rPr lang="ru-RU" sz="1200" b="1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/>
                <a:ea typeface="Times New Roman"/>
              </a:rPr>
            </a:br>
            <a:endParaRPr lang="ru-RU" b="1"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Пенелопа_и_Тепемах_у_ткацкого_станка.jpg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827583" y="620688"/>
            <a:ext cx="6000667" cy="4896544"/>
          </a:xfrm>
          <a:prstGeom prst="rect">
            <a:avLst/>
          </a:prstGeom>
          <a:noFill/>
        </p:spPr>
      </p:pic>
      <p:sp>
        <p:nvSpPr>
          <p:cNvPr id="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 hidden="0"/>
          <p:cNvSpPr>
            <a:spLocks noAdjustHandles="0" noChangeArrowheads="0"/>
          </p:cNvSpPr>
          <p:nvPr isPhoto="0" userDrawn="0"/>
        </p:nvSpPr>
        <p:spPr bwMode="auto">
          <a:xfrm>
            <a:off x="323528" y="764704"/>
            <a:ext cx="74888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За время развития технологии производства гобелена мастерами было придуманы многочисленные приемы и методы наложения стежков, при помощи которых создаются удивительные по своей красоте и качеству картины. К ним относятся как метод </a:t>
            </a: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безворсового</a:t>
            </a:r>
            <a:r>
              <a:rPr lang="ru-RU" sz="28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 одностороннего гобелена или шпалеры, так и особая техника - нетканый гобелен, или ковровая техника. Её результатом является полотно с односторонним мягким ворсом разной длины. Она позволяет при помощи цветных шерстяных или шелковых тканей создавать объемные живописные картины.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i="1">
                <a:solidFill>
                  <a:srgbClr val="0070C0"/>
                </a:solidFill>
              </a:rPr>
              <a:t>Нетканый гобелен</a:t>
            </a:r>
            <a:endParaRPr lang="ru-RU" i="1"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67544" y="1340768"/>
            <a:ext cx="8229600" cy="4525963"/>
          </a:xfrm>
        </p:spPr>
        <p:txBody>
          <a:bodyPr/>
          <a:lstStyle/>
          <a:p>
            <a:pPr>
              <a:buNone/>
              <a:defRPr/>
            </a:pPr>
            <a:r>
              <a:rPr lang="ru-RU"/>
              <a:t>  </a:t>
            </a:r>
            <a:r>
              <a:rPr lang="ru-RU" sz="2800" b="1" i="1">
                <a:solidFill>
                  <a:srgbClr val="0070C0"/>
                </a:solidFill>
              </a:rPr>
              <a:t>в отличие от традиционного, не связан с процессом ткачества, а лишь имитирует его, так как не имеет основного признака гобелена - тканого исполнения изображения. Пока ещё не существует чётко сформулированного определения нетканому гобелену, но уже появилась литература, где под этим понятием подразумевается техника вышивания петлями с помощь специальной иглы</a:t>
            </a:r>
            <a:endParaRPr lang="ru-RU" sz="2800" b="1" i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7" hidden="0"/>
          <p:cNvSpPr>
            <a:spLocks noAdjustHandles="0" noChangeArrowheads="0"/>
          </p:cNvSpPr>
          <p:nvPr isPhoto="0" userDrawn="0"/>
        </p:nvSpPr>
        <p:spPr bwMode="auto">
          <a:xfrm>
            <a:off x="55081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Заголовок 9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2800" b="1" i="1">
                <a:solidFill>
                  <a:schemeClr val="accent1"/>
                </a:solidFill>
              </a:rPr>
              <a:t>Материалы и инструменты, применяемые при вышивке</a:t>
            </a:r>
            <a:br>
              <a:rPr lang="ru-RU" sz="2800" i="1">
                <a:solidFill>
                  <a:schemeClr val="accent1"/>
                </a:solidFill>
              </a:rPr>
            </a:br>
            <a:r>
              <a:rPr lang="ru-RU" sz="2800" b="1" i="1">
                <a:solidFill>
                  <a:schemeClr val="accent1"/>
                </a:solidFill>
              </a:rPr>
              <a:t>ковровой иглой </a:t>
            </a:r>
            <a:br>
              <a:rPr lang="ru-RU" sz="2800"/>
            </a:br>
            <a:endParaRPr lang="ru-RU" sz="2800"/>
          </a:p>
        </p:txBody>
      </p:sp>
      <p:sp>
        <p:nvSpPr>
          <p:cNvPr id="6" name="Содержимое 8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Инструменты</a:t>
            </a:r>
            <a:r>
              <a:rPr lang="ru-RU" sz="1800" i="1">
                <a:solidFill>
                  <a:srgbClr val="0070C0"/>
                </a:solidFill>
              </a:rPr>
              <a:t>: ножницы, специальные иглы для ковровой вышивки </a:t>
            </a:r>
            <a:endParaRPr/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Ткань для основы</a:t>
            </a:r>
            <a:r>
              <a:rPr lang="ru-RU" sz="1800" i="1">
                <a:solidFill>
                  <a:srgbClr val="0070C0"/>
                </a:solidFill>
              </a:rPr>
              <a:t>: синтетическая подходят любые ткани с полотняным переплетением, например: бортовка, лен, мешковина, бязь.</a:t>
            </a:r>
            <a:endParaRPr/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Пряжа шерстяная или синтетическая</a:t>
            </a:r>
            <a:r>
              <a:rPr lang="ru-RU" sz="1800" i="1">
                <a:solidFill>
                  <a:srgbClr val="0070C0"/>
                </a:solidFill>
              </a:rPr>
              <a:t> (возможно распускать трикотажные вещи, отслужившие свой срок).</a:t>
            </a:r>
            <a:endParaRPr/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Пяльцы или рамка</a:t>
            </a:r>
            <a:r>
              <a:rPr lang="ru-RU" sz="1800" i="1">
                <a:solidFill>
                  <a:srgbClr val="0070C0"/>
                </a:solidFill>
              </a:rPr>
              <a:t> для закрепления ткани основы.</a:t>
            </a:r>
            <a:endParaRPr/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Леска или проволока</a:t>
            </a:r>
            <a:r>
              <a:rPr lang="ru-RU" sz="1800" i="1">
                <a:solidFill>
                  <a:srgbClr val="0070C0"/>
                </a:solidFill>
              </a:rPr>
              <a:t> ( для вдевания нитки в иголку).</a:t>
            </a:r>
            <a:endParaRPr/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Рисунок</a:t>
            </a:r>
            <a:endParaRPr lang="ru-RU" sz="1800" i="1">
              <a:solidFill>
                <a:srgbClr val="0070C0"/>
              </a:solidFill>
            </a:endParaRPr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Фломастер или копировальная бумага</a:t>
            </a:r>
            <a:r>
              <a:rPr lang="ru-RU" sz="1800" i="1">
                <a:solidFill>
                  <a:srgbClr val="0070C0"/>
                </a:solidFill>
              </a:rPr>
              <a:t> (для перевода рисунка на ткань основы).</a:t>
            </a:r>
            <a:endParaRPr/>
          </a:p>
          <a:p>
            <a:pPr>
              <a:defRPr/>
            </a:pPr>
            <a:r>
              <a:rPr lang="ru-RU" sz="1800" b="1" i="1">
                <a:solidFill>
                  <a:srgbClr val="0070C0"/>
                </a:solidFill>
              </a:rPr>
              <a:t>Клей ПВА</a:t>
            </a:r>
            <a:r>
              <a:rPr lang="ru-RU" sz="1800" i="1">
                <a:solidFill>
                  <a:srgbClr val="0070C0"/>
                </a:solidFill>
              </a:rPr>
              <a:t> (для обработки изнаночной стороны вышивки).</a:t>
            </a:r>
            <a:endParaRPr/>
          </a:p>
          <a:p>
            <a:pPr>
              <a:defRPr/>
            </a:pPr>
            <a:endParaRPr lang="ru-RU" sz="1800" i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 i="1">
                <a:solidFill>
                  <a:srgbClr val="0070C0"/>
                </a:solidFill>
              </a:rPr>
              <a:t>Пяльцы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5" name="Содержимое 5" descr="iX3RDE6PL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572000" y="1772816"/>
            <a:ext cx="3050307" cy="3050307"/>
          </a:xfrm>
          <a:prstGeom prst="rect">
            <a:avLst/>
          </a:prstGeom>
        </p:spPr>
      </p:pic>
      <p:pic>
        <p:nvPicPr>
          <p:cNvPr id="6" name="Picture 2" descr="C:\Users\Админ\Desktop\iX5PXO065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95536" y="1124744"/>
            <a:ext cx="4100973" cy="48772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6" hidden="0"/>
          <p:cNvSpPr>
            <a:spLocks noChangeArrowheads="1"/>
          </p:cNvSpPr>
          <p:nvPr isPhoto="0" userDrawn="0"/>
        </p:nvSpPr>
        <p:spPr bwMode="auto">
          <a:xfrm>
            <a:off x="1635126" y="4780845"/>
            <a:ext cx="435768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0" b="1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Monotype Corsiva"/>
                <a:ea typeface="Times New Roman"/>
              </a:rPr>
              <a:t>Иглы</a:t>
            </a:r>
            <a:endParaRPr lang="ru-RU" sz="8000" b="1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Monotype Corsiva"/>
            </a:endParaRPr>
          </a:p>
        </p:txBody>
      </p:sp>
      <p:pic>
        <p:nvPicPr>
          <p:cNvPr id="5" name="Picture 3" descr="C:\Users\Админ\Desktop\iZUB0J4LT.jp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691680" y="189600"/>
            <a:ext cx="5954578" cy="48235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Arial"/>
        <a:cs typeface="Arial"/>
      </a:majorFont>
      <a:minorFont>
        <a:latin typeface="Century Schoolbook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Р7-Офис/6.2.2.20</Application>
  <DocSecurity>0</DocSecurity>
  <PresentationFormat>Экран (4:3)</PresentationFormat>
  <Paragraphs>0</Paragraphs>
  <Slides>19</Slides>
  <Notes>19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Елена</dc:creator>
  <cp:keywords/>
  <dc:description/>
  <dc:identifier/>
  <dc:language/>
  <cp:lastModifiedBy/>
  <cp:revision>62</cp:revision>
  <dcterms:created xsi:type="dcterms:W3CDTF">2014-06-15T09:49:01Z</dcterms:created>
  <dcterms:modified xsi:type="dcterms:W3CDTF">2022-10-14T07:54:20Z</dcterms:modified>
  <cp:category/>
  <cp:contentStatus/>
  <cp:version/>
</cp:coreProperties>
</file>