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57" r:id="rId3"/>
    <p:sldId id="258" r:id="rId4"/>
    <p:sldId id="259" r:id="rId5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69" autoAdjust="0"/>
    <p:restoredTop sz="94580" autoAdjust="0"/>
  </p:normalViewPr>
  <p:slideViewPr>
    <p:cSldViewPr>
      <p:cViewPr>
        <p:scale>
          <a:sx n="80" d="100"/>
          <a:sy n="80" d="100"/>
        </p:scale>
        <p:origin x="-1080" y="264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6E14870-E7E0-45B2-9FEB-4E1F4B5C97FA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745B08-07CD-4FEE-9880-0C9A622A0AAD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79358379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745B08-07CD-4FEE-9880-0C9A622A0AAD}" type="slidenum">
              <a:rPr lang="ru-RU" smtClean="0"/>
              <a:t>4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168532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A1B7-51A0-4AA5-817F-B7EC807E40BC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A19D-E78D-4056-9660-61AC9C30D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03619371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A1B7-51A0-4AA5-817F-B7EC807E40BC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A19D-E78D-4056-9660-61AC9C30D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48815144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A1B7-51A0-4AA5-817F-B7EC807E40BC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A19D-E78D-4056-9660-61AC9C30D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6003993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A1B7-51A0-4AA5-817F-B7EC807E40BC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A19D-E78D-4056-9660-61AC9C30D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12077264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A1B7-51A0-4AA5-817F-B7EC807E40BC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A19D-E78D-4056-9660-61AC9C30D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46401110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A1B7-51A0-4AA5-817F-B7EC807E40BC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A19D-E78D-4056-9660-61AC9C30D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03845679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A1B7-51A0-4AA5-817F-B7EC807E40BC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8" name="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A19D-E78D-4056-9660-61AC9C30D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8778012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A1B7-51A0-4AA5-817F-B7EC807E40BC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A19D-E78D-4056-9660-61AC9C30D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29637999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A1B7-51A0-4AA5-817F-B7EC807E40BC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3" name="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A19D-E78D-4056-9660-61AC9C30D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309027113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A1B7-51A0-4AA5-817F-B7EC807E40BC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A19D-E78D-4056-9660-61AC9C30D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34906689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ru-RU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665A1B7-51A0-4AA5-817F-B7EC807E40BC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63E3A19D-E78D-4056-9660-61AC9C30D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1836722236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ru-RU" smtClean="0"/>
              <a:t>Образец заголовка</a:t>
            </a:r>
            <a:endParaRPr lang="ru-RU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665A1B7-51A0-4AA5-817F-B7EC807E40BC}" type="datetimeFigureOut">
              <a:rPr lang="ru-RU" smtClean="0"/>
              <a:t>27.02.2021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63E3A19D-E78D-4056-9660-61AC9C30DAAB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7870887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170" name="Picture 2" descr="C:\Users\User\Desktop\755215_4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225" y="0"/>
            <a:ext cx="9143999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1187624" y="476672"/>
            <a:ext cx="7056784" cy="569386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2800" b="1" dirty="0" smtClean="0"/>
              <a:t>           </a:t>
            </a:r>
            <a:r>
              <a:rPr lang="ru-RU" sz="2800" b="1" dirty="0" smtClean="0">
                <a:solidFill>
                  <a:srgbClr val="C00000"/>
                </a:solidFill>
              </a:rPr>
              <a:t>«</a:t>
            </a:r>
            <a:r>
              <a:rPr lang="ru-RU" sz="2800" b="1" dirty="0">
                <a:solidFill>
                  <a:srgbClr val="C00000"/>
                </a:solidFill>
              </a:rPr>
              <a:t>А кто слушал народную сказку</a:t>
            </a:r>
          </a:p>
          <a:p>
            <a:r>
              <a:rPr lang="ru-RU" sz="2800" b="1" dirty="0">
                <a:solidFill>
                  <a:srgbClr val="C00000"/>
                </a:solidFill>
              </a:rPr>
              <a:t>            </a:t>
            </a:r>
            <a:r>
              <a:rPr lang="ru-RU" sz="2800" b="1" dirty="0" smtClean="0">
                <a:solidFill>
                  <a:srgbClr val="C00000"/>
                </a:solidFill>
              </a:rPr>
              <a:t>               </a:t>
            </a:r>
            <a:r>
              <a:rPr lang="ru-RU" sz="2800" b="1" dirty="0">
                <a:solidFill>
                  <a:srgbClr val="C00000"/>
                </a:solidFill>
              </a:rPr>
              <a:t>-  молодец!» </a:t>
            </a:r>
            <a:endParaRPr lang="ru-RU" sz="2800" b="1" dirty="0" smtClean="0">
              <a:solidFill>
                <a:srgbClr val="C00000"/>
              </a:solidFill>
            </a:endParaRPr>
          </a:p>
          <a:p>
            <a:r>
              <a:rPr lang="ru-RU" sz="2800" dirty="0"/>
              <a:t> </a:t>
            </a:r>
            <a:r>
              <a:rPr lang="ru-RU" sz="1400" b="1" i="1" dirty="0" smtClean="0">
                <a:latin typeface="Times New Roman" pitchFamily="18" charset="0"/>
                <a:cs typeface="Times New Roman" pitchFamily="18" charset="0"/>
              </a:rPr>
              <a:t>Психологи </a:t>
            </a:r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доказали, что…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>
                <a:solidFill>
                  <a:srgbClr val="FF0000"/>
                </a:solidFill>
                <a:latin typeface="Times New Roman" pitchFamily="18" charset="0"/>
                <a:cs typeface="Times New Roman" pitchFamily="18" charset="0"/>
              </a:rPr>
              <a:t>…лучшее средство работы с внутренним миром ребенка и мощный инструмент развития самосознания — это сказка. Зная особенности детского восприятия, можно обучать и воспитывать детей весело и интересно без скучных нравоучений на примере русских народных сказок.</a:t>
            </a:r>
            <a:endParaRPr lang="ru-RU" sz="1400" dirty="0">
              <a:solidFill>
                <a:srgbClr val="FF0000"/>
              </a:solidFill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b="1" i="1" dirty="0">
                <a:latin typeface="Times New Roman" pitchFamily="18" charset="0"/>
                <a:cs typeface="Times New Roman" pitchFamily="18" charset="0"/>
              </a:rPr>
              <a:t> </a:t>
            </a:r>
            <a:r>
              <a:rPr lang="ru-RU" sz="1400" b="1" dirty="0" smtClean="0">
                <a:latin typeface="Times New Roman" pitchFamily="18" charset="0"/>
                <a:cs typeface="Times New Roman" pitchFamily="18" charset="0"/>
              </a:rPr>
              <a:t>Польза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чтения и рассказывания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русских народных сказок:</a:t>
            </a:r>
            <a:endParaRPr lang="ru-RU" sz="1400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✔ приучает к вниманию.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Большая часть дошедших до нас сказок имеет несколько смысловых слоев и может быть рассказана как на бытовом или приключенческом уровне, просто для запоминания или переживания, так и на глубинном уровне. Внимание 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это не просто мыслительный процесс, как утверждает практическая психология, это в первую очередь, духовная работа. Рассказывая сказку, мы учим именно этой работе;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✔ развивает речь и пополняет словарный запас. 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Заложенные в сказке понятия </a:t>
            </a:r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—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это шифры. Читая сказку, мы учимся сами и учим наших детей внимательно относиться к слову в сказке: наблюдать речевую ткань, отслеживать образы, находить сравнения, противоположности, последовательности. При этом сказка умеет адаптироваться к уровню понимания и рассказчика, и слушателя, раскрывает свой сюжет и смысл каждому, кто с ней знакомится, по мере накопления им понятийного и жизненного опыта;</a:t>
            </a:r>
          </a:p>
          <a:p>
            <a:r>
              <a:rPr lang="ru-RU" sz="1400" b="1" dirty="0">
                <a:latin typeface="Times New Roman" pitchFamily="18" charset="0"/>
                <a:cs typeface="Times New Roman" pitchFamily="18" charset="0"/>
              </a:rPr>
              <a:t>✔ раскрывает знание.</a:t>
            </a:r>
            <a:r>
              <a:rPr lang="ru-RU" sz="1400" dirty="0">
                <a:latin typeface="Times New Roman" pitchFamily="18" charset="0"/>
                <a:cs typeface="Times New Roman" pitchFamily="18" charset="0"/>
              </a:rPr>
              <a:t> Многие сказки мы читаем как волшебные, однако они ближе к реальной картине мира, чем то, что мы ежедневно видим вокруг себя. Это нужно осознать, и сказка раскроет, как ни странно, вполне научные знания об окружающем мире, о технических возможностях, о месте человека в природе, в обществе, в семье.</a:t>
            </a:r>
          </a:p>
        </p:txBody>
      </p:sp>
    </p:spTree>
    <p:extLst>
      <p:ext uri="{BB962C8B-B14F-4D97-AF65-F5344CB8AC3E}">
        <p14:creationId xmlns:p14="http://schemas.microsoft.com/office/powerpoint/2010/main" val="22085705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194" name="Picture 2" descr="C:\Users\User\Desktop\755215_6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-9939"/>
            <a:ext cx="9277257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971600" y="548680"/>
            <a:ext cx="7344816" cy="403187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endParaRPr lang="ru-RU" sz="1600" dirty="0" smtClean="0"/>
          </a:p>
          <a:p>
            <a:r>
              <a:rPr lang="ru-RU" sz="1600" dirty="0" smtClean="0">
                <a:latin typeface="Times New Roman" pitchFamily="18" charset="0"/>
                <a:cs typeface="Times New Roman" pitchFamily="18" charset="0"/>
              </a:rPr>
              <a:t>С 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точки зрения современной детской психологии: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Сказка развивает творческие способности и обучает умению рассказывать истории: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 ребенок может самостоятельно придумать или додумать сказку по своему желанию и выразить через речь, рисунок, поделку или игру. Мы с вами знаем, что в силу физиологических особенностей деятельный мир ребенка ограничен, а творческий процесс на основе сказки расширяет эти границы.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Сказка учит концентрации, развивает усидчивость и терпение: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помимо умения слушания, часто в самих сюжетах заложены примеры поведения, позволяющие достичь желаемого результата, так сказать секрет успеха. Несомненно, в учебе и в бытовой жизни это отличное приобретение.</a:t>
            </a:r>
          </a:p>
          <a:p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-</a:t>
            </a:r>
            <a:r>
              <a:rPr lang="ru-RU" sz="1600" b="1" dirty="0">
                <a:latin typeface="Times New Roman" pitchFamily="18" charset="0"/>
                <a:cs typeface="Times New Roman" pitchFamily="18" charset="0"/>
              </a:rPr>
              <a:t>Сказка помогает расслабиться и снять напряжение: </a:t>
            </a:r>
            <a:r>
              <a:rPr lang="ru-RU" sz="1600" dirty="0">
                <a:latin typeface="Times New Roman" pitchFamily="18" charset="0"/>
                <a:cs typeface="Times New Roman" pitchFamily="18" charset="0"/>
              </a:rPr>
              <a:t>действительно в сказке возможно все. Предвосхищая волшебство, победу доброго и ясного над  злым, ребенок без страха доверяет всему, что может случиться в сказке. А так как жизнь и сказка в сознании ребенка переплетены, мы часто видим, что во взаимодействии с окружающим миром он тоже становится более открытым.</a:t>
            </a:r>
          </a:p>
        </p:txBody>
      </p:sp>
    </p:spTree>
    <p:extLst>
      <p:ext uri="{BB962C8B-B14F-4D97-AF65-F5344CB8AC3E}">
        <p14:creationId xmlns:p14="http://schemas.microsoft.com/office/powerpoint/2010/main" val="11917990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9218" name="Picture 2" descr="C:\Users\User\Desktop\755215_5.jpe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620688"/>
            <a:ext cx="7200800" cy="480131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Как выбрать сказку</a:t>
            </a:r>
            <a:r>
              <a:rPr lang="ru-RU" b="1" dirty="0" smtClean="0">
                <a:latin typeface="Times New Roman" pitchFamily="18" charset="0"/>
                <a:cs typeface="Times New Roman" pitchFamily="18" charset="0"/>
              </a:rPr>
              <a:t>?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Выбирая сказку, учитывайте возраст ребенка. Нравятся ли ему животные и сказочные сюжеты или он любит что-то другое? Чтобы не ошибиться со сложностью, следуйте простым правилам: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-Дошкольникам от 5 лет будут интересны сказки с богатым развитием волшебного сюжета  «Царевна-лягушка», «По щучьему велению», «Царевна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Несмеяна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«Иван Царевич и Серый Волк», «Гуси-лебеди», «Маша и Медведь», «Василиса Прекрасная», «Крошечка-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Хаврошечка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«Сивка-Бурка». Не стоит забывать и о сказках, герои которых — животные: в 5 лет ребенок поймет и вывод, и характеры, и усложнение сюжетных линий: «Волк и Лиса», «Лиса и Котофей </a:t>
            </a:r>
            <a:r>
              <a:rPr lang="ru-RU" dirty="0" err="1">
                <a:latin typeface="Times New Roman" pitchFamily="18" charset="0"/>
                <a:cs typeface="Times New Roman" pitchFamily="18" charset="0"/>
              </a:rPr>
              <a:t>Иваныч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», «Коза и Волк». По-новому откроются и сказки, которые читали в раннем возрасте.</a:t>
            </a:r>
          </a:p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-Начиная с 6 лет знакомьте ребенка со сказками народов мира. Пускай он сам и не сможет найти сходство и различия с русскими сказками, но, если вы подскажете, ребенок сделает потрясающее открытие! Многие сказки народов имеют единые корни.</a:t>
            </a:r>
          </a:p>
        </p:txBody>
      </p:sp>
    </p:spTree>
    <p:extLst>
      <p:ext uri="{BB962C8B-B14F-4D97-AF65-F5344CB8AC3E}">
        <p14:creationId xmlns:p14="http://schemas.microsoft.com/office/powerpoint/2010/main" val="214111952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C:\Users\User\Desktop\755215_3.jpe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0"/>
            <a:ext cx="9396535" cy="68580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2" name="Прямоугольник 1"/>
          <p:cNvSpPr/>
          <p:nvPr/>
        </p:nvSpPr>
        <p:spPr>
          <a:xfrm>
            <a:off x="899592" y="620688"/>
            <a:ext cx="7488832" cy="424731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dirty="0">
                <a:latin typeface="Times New Roman" pitchFamily="18" charset="0"/>
                <a:cs typeface="Times New Roman" pitchFamily="18" charset="0"/>
              </a:rPr>
              <a:t>Если ваш ребенок уже сам читает, обязательно хвалите его, даже если он делает только первые шаги. Говорите: «Ты сегодня очень старался. Молодец!» Детям важно чувствовать внимание и поддержку родителей. Так они обретут уверенность в себе и собственных силах. Кстати, если ребенок не читает, а только слушает, не забудьте хвалить и его. «Ты слушал внимательно», «Ты понял сказку», «Ты угадал», «Ты помог», «Ты показал, где… (кто, что делал)» и т.д. Слушать сказку — это учение. Не случайны концовки сказок: «А кто слушал — молодец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!»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Правильно подобранная сказка</a:t>
            </a:r>
            <a:r>
              <a:rPr lang="ru-RU" dirty="0">
                <a:latin typeface="Times New Roman" pitchFamily="18" charset="0"/>
                <a:cs typeface="Times New Roman" pitchFamily="18" charset="0"/>
              </a:rPr>
              <a:t> способна всерьез заинтересовать ребенка не только чтением, но даже рисованием: со временем он захочет усложнить задачу и создать собственную сказку или рисунок. Поддержите его в этом</a:t>
            </a:r>
            <a:r>
              <a:rPr lang="ru-RU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endParaRPr lang="ru-RU" dirty="0">
              <a:latin typeface="Times New Roman" pitchFamily="18" charset="0"/>
              <a:cs typeface="Times New Roman" pitchFamily="18" charset="0"/>
            </a:endParaRPr>
          </a:p>
          <a:p>
            <a:r>
              <a:rPr lang="ru-RU" b="1" dirty="0">
                <a:latin typeface="Times New Roman" pitchFamily="18" charset="0"/>
                <a:cs typeface="Times New Roman" pitchFamily="18" charset="0"/>
              </a:rPr>
              <a:t>               Запомните:  русская народная сказки — это клад!</a:t>
            </a:r>
            <a:endParaRPr lang="ru-RU" dirty="0">
              <a:latin typeface="Times New Roman" pitchFamily="18" charset="0"/>
              <a:cs typeface="Times New Roman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9216639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76</TotalTime>
  <Words>242</Words>
  <Application>Microsoft Office PowerPoint</Application>
  <PresentationFormat>Экран (4:3)</PresentationFormat>
  <Paragraphs>23</Paragraphs>
  <Slides>4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4</vt:i4>
      </vt:variant>
    </vt:vector>
  </HeadingPairs>
  <TitlesOfParts>
    <vt:vector size="5" baseType="lpstr">
      <vt:lpstr>Тема Office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User</dc:creator>
  <cp:lastModifiedBy>User</cp:lastModifiedBy>
  <cp:revision>8</cp:revision>
  <dcterms:created xsi:type="dcterms:W3CDTF">2021-02-27T15:46:51Z</dcterms:created>
  <dcterms:modified xsi:type="dcterms:W3CDTF">2021-02-27T17:03:34Z</dcterms:modified>
</cp:coreProperties>
</file>