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1" r:id="rId2"/>
    <p:sldId id="261" r:id="rId3"/>
    <p:sldId id="260" r:id="rId4"/>
    <p:sldId id="262" r:id="rId5"/>
    <p:sldId id="263" r:id="rId6"/>
    <p:sldId id="264" r:id="rId7"/>
    <p:sldId id="270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CF964-DC4B-4B87-B75A-C12F028C36E9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5B88-D3EC-4D44-B191-6532EB6F989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CF964-DC4B-4B87-B75A-C12F028C36E9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5B88-D3EC-4D44-B191-6532EB6F98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CF964-DC4B-4B87-B75A-C12F028C36E9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5B88-D3EC-4D44-B191-6532EB6F98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CF964-DC4B-4B87-B75A-C12F028C36E9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5B88-D3EC-4D44-B191-6532EB6F98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CF964-DC4B-4B87-B75A-C12F028C36E9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5B88-D3EC-4D44-B191-6532EB6F989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CF964-DC4B-4B87-B75A-C12F028C36E9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5B88-D3EC-4D44-B191-6532EB6F98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CF964-DC4B-4B87-B75A-C12F028C36E9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5B88-D3EC-4D44-B191-6532EB6F98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CF964-DC4B-4B87-B75A-C12F028C36E9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5B88-D3EC-4D44-B191-6532EB6F98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CF964-DC4B-4B87-B75A-C12F028C36E9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5B88-D3EC-4D44-B191-6532EB6F98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CF964-DC4B-4B87-B75A-C12F028C36E9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5B88-D3EC-4D44-B191-6532EB6F98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CF964-DC4B-4B87-B75A-C12F028C36E9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8E5B88-D3EC-4D44-B191-6532EB6F989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D3CF964-DC4B-4B87-B75A-C12F028C36E9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8E5B88-D3EC-4D44-B191-6532EB6F989E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emf"/><Relationship Id="rId5" Type="http://schemas.openxmlformats.org/officeDocument/2006/relationships/image" Target="../media/image8.jpeg"/><Relationship Id="rId10" Type="http://schemas.openxmlformats.org/officeDocument/2006/relationships/image" Target="../media/image13.emf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Действия с десятичными </a:t>
            </a:r>
            <a:r>
              <a:rPr lang="ru-RU" dirty="0" smtClean="0"/>
              <a:t>дробями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Подготовила учитель математики </a:t>
            </a:r>
          </a:p>
          <a:p>
            <a:r>
              <a:rPr lang="ru-RU" dirty="0" err="1" smtClean="0"/>
              <a:t>Соловьёвской</a:t>
            </a:r>
            <a:r>
              <a:rPr lang="ru-RU" dirty="0" smtClean="0"/>
              <a:t> СОШ </a:t>
            </a:r>
          </a:p>
          <a:p>
            <a:r>
              <a:rPr lang="ru-RU" dirty="0" err="1" smtClean="0"/>
              <a:t>Прокопчук</a:t>
            </a:r>
            <a:r>
              <a:rPr lang="ru-RU" dirty="0" smtClean="0"/>
              <a:t> Нина Константиновна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0304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        СПАСИБО ЗА УРОК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3200" smtClean="0">
                <a:solidFill>
                  <a:srgbClr val="0070C0"/>
                </a:solidFill>
              </a:rPr>
              <a:t>максимум 26 б.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200" smtClean="0">
                <a:solidFill>
                  <a:srgbClr val="0070C0"/>
                </a:solidFill>
              </a:rPr>
              <a:t>«5» - 25-26 б.,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200" smtClean="0">
                <a:solidFill>
                  <a:srgbClr val="0070C0"/>
                </a:solidFill>
              </a:rPr>
              <a:t>«4» - 18-20 б.,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200" smtClean="0">
                <a:solidFill>
                  <a:srgbClr val="0070C0"/>
                </a:solidFill>
              </a:rPr>
              <a:t> «3» - 15-26 б.,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200" smtClean="0">
                <a:solidFill>
                  <a:srgbClr val="0070C0"/>
                </a:solidFill>
              </a:rPr>
              <a:t>менее 15 б. – «2»</a:t>
            </a:r>
          </a:p>
          <a:p>
            <a:pPr algn="ctr" eaLnBrk="1" hangingPunct="1">
              <a:buFont typeface="Wingdings 2" pitchFamily="18" charset="2"/>
              <a:buNone/>
            </a:pPr>
            <a:endParaRPr lang="ru-RU" sz="3200" smtClean="0">
              <a:solidFill>
                <a:srgbClr val="0070C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sz="3200" smtClean="0">
                <a:solidFill>
                  <a:srgbClr val="0070C0"/>
                </a:solidFill>
              </a:rPr>
              <a:t>За дополнительную задачу 5 баллов</a:t>
            </a:r>
          </a:p>
        </p:txBody>
      </p:sp>
    </p:spTree>
    <p:extLst>
      <p:ext uri="{BB962C8B-B14F-4D97-AF65-F5344CB8AC3E}">
        <p14:creationId xmlns:p14="http://schemas.microsoft.com/office/powerpoint/2010/main" val="1077975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49275"/>
            <a:ext cx="7416800" cy="568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4786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Содержимое 3" descr="0001-001-Ekologicheskie-krizisy-i-ekologicheskie-katastrof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92150"/>
            <a:ext cx="7848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Прямоугольник 3"/>
          <p:cNvSpPr>
            <a:spLocks noChangeArrowheads="1"/>
          </p:cNvSpPr>
          <p:nvPr/>
        </p:nvSpPr>
        <p:spPr bwMode="auto">
          <a:xfrm>
            <a:off x="2641600" y="3244850"/>
            <a:ext cx="3860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i="1">
                <a:solidFill>
                  <a:srgbClr val="FF0000"/>
                </a:solidFill>
              </a:rPr>
              <a:t>                    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835891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          Девиз урока:</a:t>
            </a:r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7200" smtClean="0"/>
              <a:t>Знания имей отличные по теме дроби десятичные</a:t>
            </a:r>
          </a:p>
        </p:txBody>
      </p:sp>
    </p:spTree>
    <p:extLst>
      <p:ext uri="{BB962C8B-B14F-4D97-AF65-F5344CB8AC3E}">
        <p14:creationId xmlns:p14="http://schemas.microsoft.com/office/powerpoint/2010/main" val="2565788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179388" y="981075"/>
            <a:ext cx="714375" cy="6477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ru-RU">
                <a:latin typeface="Constantia" pitchFamily="18" charset="0"/>
              </a:rPr>
              <a:t>э</a:t>
            </a:r>
          </a:p>
        </p:txBody>
      </p:sp>
      <p:sp>
        <p:nvSpPr>
          <p:cNvPr id="7171" name="Oval 2"/>
          <p:cNvSpPr>
            <a:spLocks noChangeArrowheads="1"/>
          </p:cNvSpPr>
          <p:nvPr/>
        </p:nvSpPr>
        <p:spPr bwMode="auto">
          <a:xfrm>
            <a:off x="179388" y="1700213"/>
            <a:ext cx="714375" cy="649287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ru-RU">
                <a:latin typeface="Constantia" pitchFamily="18" charset="0"/>
              </a:rPr>
              <a:t>к</a:t>
            </a:r>
          </a:p>
        </p:txBody>
      </p:sp>
      <p:sp>
        <p:nvSpPr>
          <p:cNvPr id="7172" name="Oval 2"/>
          <p:cNvSpPr>
            <a:spLocks noChangeArrowheads="1"/>
          </p:cNvSpPr>
          <p:nvPr/>
        </p:nvSpPr>
        <p:spPr bwMode="auto">
          <a:xfrm>
            <a:off x="179388" y="2420938"/>
            <a:ext cx="714375" cy="6477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ru-RU">
                <a:latin typeface="Constantia" pitchFamily="18" charset="0"/>
              </a:rPr>
              <a:t>о</a:t>
            </a:r>
          </a:p>
        </p:txBody>
      </p:sp>
      <p:sp>
        <p:nvSpPr>
          <p:cNvPr id="7173" name="Oval 2"/>
          <p:cNvSpPr>
            <a:spLocks noChangeArrowheads="1"/>
          </p:cNvSpPr>
          <p:nvPr/>
        </p:nvSpPr>
        <p:spPr bwMode="auto">
          <a:xfrm>
            <a:off x="179388" y="3141663"/>
            <a:ext cx="714375" cy="6477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ru-RU">
                <a:latin typeface="Constantia" pitchFamily="18" charset="0"/>
              </a:rPr>
              <a:t>л</a:t>
            </a:r>
          </a:p>
        </p:txBody>
      </p:sp>
      <p:sp>
        <p:nvSpPr>
          <p:cNvPr id="7174" name="Oval 2"/>
          <p:cNvSpPr>
            <a:spLocks noChangeArrowheads="1"/>
          </p:cNvSpPr>
          <p:nvPr/>
        </p:nvSpPr>
        <p:spPr bwMode="auto">
          <a:xfrm>
            <a:off x="179388" y="3860800"/>
            <a:ext cx="714375" cy="6477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ru-RU">
                <a:latin typeface="Constantia" pitchFamily="18" charset="0"/>
              </a:rPr>
              <a:t>о</a:t>
            </a:r>
          </a:p>
        </p:txBody>
      </p:sp>
      <p:sp>
        <p:nvSpPr>
          <p:cNvPr id="7175" name="Oval 2"/>
          <p:cNvSpPr>
            <a:spLocks noChangeArrowheads="1"/>
          </p:cNvSpPr>
          <p:nvPr/>
        </p:nvSpPr>
        <p:spPr bwMode="auto">
          <a:xfrm>
            <a:off x="179388" y="4581525"/>
            <a:ext cx="714375" cy="6477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ru-RU">
                <a:latin typeface="Constantia" pitchFamily="18" charset="0"/>
              </a:rPr>
              <a:t>г</a:t>
            </a:r>
          </a:p>
        </p:txBody>
      </p:sp>
      <p:sp>
        <p:nvSpPr>
          <p:cNvPr id="7176" name="Oval 2"/>
          <p:cNvSpPr>
            <a:spLocks noChangeArrowheads="1"/>
          </p:cNvSpPr>
          <p:nvPr/>
        </p:nvSpPr>
        <p:spPr bwMode="auto">
          <a:xfrm>
            <a:off x="179388" y="5300663"/>
            <a:ext cx="720725" cy="649287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ru-RU">
                <a:latin typeface="Constantia" pitchFamily="18" charset="0"/>
              </a:rPr>
              <a:t>и</a:t>
            </a:r>
          </a:p>
        </p:txBody>
      </p:sp>
      <p:pic>
        <p:nvPicPr>
          <p:cNvPr id="7177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" y="5989638"/>
            <a:ext cx="731838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8" name="TextBox 1"/>
          <p:cNvSpPr txBox="1">
            <a:spLocks noChangeArrowheads="1"/>
          </p:cNvSpPr>
          <p:nvPr/>
        </p:nvSpPr>
        <p:spPr bwMode="auto">
          <a:xfrm>
            <a:off x="528638" y="6278563"/>
            <a:ext cx="3095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382713"/>
            <a:ext cx="4572000" cy="40925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000" b="1" i="1" dirty="0">
                <a:solidFill>
                  <a:prstClr val="black"/>
                </a:solidFill>
                <a:latin typeface="Corbel"/>
                <a:cs typeface="+mn-cs"/>
              </a:rPr>
              <a:t>2. Экология — наука, изучающая:</a:t>
            </a:r>
          </a:p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defRPr/>
            </a:pPr>
            <a:r>
              <a:rPr lang="ru-RU" sz="2000" dirty="0">
                <a:solidFill>
                  <a:prstClr val="black"/>
                </a:solidFill>
                <a:latin typeface="Corbel"/>
                <a:cs typeface="+mn-cs"/>
              </a:rPr>
              <a:t>а) влияние загрязнений на окружающую среду;</a:t>
            </a:r>
          </a:p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defRPr/>
            </a:pPr>
            <a:r>
              <a:rPr lang="ru-RU" sz="2000" dirty="0">
                <a:solidFill>
                  <a:prstClr val="black"/>
                </a:solidFill>
                <a:latin typeface="Corbel"/>
                <a:cs typeface="+mn-cs"/>
              </a:rPr>
              <a:t>б) влияние загрязнений на здоровье человека;</a:t>
            </a:r>
          </a:p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defRPr/>
            </a:pPr>
            <a:r>
              <a:rPr lang="ru-RU" sz="2000" dirty="0">
                <a:solidFill>
                  <a:prstClr val="black"/>
                </a:solidFill>
                <a:latin typeface="Corbel"/>
                <a:cs typeface="+mn-cs"/>
              </a:rPr>
              <a:t>в) влияние деятельности человека на окружающую среду;</a:t>
            </a:r>
          </a:p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defRPr/>
            </a:pPr>
            <a:r>
              <a:rPr lang="ru-RU" sz="2000" dirty="0">
                <a:solidFill>
                  <a:prstClr val="black"/>
                </a:solidFill>
                <a:latin typeface="Corbel"/>
                <a:cs typeface="+mn-cs"/>
              </a:rPr>
              <a:t>г)  взаимоотношения организмов с окружающей их средой обитания, в том числе многообразие их взаимосвязей с другими организмами.</a:t>
            </a:r>
          </a:p>
        </p:txBody>
      </p:sp>
    </p:spTree>
    <p:extLst>
      <p:ext uri="{BB962C8B-B14F-4D97-AF65-F5344CB8AC3E}">
        <p14:creationId xmlns:p14="http://schemas.microsoft.com/office/powerpoint/2010/main" val="113198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19250" y="836613"/>
          <a:ext cx="6081714" cy="2841624"/>
        </p:xfrm>
        <a:graphic>
          <a:graphicData uri="http://schemas.openxmlformats.org/drawingml/2006/table">
            <a:tbl>
              <a:tblPr/>
              <a:tblGrid>
                <a:gridCol w="2027238"/>
                <a:gridCol w="2027238"/>
                <a:gridCol w="2027238"/>
              </a:tblGrid>
              <a:tr h="9472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К (1,399) и 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en-US" sz="1400" dirty="0" smtClean="0"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1,4</a:t>
                      </a: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800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2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en-US" sz="14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(0,6) и Р (0,5)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800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2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(0,095) и</a:t>
                      </a: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С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(0,9)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800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8212" name="AutoShape 3"/>
          <p:cNvCxnSpPr>
            <a:cxnSpLocks noChangeShapeType="1"/>
          </p:cNvCxnSpPr>
          <p:nvPr/>
        </p:nvCxnSpPr>
        <p:spPr bwMode="auto">
          <a:xfrm>
            <a:off x="3924300" y="3284538"/>
            <a:ext cx="12192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3" name="AutoShape 2"/>
          <p:cNvCxnSpPr>
            <a:cxnSpLocks noChangeShapeType="1"/>
          </p:cNvCxnSpPr>
          <p:nvPr/>
        </p:nvCxnSpPr>
        <p:spPr bwMode="auto">
          <a:xfrm>
            <a:off x="4067175" y="2276475"/>
            <a:ext cx="11430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4" name="AutoShape 1"/>
          <p:cNvCxnSpPr>
            <a:cxnSpLocks noChangeShapeType="1"/>
          </p:cNvCxnSpPr>
          <p:nvPr/>
        </p:nvCxnSpPr>
        <p:spPr bwMode="auto">
          <a:xfrm>
            <a:off x="4067175" y="1412875"/>
            <a:ext cx="11430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611188" y="4522788"/>
            <a:ext cx="7993062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000" dirty="0">
                <a:latin typeface="Calibri" pitchFamily="34" charset="0"/>
                <a:cs typeface="Times New Roman" pitchFamily="18" charset="0"/>
              </a:rPr>
              <a:t>Если в год каждый ученик твоего класса посадит по одному дереву, то вырастет аллея из 6 деревьев, а за 6 лет обучения – 36 деревьев!</a:t>
            </a:r>
          </a:p>
          <a:p>
            <a:pPr>
              <a:defRPr/>
            </a:pPr>
            <a:endParaRPr lang="ru-RU" sz="2000" dirty="0">
              <a:latin typeface="Calibri" pitchFamily="34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latin typeface="Calibri" pitchFamily="34" charset="0"/>
              <a:cs typeface="Times New Roman" pitchFamily="18" charset="0"/>
            </a:endParaRPr>
          </a:p>
          <a:p>
            <a:pPr>
              <a:defRPr/>
            </a:pPr>
            <a:r>
              <a:rPr lang="ru-RU" sz="4800" dirty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Лес – легкие нашей планеты!</a:t>
            </a:r>
            <a:endParaRPr lang="ru-RU" sz="48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6372200" y="764704"/>
            <a:ext cx="46277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314747" y="1700808"/>
            <a:ext cx="740908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277877" y="2708920"/>
            <a:ext cx="793808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40836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3"/>
          <p:cNvSpPr>
            <a:spLocks noGrp="1"/>
          </p:cNvSpPr>
          <p:nvPr>
            <p:ph type="title"/>
          </p:nvPr>
        </p:nvSpPr>
        <p:spPr>
          <a:xfrm>
            <a:off x="2339975" y="341313"/>
            <a:ext cx="7497763" cy="1143000"/>
          </a:xfrm>
        </p:spPr>
        <p:txBody>
          <a:bodyPr/>
          <a:lstStyle/>
          <a:p>
            <a:pPr eaLnBrk="1" hangingPunct="1"/>
            <a:r>
              <a:rPr lang="ru-RU" i="1" smtClean="0"/>
              <a:t>Экологическая задача</a:t>
            </a:r>
          </a:p>
        </p:txBody>
      </p:sp>
      <p:sp>
        <p:nvSpPr>
          <p:cNvPr id="9219" name="Содержимое 4"/>
          <p:cNvSpPr>
            <a:spLocks noGrp="1"/>
          </p:cNvSpPr>
          <p:nvPr>
            <p:ph sz="half" idx="1"/>
          </p:nvPr>
        </p:nvSpPr>
        <p:spPr>
          <a:xfrm>
            <a:off x="960438" y="1431925"/>
            <a:ext cx="4968875" cy="4664075"/>
          </a:xfrm>
        </p:spPr>
        <p:txBody>
          <a:bodyPr/>
          <a:lstStyle/>
          <a:p>
            <a:pPr algn="just" eaLnBrk="1" hangingPunct="1"/>
            <a:r>
              <a:rPr lang="ru-RU" b="1" i="1" smtClean="0"/>
              <a:t> </a:t>
            </a:r>
            <a:r>
              <a:rPr lang="ru-RU" sz="1800" smtClean="0"/>
              <a:t>В среднем человек потребляет в сутки </a:t>
            </a:r>
            <a:r>
              <a:rPr lang="ru-RU" sz="1800" b="1" smtClean="0"/>
              <a:t>0,8 кг </a:t>
            </a:r>
            <a:r>
              <a:rPr lang="ru-RU" sz="1800" smtClean="0"/>
              <a:t>кислорода. При физической нагрузке потребление кислорода может вырасти до </a:t>
            </a:r>
            <a:r>
              <a:rPr lang="ru-RU" sz="1800" b="1" smtClean="0"/>
              <a:t>1,3 кг</a:t>
            </a:r>
            <a:r>
              <a:rPr lang="ru-RU" sz="1800" smtClean="0"/>
              <a:t>. Среднее же дерево выделяет за сутки </a:t>
            </a:r>
            <a:r>
              <a:rPr lang="ru-RU" sz="1800" b="1" smtClean="0"/>
              <a:t>0,2 кг </a:t>
            </a:r>
            <a:r>
              <a:rPr lang="ru-RU" sz="1800" smtClean="0"/>
              <a:t>живительного газа. 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ru-RU" sz="1800" smtClean="0"/>
              <a:t>       Скольким деревьям необходимо «работать», для того, чтобы человеку дышалось легко?</a:t>
            </a:r>
            <a:endParaRPr lang="ru-RU" sz="1800" b="1" i="1" smtClean="0"/>
          </a:p>
        </p:txBody>
      </p:sp>
      <p:sp>
        <p:nvSpPr>
          <p:cNvPr id="9220" name="Содержимое 5"/>
          <p:cNvSpPr>
            <a:spLocks noGrp="1"/>
          </p:cNvSpPr>
          <p:nvPr>
            <p:ph sz="half" idx="2"/>
          </p:nvPr>
        </p:nvSpPr>
        <p:spPr>
          <a:xfrm>
            <a:off x="6156325" y="1524000"/>
            <a:ext cx="2778125" cy="33448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1" name="Picture 2" descr="http://dlm6.meta.ua/pic/0/32/178/ir3Jxk0Mk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484313"/>
            <a:ext cx="3276600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29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uni-altai.ru/uploads/posts/2013-04/1365996613_iljblcj54u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588" y="3429000"/>
            <a:ext cx="4570412" cy="318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smtClean="0"/>
              <a:t>Решение задачи</a:t>
            </a:r>
          </a:p>
        </p:txBody>
      </p:sp>
      <p:sp>
        <p:nvSpPr>
          <p:cNvPr id="1024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400" b="1" i="1" smtClean="0"/>
              <a:t>Решение:</a:t>
            </a:r>
            <a:r>
              <a:rPr lang="ru-RU" sz="2400" i="1" smtClean="0"/>
              <a:t> 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 smtClean="0"/>
              <a:t>0,8: 0,2=4 (дерева) - потребление кислорода без нагрузки.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 smtClean="0"/>
              <a:t>1,3:0,2=6,5 ( деревьев) - потребление кислорода при физической нагрузке.</a:t>
            </a:r>
          </a:p>
          <a:p>
            <a:pPr eaLnBrk="1" hangingPunct="1">
              <a:buFont typeface="Wingdings 2" pitchFamily="18" charset="2"/>
              <a:buNone/>
            </a:pPr>
            <a:endParaRPr lang="ru-RU" sz="2400" b="1" i="1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2400" b="1" i="1" smtClean="0"/>
              <a:t>Ответ</a:t>
            </a:r>
            <a:r>
              <a:rPr lang="ru-RU" sz="2400" b="1" smtClean="0"/>
              <a:t>:</a:t>
            </a:r>
            <a:r>
              <a:rPr lang="ru-RU" sz="2400" smtClean="0"/>
              <a:t> 4 дерева; 6,5 деревьев</a:t>
            </a:r>
          </a:p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59142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        Физминутка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4553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6" descr="4584681_cc2b14c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549275"/>
            <a:ext cx="1195387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Рисунок 2" descr="deAsK8NcX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773238"/>
            <a:ext cx="1284287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Рисунок 4" descr="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924175"/>
            <a:ext cx="1489075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5" descr="butterfly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076700"/>
            <a:ext cx="146843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Рисунок 6" descr="0_623fc_66df1b5b_X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300663"/>
            <a:ext cx="150495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Рисунок 7" descr="76126184_comomile_vide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573463"/>
            <a:ext cx="113347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Рисунок 1" descr="163bacccde6b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1268413"/>
            <a:ext cx="10572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1" name="Рисунок 11" descr="132228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420938"/>
            <a:ext cx="112395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Прямая со стрелкой 21"/>
          <p:cNvCxnSpPr/>
          <p:nvPr/>
        </p:nvCxnSpPr>
        <p:spPr>
          <a:xfrm>
            <a:off x="2627313" y="1125538"/>
            <a:ext cx="20161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555875" y="2205038"/>
            <a:ext cx="36718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627313" y="3357563"/>
            <a:ext cx="23050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2627313" y="4581525"/>
            <a:ext cx="37449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700338" y="5876925"/>
            <a:ext cx="23034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9" name="Picture 1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5" y="5230813"/>
            <a:ext cx="5838825" cy="129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0" name="Picture 2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388" y="134938"/>
            <a:ext cx="6700837" cy="277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600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899592" y="4293096"/>
            <a:ext cx="720080" cy="64807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д</a:t>
            </a:r>
          </a:p>
        </p:txBody>
      </p:sp>
      <p:sp>
        <p:nvSpPr>
          <p:cNvPr id="5" name="Oval 2"/>
          <p:cNvSpPr>
            <a:spLocks noChangeArrowheads="1"/>
          </p:cNvSpPr>
          <p:nvPr/>
        </p:nvSpPr>
        <p:spPr bwMode="auto">
          <a:xfrm>
            <a:off x="869083" y="3707479"/>
            <a:ext cx="720080" cy="64807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е</a:t>
            </a:r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auto">
          <a:xfrm>
            <a:off x="899592" y="2996952"/>
            <a:ext cx="720080" cy="64807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в</a:t>
            </a:r>
          </a:p>
        </p:txBody>
      </p:sp>
      <p:sp>
        <p:nvSpPr>
          <p:cNvPr id="7" name="Oval 2"/>
          <p:cNvSpPr>
            <a:spLocks noChangeArrowheads="1"/>
          </p:cNvSpPr>
          <p:nvPr/>
        </p:nvSpPr>
        <p:spPr bwMode="auto">
          <a:xfrm>
            <a:off x="881403" y="2348880"/>
            <a:ext cx="720080" cy="64807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о</a:t>
            </a:r>
          </a:p>
        </p:txBody>
      </p:sp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899592" y="1559752"/>
            <a:ext cx="720080" cy="64807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</a:t>
            </a:r>
          </a:p>
        </p:txBody>
      </p:sp>
      <p:sp>
        <p:nvSpPr>
          <p:cNvPr id="9" name="Oval 2"/>
          <p:cNvSpPr>
            <a:spLocks noChangeArrowheads="1"/>
          </p:cNvSpPr>
          <p:nvPr/>
        </p:nvSpPr>
        <p:spPr bwMode="auto">
          <a:xfrm>
            <a:off x="880840" y="911680"/>
            <a:ext cx="720080" cy="64807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>
            <a:off x="880840" y="263608"/>
            <a:ext cx="720080" cy="64807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з</a:t>
            </a:r>
          </a:p>
        </p:txBody>
      </p:sp>
      <p:sp>
        <p:nvSpPr>
          <p:cNvPr id="2" name="Прямоугольник 1"/>
          <p:cNvSpPr/>
          <p:nvPr/>
        </p:nvSpPr>
        <p:spPr>
          <a:xfrm rot="13998193">
            <a:off x="917980" y="5061834"/>
            <a:ext cx="6222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rgbClr val="10CF9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10CF9B">
                        <a:shade val="20000"/>
                        <a:satMod val="245000"/>
                      </a:srgbClr>
                    </a:gs>
                    <a:gs pos="43000">
                      <a:srgbClr val="10CF9B">
                        <a:satMod val="255000"/>
                      </a:srgbClr>
                    </a:gs>
                    <a:gs pos="48000">
                      <a:srgbClr val="10CF9B">
                        <a:shade val="85000"/>
                        <a:satMod val="255000"/>
                      </a:srgbClr>
                    </a:gs>
                    <a:gs pos="100000">
                      <a:srgbClr val="10CF9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/>
              </a:rPr>
              <a:t>н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</a:t>
            </a:r>
            <a:endParaRPr lang="ru-RU" b="1" cap="all" dirty="0">
              <a:ln w="9000" cmpd="sng">
                <a:solidFill>
                  <a:srgbClr val="10CF9B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10CF9B">
                      <a:shade val="20000"/>
                      <a:satMod val="245000"/>
                    </a:srgbClr>
                  </a:gs>
                  <a:gs pos="43000">
                    <a:srgbClr val="10CF9B">
                      <a:satMod val="255000"/>
                    </a:srgbClr>
                  </a:gs>
                  <a:gs pos="48000">
                    <a:srgbClr val="10CF9B">
                      <a:shade val="85000"/>
                      <a:satMod val="255000"/>
                    </a:srgbClr>
                  </a:gs>
                  <a:gs pos="100000">
                    <a:srgbClr val="10CF9B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/>
            </a:endParaRPr>
          </a:p>
        </p:txBody>
      </p:sp>
      <p:pic>
        <p:nvPicPr>
          <p:cNvPr id="12298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63" y="4941888"/>
            <a:ext cx="731837" cy="66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Oval 2"/>
          <p:cNvSpPr>
            <a:spLocks noChangeArrowheads="1"/>
          </p:cNvSpPr>
          <p:nvPr/>
        </p:nvSpPr>
        <p:spPr bwMode="auto">
          <a:xfrm>
            <a:off x="934246" y="5606330"/>
            <a:ext cx="720080" cy="64807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и</a:t>
            </a:r>
          </a:p>
        </p:txBody>
      </p:sp>
      <p:pic>
        <p:nvPicPr>
          <p:cNvPr id="12300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338" y="5589588"/>
            <a:ext cx="731837" cy="66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301" name="TextBox 14"/>
          <p:cNvSpPr txBox="1">
            <a:spLocks noChangeArrowheads="1"/>
          </p:cNvSpPr>
          <p:nvPr/>
        </p:nvSpPr>
        <p:spPr bwMode="auto">
          <a:xfrm>
            <a:off x="1084263" y="5089525"/>
            <a:ext cx="352425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Н</a:t>
            </a:r>
          </a:p>
        </p:txBody>
      </p:sp>
      <p:sp>
        <p:nvSpPr>
          <p:cNvPr id="12302" name="TextBox 16"/>
          <p:cNvSpPr txBox="1">
            <a:spLocks noChangeArrowheads="1"/>
          </p:cNvSpPr>
          <p:nvPr/>
        </p:nvSpPr>
        <p:spPr bwMode="auto">
          <a:xfrm>
            <a:off x="1997075" y="5737225"/>
            <a:ext cx="3190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К</a:t>
            </a:r>
          </a:p>
        </p:txBody>
      </p:sp>
      <p:pic>
        <p:nvPicPr>
          <p:cNvPr id="12303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213" y="203200"/>
            <a:ext cx="6700837" cy="358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4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363" y="3222625"/>
            <a:ext cx="4581525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04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</TotalTime>
  <Words>246</Words>
  <Application>Microsoft Office PowerPoint</Application>
  <PresentationFormat>Экран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Действия с десятичными дробями</vt:lpstr>
      <vt:lpstr>           Девиз урока:</vt:lpstr>
      <vt:lpstr>Презентация PowerPoint</vt:lpstr>
      <vt:lpstr>Презентация PowerPoint</vt:lpstr>
      <vt:lpstr>Экологическая задача</vt:lpstr>
      <vt:lpstr>Решение задачи</vt:lpstr>
      <vt:lpstr>                  Физминутка</vt:lpstr>
      <vt:lpstr>Презентация PowerPoint</vt:lpstr>
      <vt:lpstr>Презентация PowerPoint</vt:lpstr>
      <vt:lpstr>        СПАСИБО ЗА УРОК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Действия с десятичными дробями</dc:title>
  <dc:creator>1</dc:creator>
  <cp:lastModifiedBy>1</cp:lastModifiedBy>
  <cp:revision>3</cp:revision>
  <dcterms:created xsi:type="dcterms:W3CDTF">2017-02-19T06:53:01Z</dcterms:created>
  <dcterms:modified xsi:type="dcterms:W3CDTF">2017-02-19T13:15:06Z</dcterms:modified>
</cp:coreProperties>
</file>