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sldIdLst>
    <p:sldId id="308" r:id="rId2"/>
    <p:sldId id="316" r:id="rId3"/>
    <p:sldId id="309" r:id="rId4"/>
    <p:sldId id="282" r:id="rId5"/>
    <p:sldId id="291" r:id="rId6"/>
    <p:sldId id="307" r:id="rId7"/>
    <p:sldId id="257" r:id="rId8"/>
    <p:sldId id="256" r:id="rId9"/>
    <p:sldId id="303" r:id="rId10"/>
    <p:sldId id="299" r:id="rId11"/>
    <p:sldId id="310" r:id="rId12"/>
    <p:sldId id="314" r:id="rId13"/>
    <p:sldId id="295" r:id="rId14"/>
    <p:sldId id="296" r:id="rId15"/>
    <p:sldId id="305" r:id="rId16"/>
    <p:sldId id="297" r:id="rId17"/>
    <p:sldId id="311" r:id="rId18"/>
    <p:sldId id="312" r:id="rId19"/>
    <p:sldId id="294" r:id="rId20"/>
    <p:sldId id="283" r:id="rId21"/>
    <p:sldId id="271" r:id="rId22"/>
    <p:sldId id="272" r:id="rId23"/>
    <p:sldId id="273" r:id="rId24"/>
    <p:sldId id="274" r:id="rId25"/>
    <p:sldId id="284" r:id="rId26"/>
    <p:sldId id="289" r:id="rId27"/>
    <p:sldId id="300" r:id="rId28"/>
    <p:sldId id="301" r:id="rId29"/>
    <p:sldId id="313" r:id="rId30"/>
    <p:sldId id="315" r:id="rId31"/>
    <p:sldId id="278" r:id="rId32"/>
    <p:sldId id="286" r:id="rId33"/>
    <p:sldId id="288" r:id="rId34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70" autoAdjust="0"/>
  </p:normalViewPr>
  <p:slideViewPr>
    <p:cSldViewPr>
      <p:cViewPr varScale="1">
        <p:scale>
          <a:sx n="63" d="100"/>
          <a:sy n="63" d="100"/>
        </p:scale>
        <p:origin x="1410" y="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8188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8187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8188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7C45F0FD-0C9E-4D4A-B709-8A7A2A7ECD0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8925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4091159-DC58-4096-BA28-A3C36994120E}" type="slidenum">
              <a:rPr lang="ru-RU"/>
              <a:pPr/>
              <a:t>7</a:t>
            </a:fld>
            <a:endParaRPr lang="ru-RU"/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876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099ED3D-107A-4B6C-BC12-8AD9AC125768}" type="slidenum">
              <a:rPr lang="ru-RU"/>
              <a:pPr/>
              <a:t>8</a:t>
            </a:fld>
            <a:endParaRPr lang="ru-RU"/>
          </a:p>
        </p:txBody>
      </p:sp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247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E7C8974-15D6-431B-B320-4BEF1A132FF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1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BB25759-2C0F-46F0-B961-F6A437E885D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541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4088" y="301625"/>
            <a:ext cx="2266950" cy="645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8450" cy="645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F2827F7-FE5D-44D4-9159-0588889DF78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77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32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2463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fld id="{F398A7B7-D196-4A40-85AA-5C22AEB071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586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133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2463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fld id="{24C3CE45-0650-438F-9D06-F054E45B581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596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9067800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238" y="4337050"/>
            <a:ext cx="9067800" cy="2417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2463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fld id="{B09AB04A-8AAB-4868-8953-70CFF32D3F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986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32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13338" y="1768475"/>
            <a:ext cx="4457700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5113338" y="4337050"/>
            <a:ext cx="4457700" cy="2417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2463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fld id="{F42105DD-6ED8-4678-B1E7-9F7475513C3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86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03238" y="1768475"/>
            <a:ext cx="4457700" cy="2416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03238" y="4337050"/>
            <a:ext cx="4457700" cy="2417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51133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2463" cy="5175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fld id="{898839B9-3B55-44B4-A298-AB52DCC25E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06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278E835-6B75-42CD-987B-CFA58DCDF93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3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6F00C1D-ECE4-4237-987C-D630169DC5E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313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7700" cy="4986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0DE7B0A-08CC-4B6F-A380-3252773E71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232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1A4DB4A-7E14-4A89-9FD0-560EA1F3F61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77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1DDC0FE-9363-42A6-9B57-2081BF74BAD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101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6B65983-3B5B-40D6-AEA2-382C720F18D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344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2E4665E-A15C-4C7F-95E9-22B2D1F3053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950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5DCC134-A386-4908-AA98-D1F403C573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9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7800" cy="125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7800" cy="498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47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24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47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89DB8E2B-CD6C-4E28-8382-B35BEDAE026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4558332"/>
          </a:xfrm>
        </p:spPr>
        <p:txBody>
          <a:bodyPr/>
          <a:lstStyle/>
          <a:p>
            <a:r>
              <a:rPr lang="ru-RU" dirty="0" smtClean="0"/>
              <a:t>Русская изба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видеоролик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28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173956"/>
          </a:xfrm>
        </p:spPr>
        <p:txBody>
          <a:bodyPr/>
          <a:lstStyle/>
          <a:p>
            <a:r>
              <a:rPr lang="ru-RU" sz="2000" dirty="0" smtClean="0"/>
              <a:t>Сегодня </a:t>
            </a:r>
            <a:r>
              <a:rPr lang="ru-RU" sz="2000" dirty="0"/>
              <a:t>у нас много гостей, вспомните, пожалуйста, куда </a:t>
            </a:r>
            <a:br>
              <a:rPr lang="ru-RU" sz="2000" dirty="0"/>
            </a:br>
            <a:r>
              <a:rPr lang="ru-RU" sz="2000" dirty="0"/>
              <a:t>усаживали гостей в доме? </a:t>
            </a:r>
          </a:p>
        </p:txBody>
      </p:sp>
      <p:pic>
        <p:nvPicPr>
          <p:cNvPr id="1026" name="Picture 2" descr="http://photoudom.ru/photo/20/208277d6320b03e9756e4c05e29599b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56" y="1331565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0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501" y="88377"/>
            <a:ext cx="9067800" cy="669900"/>
          </a:xfrm>
        </p:spPr>
        <p:txBody>
          <a:bodyPr/>
          <a:lstStyle/>
          <a:p>
            <a:r>
              <a:rPr lang="ru-RU" dirty="0" smtClean="0"/>
              <a:t>Крестьянское жилище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928" y="758277"/>
            <a:ext cx="6624488" cy="3726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7" r="5711"/>
          <a:stretch/>
        </p:blipFill>
        <p:spPr>
          <a:xfrm>
            <a:off x="4392240" y="4650950"/>
            <a:ext cx="4284725" cy="27431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677" y="4533893"/>
            <a:ext cx="4319563" cy="2826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вами находится фрагмент крестьянского жилища. Вам надо выполнить обстановку этого помещения. Вы уже знаете, что крестьянский дом   состоял из одного большого помещения, условно поделенного на два основных центра : материальный и духовный.</a:t>
            </a:r>
            <a:endParaRPr lang="ru-RU" sz="1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вас было дано домашнее задание: сделать предметы быта и труда для крестьянского дома. </a:t>
            </a:r>
            <a:endParaRPr lang="ru-RU" sz="1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Давайте определим, какие предметы мы поставим в материальный центр дома, а какие в духовный.</a:t>
            </a:r>
            <a:endParaRPr lang="ru-RU" sz="1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36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3" r="2855" b="3013"/>
          <a:stretch/>
        </p:blipFill>
        <p:spPr>
          <a:xfrm>
            <a:off x="1236931" y="0"/>
            <a:ext cx="7600413" cy="37444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8" r="12141"/>
          <a:stretch/>
        </p:blipFill>
        <p:spPr>
          <a:xfrm>
            <a:off x="2675504" y="3692606"/>
            <a:ext cx="5439779" cy="3859113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5876509"/>
            <a:ext cx="2675504" cy="1309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 smtClean="0"/>
              <a:t> Какие предметы находились в доме</a:t>
            </a:r>
            <a:r>
              <a:rPr lang="en-US" sz="2000" dirty="0" smtClean="0"/>
              <a:t>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6650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4859975"/>
          </a:xfrm>
        </p:spPr>
        <p:txBody>
          <a:bodyPr/>
          <a:lstStyle/>
          <a:p>
            <a:r>
              <a:rPr lang="ru-RU" sz="3200" dirty="0"/>
              <a:t>С детских лет мы читали и смотрели русские народные сказки. </a:t>
            </a:r>
            <a:br>
              <a:rPr lang="ru-RU" sz="3200" dirty="0"/>
            </a:br>
            <a:r>
              <a:rPr lang="ru-RU" sz="3200" dirty="0"/>
              <a:t>Часто действие в них развивалось в деревянной избе. </a:t>
            </a:r>
            <a:br>
              <a:rPr lang="ru-RU" sz="3200" dirty="0"/>
            </a:br>
            <a:r>
              <a:rPr lang="ru-RU" sz="3200" dirty="0"/>
              <a:t>Оказывается, в таких избах жили не только сказочные герои, но и крестьяне несколько сотен лет назад.</a:t>
            </a:r>
            <a:br>
              <a:rPr lang="ru-RU" sz="3200" dirty="0"/>
            </a:br>
            <a:r>
              <a:rPr lang="ru-RU" sz="3200" dirty="0"/>
              <a:t>Наша жизнь изменилась, изменился и интерьер нашего дома.</a:t>
            </a:r>
            <a:br>
              <a:rPr lang="ru-RU" sz="3200" dirty="0"/>
            </a:br>
            <a:r>
              <a:rPr lang="ru-RU" sz="3200" dirty="0" smtClean="0"/>
              <a:t>  </a:t>
            </a:r>
            <a:endParaRPr lang="ru-RU" sz="3200" dirty="0"/>
          </a:p>
        </p:txBody>
      </p:sp>
      <p:pic>
        <p:nvPicPr>
          <p:cNvPr id="2050" name="Picture 2" descr="https://cs5.livemaster.ru/storage/40/e2/d1d750cdacb76f904b0795a7217k--russkij-stil-rumboks-russkaya-izb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5" y="5287614"/>
            <a:ext cx="3744416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s8.pikabu.ru/post_img/2016/12/03/6/og_og_1480754131255553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653" y="5161600"/>
            <a:ext cx="426544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21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3478212"/>
          </a:xfrm>
        </p:spPr>
        <p:txBody>
          <a:bodyPr/>
          <a:lstStyle/>
          <a:p>
            <a:r>
              <a:rPr lang="ru-RU" sz="3600" dirty="0"/>
              <a:t>Народное искусство хранит вековые традиции, передаваемые из поколения в поколение, и эти традиции мы с вами должны знать и чтить. Не изучив прошлого, мы не сможем оценить настоящее и будущее нашего народа. 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39" b="19519"/>
          <a:stretch/>
        </p:blipFill>
        <p:spPr>
          <a:xfrm>
            <a:off x="503238" y="3347789"/>
            <a:ext cx="4252317" cy="40324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7" b="19519"/>
          <a:stretch/>
        </p:blipFill>
        <p:spPr>
          <a:xfrm>
            <a:off x="5600497" y="3471366"/>
            <a:ext cx="3938701" cy="406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3262188"/>
          </a:xfrm>
        </p:spPr>
        <p:txBody>
          <a:bodyPr/>
          <a:lstStyle/>
          <a:p>
            <a:r>
              <a:rPr lang="ru-RU" sz="4800" b="1" dirty="0"/>
              <a:t>- Какие пословицы и поговорки вы знаете о русской избе  и русской печке?</a:t>
            </a:r>
            <a:br>
              <a:rPr lang="ru-RU" sz="4800" b="1" dirty="0"/>
            </a:b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" t="10159" r="-716" b="9837"/>
          <a:stretch/>
        </p:blipFill>
        <p:spPr>
          <a:xfrm>
            <a:off x="140717" y="2976835"/>
            <a:ext cx="9792841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1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824" y="2339677"/>
            <a:ext cx="9067800" cy="1258888"/>
          </a:xfrm>
        </p:spPr>
        <p:txBody>
          <a:bodyPr/>
          <a:lstStyle/>
          <a:p>
            <a:r>
              <a:rPr lang="ru-RU" dirty="0" smtClean="0"/>
              <a:t>Красота русской избы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видеоролик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83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3622228"/>
          </a:xfrm>
        </p:spPr>
        <p:txBody>
          <a:bodyPr/>
          <a:lstStyle/>
          <a:p>
            <a:r>
              <a:rPr lang="ru-RU" dirty="0"/>
              <a:t> Какой материал использовали крестьяне для горницы?  </a:t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4" descr="https://www.maam.ru/upload/blogs/detsad-319686-14550416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5"/>
          <a:stretch/>
        </p:blipFill>
        <p:spPr bwMode="auto">
          <a:xfrm>
            <a:off x="1799952" y="2987749"/>
            <a:ext cx="5760640" cy="377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80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3838252"/>
          </a:xfrm>
        </p:spPr>
        <p:txBody>
          <a:bodyPr/>
          <a:lstStyle/>
          <a:p>
            <a:r>
              <a:rPr lang="ru-RU" dirty="0"/>
              <a:t>Все здесь, кроме печи – деревянное: потолок, гладко обтесанные стены, пристроенные к ним лавки, полати, нехитрая домашняя утварь.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13" descr="Рисунок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6369" y="3563813"/>
            <a:ext cx="4681537" cy="35083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15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красный угол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2050" name="Picture 2" descr="https://otvet.imgsmail.ru/download/5476991c72c4fbf584699f482c76d68d_i-84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20" y="1763612"/>
            <a:ext cx="6840760" cy="454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58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2195661"/>
            <a:ext cx="9067800" cy="1258888"/>
          </a:xfrm>
        </p:spPr>
        <p:txBody>
          <a:bodyPr/>
          <a:lstStyle/>
          <a:p>
            <a:r>
              <a:rPr lang="ru-RU" sz="6000" b="1" dirty="0" smtClean="0"/>
              <a:t>Приветствие 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89307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075" y="2699717"/>
            <a:ext cx="9067800" cy="4176464"/>
          </a:xfrm>
        </p:spPr>
        <p:txBody>
          <a:bodyPr/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переднем углу избы находился духовный центр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Духовный - от слова “душа”. Для того, чтобы поделиться своими бедами, обидами, страхами, попросить любви и счастья, люди обращались к иконам, украшенным вышитыми полотенцами. Рядом стоял стол.                 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угол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(передний, большой, святой) – обращен к юго-востоку, -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духовный центр дома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С востоком соединялось представление о рае, блаженном счастье, животворящем свете и надежде; на восток обращались с молитвами, заклятьями, заговорами.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значит красивый, главный. 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863848" y="1017310"/>
            <a:ext cx="4818063" cy="125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b="1" dirty="0" smtClean="0">
                <a:solidFill>
                  <a:srgbClr val="990000"/>
                </a:solidFill>
              </a:rPr>
              <a:t>Красный угол</a:t>
            </a:r>
            <a:endParaRPr lang="ru-RU" b="1" dirty="0">
              <a:solidFill>
                <a:srgbClr val="990000"/>
              </a:solidFill>
            </a:endParaRPr>
          </a:p>
        </p:txBody>
      </p:sp>
      <p:pic>
        <p:nvPicPr>
          <p:cNvPr id="7" name="Picture 9" descr="rushnik1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777" y="1017310"/>
            <a:ext cx="1641475" cy="173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200" y="124858"/>
            <a:ext cx="13779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9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752975" y="301625"/>
            <a:ext cx="4818063" cy="1258888"/>
          </a:xfrm>
        </p:spPr>
        <p:txBody>
          <a:bodyPr/>
          <a:lstStyle/>
          <a:p>
            <a:r>
              <a:rPr lang="ru-RU" b="1" dirty="0">
                <a:solidFill>
                  <a:srgbClr val="990000"/>
                </a:solidFill>
              </a:rPr>
              <a:t>Красный </a:t>
            </a:r>
            <a:r>
              <a:rPr lang="ru-RU" b="1" dirty="0" smtClean="0">
                <a:solidFill>
                  <a:srgbClr val="990000"/>
                </a:solidFill>
              </a:rPr>
              <a:t>угол -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08513" y="1403350"/>
            <a:ext cx="5113337" cy="5827713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</a:rPr>
              <a:t>- находился </a:t>
            </a:r>
            <a:r>
              <a:rPr lang="ru-RU" sz="2400" dirty="0">
                <a:latin typeface="Times New Roman" panose="02020603050405020304" pitchFamily="18" charset="0"/>
              </a:rPr>
              <a:t>по диагонали от печи. </a:t>
            </a:r>
            <a:r>
              <a:rPr lang="ru-RU" sz="2400" dirty="0" smtClean="0">
                <a:latin typeface="Times New Roman" panose="02020603050405020304" pitchFamily="18" charset="0"/>
              </a:rPr>
              <a:t>Все </a:t>
            </a:r>
            <a:r>
              <a:rPr lang="ru-RU" sz="2400" dirty="0">
                <a:latin typeface="Times New Roman" panose="02020603050405020304" pitchFamily="18" charset="0"/>
              </a:rPr>
              <a:t>крестьяне в старину были верующими. Само слово «крестьянин» произошло от </a:t>
            </a:r>
            <a:r>
              <a:rPr lang="ru-RU" sz="2400" dirty="0" smtClean="0">
                <a:latin typeface="Times New Roman" panose="02020603050405020304" pitchFamily="18" charset="0"/>
              </a:rPr>
              <a:t>слова «христианин</a:t>
            </a:r>
            <a:r>
              <a:rPr lang="ru-RU" sz="2400" dirty="0">
                <a:latin typeface="Times New Roman" panose="02020603050405020304" pitchFamily="18" charset="0"/>
              </a:rPr>
              <a:t>». 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r>
              <a:rPr lang="ru-RU" sz="2400" dirty="0">
                <a:latin typeface="Times New Roman" panose="02020603050405020304" pitchFamily="18" charset="0"/>
              </a:rPr>
              <a:t>Важный гость, входивший в избу, у порога первым делом находил красный угол, снимал шапку, трижды осенял себя крестным знамением и низко кланялся образам, а уже потом только здоровался с хозяевами. В красный угол сажали самых дорогих гостей, а во время свадьбы – молодых. 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r>
              <a:rPr lang="ru-RU" sz="2400" dirty="0">
                <a:latin typeface="Times New Roman" panose="02020603050405020304" pitchFamily="18" charset="0"/>
              </a:rPr>
              <a:t>В обычные дни здесь, за обеденным столом, сидел глава семьи.  </a:t>
            </a:r>
          </a:p>
        </p:txBody>
      </p:sp>
      <p:pic>
        <p:nvPicPr>
          <p:cNvPr id="31757" name="Picture 13" descr="Рисунок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463" y="323850"/>
            <a:ext cx="4681537" cy="350837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3779838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3779838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" name="Rectangle -1023"/>
          <p:cNvSpPr>
            <a:spLocks noChangeArrowheads="1"/>
          </p:cNvSpPr>
          <p:nvPr/>
        </p:nvSpPr>
        <p:spPr bwMode="auto">
          <a:xfrm>
            <a:off x="0" y="0"/>
            <a:ext cx="10080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31761" name="Picture 17" descr="&amp;Kcy;&amp;acy;&amp;rcy;&amp;tcy;&amp;icy;&amp;ncy;&amp;kcy;&amp;acy; 26 &amp;icy;&amp;zcy; 628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3924300"/>
            <a:ext cx="4679950" cy="339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4321175" cy="1258888"/>
          </a:xfrm>
        </p:spPr>
        <p:txBody>
          <a:bodyPr/>
          <a:lstStyle/>
          <a:p>
            <a:r>
              <a:rPr lang="ru-RU" b="1">
                <a:solidFill>
                  <a:srgbClr val="990000"/>
                </a:solidFill>
              </a:rPr>
              <a:t>Рабочее место хозяина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66713" y="1616605"/>
            <a:ext cx="4457700" cy="4986338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</a:rPr>
              <a:t>Угол напротив печи, слева или справа от двери, был рабочим местом хозяина дома. Здесь же стояла лавка, на которой он спал. Под ней, в ящике, хранился инструмент. Здесь крестьянин занимался поделками </a:t>
            </a:r>
          </a:p>
          <a:p>
            <a:pPr marL="0" inden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</a:rPr>
              <a:t>и мелким ремонтом. </a:t>
            </a:r>
          </a:p>
        </p:txBody>
      </p:sp>
      <p:pic>
        <p:nvPicPr>
          <p:cNvPr id="33804" name="Picture 12" descr="&amp;Kcy;&amp;acy;&amp;rcy;&amp;tcy;&amp;icy;&amp;ncy;&amp;kcy;&amp;acy; 12 &amp;icy;&amp;zcy; 1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319" y="323851"/>
            <a:ext cx="4968305" cy="346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5" name="Picture 7" descr="Untitled -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9950" y="3995738"/>
            <a:ext cx="4032250" cy="3243262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03238" y="684213"/>
            <a:ext cx="4457700" cy="662463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r>
              <a:rPr lang="ru-RU" sz="2800" dirty="0">
                <a:latin typeface="Times New Roman" panose="02020603050405020304" pitchFamily="18" charset="0"/>
              </a:rPr>
              <a:t>Мебели в избе было немного, да и разнообразием она не отличалась – стол, лавки, сундуки, посудные полки – вот, пожалуй, и всё. (Привычные для нас шкафы, стулья, кровати появились в деревне только в XIX в.) 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r>
              <a:rPr lang="ru-RU" sz="2800" dirty="0">
                <a:latin typeface="Times New Roman" panose="02020603050405020304" pitchFamily="18" charset="0"/>
              </a:rPr>
              <a:t>Главным предметом мебели в избе считался обеденный стол. Он стоял в красном углу. Каждый день в определённый час за столом собиралась обедать вся крестьянская семья. </a:t>
            </a:r>
          </a:p>
        </p:txBody>
      </p:sp>
      <p:pic>
        <p:nvPicPr>
          <p:cNvPr id="36874" name="Picture 10" descr="47171586888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95850" y="3835400"/>
            <a:ext cx="4968875" cy="372427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77" name="Picture 13" descr="06-izba-19-vek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8875" y="179388"/>
            <a:ext cx="4897438" cy="367347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5113338" y="247264"/>
            <a:ext cx="4602163" cy="1258888"/>
          </a:xfrm>
        </p:spPr>
        <p:txBody>
          <a:bodyPr/>
          <a:lstStyle/>
          <a:p>
            <a:r>
              <a:rPr lang="ru-RU" b="1" dirty="0">
                <a:solidFill>
                  <a:srgbClr val="990000"/>
                </a:solidFill>
              </a:rPr>
              <a:t>Скамьи и лавки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r>
              <a:rPr lang="ru-RU" dirty="0">
                <a:latin typeface="Times New Roman" panose="02020603050405020304" pitchFamily="18" charset="0"/>
              </a:rPr>
              <a:t>Вдоль стен стояли широкие лавки. На них и сидели, и спали. А знаете, чем </a:t>
            </a:r>
            <a:r>
              <a:rPr lang="ru-RU" dirty="0" smtClean="0">
                <a:latin typeface="Times New Roman" panose="02020603050405020304" pitchFamily="18" charset="0"/>
              </a:rPr>
              <a:t>лавки </a:t>
            </a:r>
            <a:r>
              <a:rPr lang="ru-RU" dirty="0">
                <a:latin typeface="Times New Roman" panose="02020603050405020304" pitchFamily="18" charset="0"/>
              </a:rPr>
              <a:t>отличались от скамьи? 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r>
              <a:rPr lang="ru-RU" dirty="0">
                <a:latin typeface="Times New Roman" panose="02020603050405020304" pitchFamily="18" charset="0"/>
              </a:rPr>
              <a:t>Лавки намертво прикреплялись к стенам, а скамьи можно было свободно переносить с места на место </a:t>
            </a:r>
          </a:p>
        </p:txBody>
      </p:sp>
      <p:pic>
        <p:nvPicPr>
          <p:cNvPr id="39944" name="Picture 8" descr="0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900" y="179388"/>
            <a:ext cx="4824413" cy="36195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47" name="Picture 11" descr="Рисунок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851275"/>
            <a:ext cx="4824413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</a:t>
            </a:r>
            <a:r>
              <a:rPr lang="ru-RU" b="1" dirty="0" smtClean="0">
                <a:solidFill>
                  <a:srgbClr val="FF0000"/>
                </a:solidFill>
              </a:rPr>
              <a:t>«красный угол»</a:t>
            </a:r>
            <a:r>
              <a:rPr lang="en-US" dirty="0" smtClean="0"/>
              <a:t>?</a:t>
            </a:r>
            <a:r>
              <a:rPr lang="ru-RU" dirty="0" smtClean="0"/>
              <a:t> Что находилось в этом месте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dirty="0" smtClean="0"/>
              <a:t>Красный значит …</a:t>
            </a:r>
          </a:p>
          <a:p>
            <a:r>
              <a:rPr lang="ru-RU" dirty="0" smtClean="0"/>
              <a:t>Красный угол - это …</a:t>
            </a:r>
          </a:p>
          <a:p>
            <a:r>
              <a:rPr lang="ru-RU" dirty="0" smtClean="0"/>
              <a:t>В этом месте  находилось: …</a:t>
            </a:r>
            <a:endParaRPr lang="ru-RU" dirty="0"/>
          </a:p>
        </p:txBody>
      </p:sp>
      <p:pic>
        <p:nvPicPr>
          <p:cNvPr id="4" name="Picture 4" descr="Untitled -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96"/>
          <a:stretch>
            <a:fillRect/>
          </a:stretch>
        </p:blipFill>
        <p:spPr bwMode="auto">
          <a:xfrm>
            <a:off x="6912520" y="1768475"/>
            <a:ext cx="2893556" cy="295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mail.booksite.ru/enciklopedia/interier/1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9329" y="4499917"/>
            <a:ext cx="4091220" cy="288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48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2699717"/>
            <a:ext cx="9067800" cy="1258888"/>
          </a:xfrm>
        </p:spPr>
        <p:txBody>
          <a:bodyPr/>
          <a:lstStyle/>
          <a:p>
            <a:r>
              <a:rPr lang="ru-RU" dirty="0" smtClean="0"/>
              <a:t>ФИЗМИНУТКА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7006604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План практической деятельности: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>1.Формирование </a:t>
            </a:r>
            <a:r>
              <a:rPr lang="ru-RU" dirty="0"/>
              <a:t>групп.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2.Постановка </a:t>
            </a:r>
            <a:r>
              <a:rPr lang="ru-RU" dirty="0"/>
              <a:t>художественной задачи по выполнению макета интерьера русской избы (лепка). </a:t>
            </a:r>
            <a:r>
              <a:rPr lang="ru-RU" dirty="0" smtClean="0"/>
              <a:t>3.Работа </a:t>
            </a:r>
            <a:r>
              <a:rPr lang="ru-RU" dirty="0"/>
              <a:t>в малых группах над выбранной композицией и её деталями.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4.Подведение </a:t>
            </a:r>
            <a:r>
              <a:rPr lang="ru-RU" dirty="0"/>
              <a:t>итогов и защита работ </a:t>
            </a:r>
            <a:r>
              <a:rPr lang="ru-RU" b="1" dirty="0"/>
              <a:t>«Кто в избушке живёт?».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3179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109" y="184755"/>
            <a:ext cx="9505056" cy="2901386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заранее подготовленной для макета коробке, создайте  внутреннюю обстановку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избы,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предметами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быта 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пластилин, цветная бумага, картон.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5369"/>
            <a:ext cx="5112320" cy="28756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893" y="3244650"/>
            <a:ext cx="4548732" cy="255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0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6718572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 конце урока каждая группа должна рассказать, кто живет в этой избушке.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( Дед, баба и курочка-ряба; Емеля; Снегурочка; Лиса и заяц; Три медведя; Колобок и т.д.) </a:t>
            </a:r>
            <a:r>
              <a:rPr lang="ru-RU" dirty="0"/>
              <a:t>В интерьер можно поместить принесённые игрушки, которые будут выполнять роль жильцов.</a:t>
            </a:r>
          </a:p>
        </p:txBody>
      </p:sp>
    </p:spTree>
    <p:extLst>
      <p:ext uri="{BB962C8B-B14F-4D97-AF65-F5344CB8AC3E}">
        <p14:creationId xmlns:p14="http://schemas.microsoft.com/office/powerpoint/2010/main" val="117357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 пройденного материала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768" y="7134953"/>
            <a:ext cx="6065350" cy="365215"/>
          </a:xfrm>
        </p:spPr>
        <p:txBody>
          <a:bodyPr/>
          <a:lstStyle/>
          <a:p>
            <a:r>
              <a:rPr lang="ru-RU" sz="1400" dirty="0" smtClean="0"/>
              <a:t>Давайте с вами вспомним, что мы изучали на предыдущих уроках</a:t>
            </a:r>
            <a:r>
              <a:rPr lang="en-US" sz="1400" dirty="0" smtClean="0"/>
              <a:t>?</a:t>
            </a:r>
            <a:endParaRPr lang="ru-RU" sz="1400" dirty="0"/>
          </a:p>
        </p:txBody>
      </p:sp>
      <p:pic>
        <p:nvPicPr>
          <p:cNvPr id="1026" name="Picture 2" descr="https://ds04.infourok.ru/uploads/ex/096d/001838d4-72f5cf50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" t="18053" r="29814" b="10548"/>
          <a:stretch/>
        </p:blipFill>
        <p:spPr bwMode="auto">
          <a:xfrm>
            <a:off x="381088" y="1658908"/>
            <a:ext cx="4005539" cy="247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banner2.kisspng.com/20180404/fze/kisspng-log-cabin-drawing-clip-art-cabin-5ac503c060f345.57503966152286099239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68" y="1575092"/>
            <a:ext cx="3627879" cy="257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s01.infourok.ru/uploads/ex/0727/000041be-ec71d211/img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8" t="5789" r="14163" b="9162"/>
          <a:stretch/>
        </p:blipFill>
        <p:spPr bwMode="auto">
          <a:xfrm>
            <a:off x="939417" y="4167394"/>
            <a:ext cx="2888880" cy="278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ickimage.ru/wp-content/uploads/images/detskie/towel/polotenec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701" y="4268953"/>
            <a:ext cx="2483394" cy="246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teplosten24.ru/wp-content/uploads/2017/07/Russkaya-pech-v-interere-1024x7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95" y="4512454"/>
            <a:ext cx="3496665" cy="262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03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www.maam.ru/upload/blogs/detsad-184037-1494532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1" y="4172614"/>
            <a:ext cx="4721820" cy="32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www.maam.ru/upload/blogs/detsad-319686-145504164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5"/>
          <a:stretch/>
        </p:blipFill>
        <p:spPr bwMode="auto">
          <a:xfrm>
            <a:off x="5442106" y="4344817"/>
            <a:ext cx="4638519" cy="303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hashaschool.ru/wp-content/uploads/2017/02/DSC002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730" y="301625"/>
            <a:ext cx="7344816" cy="371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22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1" name="Picture 7" descr="0_8d546_509e99ad_S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525" y="5918200"/>
            <a:ext cx="4175125" cy="164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Picture 5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8888"/>
            <a:ext cx="5329238" cy="490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0_8d546_509e99ad_S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4175125" cy="164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2" name="Picture 8" descr="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00" y="6132513"/>
            <a:ext cx="1836738" cy="142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3" name="Picture 9" descr="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425" y="5219700"/>
            <a:ext cx="1836738" cy="142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4" name="Picture 10" descr="0_8b04c_313e91fe_S_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54675"/>
            <a:ext cx="1651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5" name="Picture 11" descr="1с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53975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6" name="Picture 12" descr="2м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323850"/>
            <a:ext cx="1905000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7" name="Picture 13" descr="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6443663"/>
            <a:ext cx="863600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8" name="Picture 14" descr="0_8d5e5_4c9ae1f5_S_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6086475"/>
            <a:ext cx="14732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9" name="Picture 15" descr="0_8d5fe_d1bb695f_XL_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911850"/>
            <a:ext cx="1554163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3"/>
          <p:cNvSpPr>
            <a:spLocks noChangeArrowheads="1"/>
          </p:cNvSpPr>
          <p:nvPr/>
        </p:nvSpPr>
        <p:spPr bwMode="auto">
          <a:xfrm>
            <a:off x="1778794" y="411243"/>
            <a:ext cx="8213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>
              <a:lnSpc>
                <a:spcPct val="86000"/>
              </a:lnSpc>
              <a:spcAft>
                <a:spcPts val="1413"/>
              </a:spcAft>
              <a:buClr>
                <a:srgbClr val="00FFFF"/>
              </a:buClr>
              <a:buSzPct val="45000"/>
              <a:buFont typeface="Wingdings" panose="05000000000000000000" pitchFamily="2" charset="2"/>
              <a:buChar char="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42950" indent="-285750">
              <a:lnSpc>
                <a:spcPct val="86000"/>
              </a:lnSpc>
              <a:spcAft>
                <a:spcPts val="1138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43000" indent="-228600">
              <a:lnSpc>
                <a:spcPct val="86000"/>
              </a:lnSpc>
              <a:spcAft>
                <a:spcPts val="85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600200" indent="-228600">
              <a:lnSpc>
                <a:spcPct val="86000"/>
              </a:lnSpc>
              <a:spcAft>
                <a:spcPts val="575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57400" indent="-228600">
              <a:lnSpc>
                <a:spcPct val="86000"/>
              </a:lnSpc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5146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718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4290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862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algn="ctr" eaLnBrk="1" hangingPunct="1">
              <a:lnSpc>
                <a:spcPct val="81000"/>
              </a:lnSpc>
              <a:spcAft>
                <a:spcPct val="0"/>
              </a:spcAft>
              <a:buClr>
                <a:srgbClr val="000000"/>
              </a:buClr>
              <a:buFont typeface="Wingdings" panose="05000000000000000000" pitchFamily="2" charset="2"/>
              <a:buNone/>
              <a:defRPr/>
            </a:pPr>
            <a:r>
              <a:rPr lang="ru-RU" sz="4445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Рефлексия содержания учебного материала.</a:t>
            </a:r>
          </a:p>
        </p:txBody>
      </p:sp>
      <p:sp>
        <p:nvSpPr>
          <p:cNvPr id="21" name="Прямоугольник 2"/>
          <p:cNvSpPr>
            <a:spLocks noChangeArrowheads="1"/>
          </p:cNvSpPr>
          <p:nvPr/>
        </p:nvSpPr>
        <p:spPr bwMode="auto">
          <a:xfrm>
            <a:off x="5135563" y="2197855"/>
            <a:ext cx="43307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4" rIns="91429" bIns="45714">
            <a:spAutoFit/>
          </a:bodyPr>
          <a:lstStyle>
            <a:lvl1pPr>
              <a:lnSpc>
                <a:spcPct val="86000"/>
              </a:lnSpc>
              <a:spcAft>
                <a:spcPts val="1413"/>
              </a:spcAft>
              <a:buClr>
                <a:srgbClr val="00FFFF"/>
              </a:buClr>
              <a:buSzPct val="45000"/>
              <a:buFont typeface="Wingdings" panose="05000000000000000000" pitchFamily="2" charset="2"/>
              <a:buChar char="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42950" indent="-285750">
              <a:lnSpc>
                <a:spcPct val="86000"/>
              </a:lnSpc>
              <a:spcAft>
                <a:spcPts val="1138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43000" indent="-228600">
              <a:lnSpc>
                <a:spcPct val="86000"/>
              </a:lnSpc>
              <a:spcAft>
                <a:spcPts val="85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600200" indent="-228600">
              <a:lnSpc>
                <a:spcPct val="86000"/>
              </a:lnSpc>
              <a:spcAft>
                <a:spcPts val="575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57400" indent="-228600">
              <a:lnSpc>
                <a:spcPct val="86000"/>
              </a:lnSpc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5146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718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4290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862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eaLnBrk="1" hangingPunct="1">
              <a:lnSpc>
                <a:spcPct val="81000"/>
              </a:lnSpc>
              <a:spcAft>
                <a:spcPct val="0"/>
              </a:spcAft>
              <a:buClr>
                <a:srgbClr val="000000"/>
              </a:buClr>
              <a:buFont typeface="Wingdings" panose="05000000000000000000" pitchFamily="2" charset="2"/>
              <a:buNone/>
              <a:defRPr/>
            </a:pPr>
            <a:r>
              <a:rPr lang="ru-RU" sz="3175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1.сегодня я узнал…                                                                                                                                             2.было трудно…                                                                                                                                                               3.я понял, что…                                                                                                                                               4.я научился…                                                                                                                                                            5.я смог…                                                                                                                                                              6.мне захотелось 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4144351" y="467230"/>
            <a:ext cx="184731" cy="31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86000"/>
              </a:lnSpc>
              <a:spcAft>
                <a:spcPts val="1413"/>
              </a:spcAft>
              <a:buClr>
                <a:srgbClr val="00FFFF"/>
              </a:buClr>
              <a:buSzPct val="45000"/>
              <a:buFont typeface="Wingdings" panose="05000000000000000000" pitchFamily="2" charset="2"/>
              <a:buChar char="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42950" indent="-285750">
              <a:lnSpc>
                <a:spcPct val="86000"/>
              </a:lnSpc>
              <a:spcAft>
                <a:spcPts val="1138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43000" indent="-228600">
              <a:lnSpc>
                <a:spcPct val="86000"/>
              </a:lnSpc>
              <a:spcAft>
                <a:spcPts val="85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600200" indent="-228600">
              <a:lnSpc>
                <a:spcPct val="86000"/>
              </a:lnSpc>
              <a:spcAft>
                <a:spcPts val="575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57400" indent="-228600">
              <a:lnSpc>
                <a:spcPct val="86000"/>
              </a:lnSpc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5146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718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4290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862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eaLnBrk="1" hangingPunct="1">
              <a:lnSpc>
                <a:spcPct val="81000"/>
              </a:lnSpc>
              <a:spcAft>
                <a:spcPct val="0"/>
              </a:spcAft>
              <a:buClr>
                <a:srgbClr val="000000"/>
              </a:buClr>
              <a:buFont typeface="Wingdings" panose="05000000000000000000" pitchFamily="2" charset="2"/>
              <a:buNone/>
              <a:defRPr/>
            </a:pPr>
            <a:endParaRPr 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Text Box 17"/>
          <p:cNvSpPr txBox="1">
            <a:spLocks noChangeArrowheads="1"/>
          </p:cNvSpPr>
          <p:nvPr/>
        </p:nvSpPr>
        <p:spPr bwMode="auto">
          <a:xfrm>
            <a:off x="2875656" y="1658928"/>
            <a:ext cx="184731" cy="31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86000"/>
              </a:lnSpc>
              <a:spcAft>
                <a:spcPts val="1413"/>
              </a:spcAft>
              <a:buClr>
                <a:srgbClr val="00FFFF"/>
              </a:buClr>
              <a:buSzPct val="45000"/>
              <a:buFont typeface="Wingdings" panose="05000000000000000000" pitchFamily="2" charset="2"/>
              <a:buChar char="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42950" indent="-285750">
              <a:lnSpc>
                <a:spcPct val="86000"/>
              </a:lnSpc>
              <a:spcAft>
                <a:spcPts val="1138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43000" indent="-228600">
              <a:lnSpc>
                <a:spcPct val="86000"/>
              </a:lnSpc>
              <a:spcAft>
                <a:spcPts val="85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600200" indent="-228600">
              <a:lnSpc>
                <a:spcPct val="86000"/>
              </a:lnSpc>
              <a:spcAft>
                <a:spcPts val="575"/>
              </a:spcAft>
              <a:buClr>
                <a:srgbClr val="000000"/>
              </a:buClr>
              <a:buSzPct val="75000"/>
              <a:buFont typeface="Symbol" panose="05050102010706020507" pitchFamily="18" charset="2"/>
              <a:buChar char="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57400" indent="-228600">
              <a:lnSpc>
                <a:spcPct val="86000"/>
              </a:lnSpc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5146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718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4290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86200" indent="-228600" defTabSz="449263" eaLnBrk="0" fontAlgn="base" hangingPunct="0">
              <a:lnSpc>
                <a:spcPct val="86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eaLnBrk="1" hangingPunct="1">
              <a:lnSpc>
                <a:spcPct val="81000"/>
              </a:lnSpc>
              <a:spcAft>
                <a:spcPct val="0"/>
              </a:spcAft>
              <a:buClr>
                <a:srgbClr val="000000"/>
              </a:buClr>
              <a:buFont typeface="Wingdings" panose="05000000000000000000" pitchFamily="2" charset="2"/>
              <a:buNone/>
              <a:defRPr/>
            </a:pPr>
            <a:endParaRPr 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8901" name="Group 53"/>
          <p:cNvGraphicFramePr>
            <a:graphicFrameLocks noGrp="1"/>
          </p:cNvGraphicFramePr>
          <p:nvPr/>
        </p:nvGraphicFramePr>
        <p:xfrm>
          <a:off x="277017" y="1130452"/>
          <a:ext cx="9446094" cy="6220983"/>
        </p:xfrm>
        <a:graphic>
          <a:graphicData uri="http://schemas.openxmlformats.org/drawingml/2006/table">
            <a:tbl>
              <a:tblPr/>
              <a:tblGrid>
                <a:gridCol w="4724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14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2098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уроке я работал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Своей работой на уроке я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 Урок показался мне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 За урок я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 Мое настроение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 Материал урока для меня был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801" marR="100801" marT="50392" marB="503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активно,   пассивно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доволен,   недоволен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коротким,  длинным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устал,   устал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стало лучше, стало хуже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понятен,        непонятен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интересен,    скучен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полезен,        бесполезен</a:t>
                      </a:r>
                    </a:p>
                  </a:txBody>
                  <a:tcPr marL="100801" marR="100801" marT="50392" marB="50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804" name="Rectangle 54"/>
          <p:cNvSpPr>
            <a:spLocks noChangeArrowheads="1"/>
          </p:cNvSpPr>
          <p:nvPr/>
        </p:nvSpPr>
        <p:spPr bwMode="auto">
          <a:xfrm>
            <a:off x="529" y="0"/>
            <a:ext cx="10079567" cy="696794"/>
          </a:xfrm>
          <a:prstGeom prst="rect">
            <a:avLst/>
          </a:prstGeom>
          <a:solidFill>
            <a:srgbClr val="FFB9E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1000"/>
              </a:lnSpc>
              <a:spcBef>
                <a:spcPct val="5000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4849" b="1" dirty="0">
                <a:solidFill>
                  <a:srgbClr val="000099"/>
                </a:solidFill>
              </a:rPr>
              <a:t>Прием рефлексии «Выбор»</a:t>
            </a:r>
            <a:endParaRPr lang="ru-RU" b="1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1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1800" y="1763613"/>
            <a:ext cx="9067800" cy="1258888"/>
          </a:xfrm>
        </p:spPr>
        <p:txBody>
          <a:bodyPr/>
          <a:lstStyle/>
          <a:p>
            <a:r>
              <a:rPr lang="ru-RU" b="1" u="sng" dirty="0"/>
              <a:t>Домашнее задание.</a:t>
            </a:r>
            <a:r>
              <a:rPr lang="ru-RU" u="wavy" dirty="0"/>
              <a:t> </a:t>
            </a:r>
            <a:r>
              <a:rPr lang="ru-RU" u="wavy" dirty="0" smtClean="0"/>
              <a:t/>
            </a:r>
            <a:br>
              <a:rPr lang="ru-RU" u="wavy" dirty="0" smtClean="0"/>
            </a:br>
            <a:r>
              <a:rPr lang="ru-RU" u="wavy" dirty="0" smtClean="0"/>
              <a:t/>
            </a:r>
            <a:br>
              <a:rPr lang="ru-RU" u="wavy" dirty="0" smtClean="0"/>
            </a:br>
            <a:r>
              <a:rPr lang="ru-RU" dirty="0" smtClean="0"/>
              <a:t>Принести </a:t>
            </a:r>
            <a:r>
              <a:rPr lang="ru-RU" dirty="0"/>
              <a:t>художественные материалы и иллюстрации на тему «Современный интерьер нашего времени».</a:t>
            </a:r>
          </a:p>
        </p:txBody>
      </p:sp>
    </p:spTree>
    <p:extLst>
      <p:ext uri="{BB962C8B-B14F-4D97-AF65-F5344CB8AC3E}">
        <p14:creationId xmlns:p14="http://schemas.microsoft.com/office/powerpoint/2010/main" val="222252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506941" y="0"/>
            <a:ext cx="9067800" cy="827509"/>
          </a:xfrm>
        </p:spPr>
        <p:txBody>
          <a:bodyPr/>
          <a:lstStyle/>
          <a:p>
            <a:pPr eaLnBrk="1">
              <a:defRPr/>
            </a:pPr>
            <a:r>
              <a:rPr lang="ru-RU" dirty="0" smtClean="0">
                <a:solidFill>
                  <a:srgbClr val="FF0000"/>
                </a:solidFill>
              </a:rPr>
              <a:t>Закончи предложение: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4294967295"/>
          </p:nvPr>
        </p:nvSpPr>
        <p:spPr>
          <a:xfrm>
            <a:off x="11116" y="827509"/>
            <a:ext cx="10079567" cy="6264696"/>
          </a:xfrm>
        </p:spPr>
        <p:txBody>
          <a:bodyPr/>
          <a:lstStyle/>
          <a:p>
            <a:pPr marL="0" indent="0">
              <a:defRPr/>
            </a:pPr>
            <a:r>
              <a:rPr lang="ru-RU" sz="2800" b="1" i="1" dirty="0" smtClean="0"/>
              <a:t>- С какими солярными знаками вы уже познакомились</a:t>
            </a:r>
            <a:r>
              <a:rPr lang="en-US" sz="2800" b="1" i="1" dirty="0"/>
              <a:t>?</a:t>
            </a:r>
            <a:endParaRPr lang="ru-RU" sz="2800" b="1" i="1" dirty="0" smtClean="0"/>
          </a:p>
          <a:p>
            <a:pPr marL="457200" indent="-457200">
              <a:buFontTx/>
              <a:buChar char="-"/>
              <a:defRPr/>
            </a:pPr>
            <a:r>
              <a:rPr lang="ru-RU" sz="2800" b="1" i="1" dirty="0" smtClean="0"/>
              <a:t>Элементы окна: …</a:t>
            </a:r>
          </a:p>
          <a:p>
            <a:pPr marL="0" indent="0">
              <a:defRPr/>
            </a:pPr>
            <a:r>
              <a:rPr lang="ru-RU" sz="2800" b="1" i="1" dirty="0" smtClean="0"/>
              <a:t>-  Рубленная изба – это модель …</a:t>
            </a:r>
            <a:r>
              <a:rPr lang="ru-RU" sz="2800" dirty="0" smtClean="0"/>
              <a:t> </a:t>
            </a:r>
          </a:p>
          <a:p>
            <a:pPr marL="0" indent="0">
              <a:defRPr/>
            </a:pPr>
            <a:r>
              <a:rPr lang="ru-RU" sz="2800" b="1" i="1" dirty="0" smtClean="0"/>
              <a:t> С какими народными представлениями  было связано  пол, потолок, окно, подпол в Древней Руси?</a:t>
            </a:r>
            <a:r>
              <a:rPr lang="ru-RU" sz="2800" dirty="0" smtClean="0"/>
              <a:t> </a:t>
            </a:r>
          </a:p>
          <a:p>
            <a:pPr marL="0" indent="0">
              <a:defRPr/>
            </a:pPr>
            <a:r>
              <a:rPr lang="ru-RU" sz="2800" dirty="0" smtClean="0"/>
              <a:t>– </a:t>
            </a:r>
            <a:r>
              <a:rPr lang="ru-RU" sz="2800" b="1" i="1" dirty="0" smtClean="0"/>
              <a:t> Прялка</a:t>
            </a:r>
            <a:r>
              <a:rPr lang="ru-RU" sz="2800" b="1" i="1" dirty="0"/>
              <a:t> </a:t>
            </a:r>
            <a:r>
              <a:rPr lang="ru-RU" sz="2800" b="1" i="1" dirty="0" smtClean="0"/>
              <a:t>– это …</a:t>
            </a:r>
            <a:endParaRPr lang="ru-RU" sz="2800" i="1" dirty="0" smtClean="0"/>
          </a:p>
          <a:p>
            <a:pPr eaLnBrk="1">
              <a:buFontTx/>
              <a:buChar char="-"/>
              <a:defRPr/>
            </a:pPr>
            <a:r>
              <a:rPr lang="ru-RU" sz="2800" b="1" i="1" dirty="0" smtClean="0"/>
              <a:t>Элементы прялки: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городки,  …</a:t>
            </a:r>
          </a:p>
          <a:p>
            <a:pPr eaLnBrk="1">
              <a:buFontTx/>
              <a:buChar char="-"/>
              <a:defRPr/>
            </a:pPr>
            <a:r>
              <a:rPr lang="ru-RU" sz="2800" b="1" i="1" dirty="0" smtClean="0"/>
              <a:t>Виды полотенец: свивальник,  …</a:t>
            </a:r>
          </a:p>
          <a:p>
            <a:pPr eaLnBrk="1">
              <a:buFontTx/>
              <a:buChar char="-"/>
              <a:defRPr/>
            </a:pPr>
            <a:r>
              <a:rPr lang="ru-RU" sz="2800" b="1" dirty="0"/>
              <a:t>Простой крестьянский дом состоял из одного большого помещения, условно поделенного на два основных центра – </a:t>
            </a:r>
            <a:r>
              <a:rPr lang="ru-RU" sz="2800" b="1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96635798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198438" y="207963"/>
            <a:ext cx="9128125" cy="11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>
              <a:lnSpc>
                <a:spcPct val="81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581025" algn="l"/>
              </a:tabLst>
            </a:pPr>
            <a:r>
              <a:rPr lang="ru-RU" sz="2200" b="1" dirty="0" smtClean="0">
                <a:solidFill>
                  <a:srgbClr val="FF0000"/>
                </a:solidFill>
                <a:cs typeface="Times New Roman" pitchFamily="18" charset="0"/>
              </a:rPr>
              <a:t>Карточка самооценки.</a:t>
            </a: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581025" algn="l"/>
              </a:tabLst>
            </a:pPr>
            <a:r>
              <a:rPr lang="ru-RU" sz="2200" b="1" dirty="0" smtClean="0">
                <a:solidFill>
                  <a:srgbClr val="FF0000"/>
                </a:solidFill>
                <a:cs typeface="Times New Roman" pitchFamily="18" charset="0"/>
              </a:rPr>
              <a:t>Ф.И</a:t>
            </a:r>
            <a:r>
              <a:rPr lang="ru-RU" sz="2200" b="1" dirty="0">
                <a:solidFill>
                  <a:srgbClr val="FF0000"/>
                </a:solidFill>
                <a:cs typeface="Times New Roman" pitchFamily="18" charset="0"/>
              </a:rPr>
              <a:t>.</a:t>
            </a:r>
            <a:r>
              <a:rPr lang="ru-RU" sz="2200" b="1" u="sng" dirty="0">
                <a:solidFill>
                  <a:srgbClr val="FF0000"/>
                </a:solidFill>
                <a:cs typeface="Times New Roman" pitchFamily="18" charset="0"/>
              </a:rPr>
              <a:t>	                                                                                                                        5   класс </a:t>
            </a:r>
            <a:r>
              <a:rPr lang="ru-RU" sz="2200" b="1" u="sng" dirty="0" smtClean="0">
                <a:solidFill>
                  <a:srgbClr val="FF0000"/>
                </a:solidFill>
                <a:cs typeface="Times New Roman" pitchFamily="18" charset="0"/>
              </a:rPr>
              <a:t>а  </a:t>
            </a:r>
            <a:endParaRPr lang="ru-RU" sz="2200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581025" algn="l"/>
              </a:tabLst>
            </a:pPr>
            <a:r>
              <a:rPr lang="ru-RU" sz="2200" b="1" u="sng" dirty="0">
                <a:solidFill>
                  <a:srgbClr val="FF0000"/>
                </a:solidFill>
                <a:cs typeface="Times New Roman" pitchFamily="18" charset="0"/>
              </a:rPr>
              <a:t> Моя цель урока:                            </a:t>
            </a:r>
            <a:endParaRPr lang="ru-RU" sz="22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064374"/>
              </p:ext>
            </p:extLst>
          </p:nvPr>
        </p:nvGraphicFramePr>
        <p:xfrm>
          <a:off x="198438" y="1400175"/>
          <a:ext cx="9666576" cy="2955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6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6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6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6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1500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Тема урока</a:t>
                      </a:r>
                      <a:endParaRPr lang="ru-RU" sz="24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100796" marR="100796" marT="50398" marB="50398"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Красный значит </a:t>
                      </a:r>
                      <a:endParaRPr lang="ru-RU" sz="24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100796" marR="100796" marT="50398" marB="50398"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Красный угол - это </a:t>
                      </a:r>
                      <a:endParaRPr lang="ru-RU" sz="24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100796" marR="100796" marT="50398" marB="50398"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 этом месте  находилось:</a:t>
                      </a:r>
                      <a:endParaRPr lang="ru-RU" sz="24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100796" marR="100796" marT="50398" marB="5039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0721">
                <a:tc>
                  <a:txBody>
                    <a:bodyPr/>
                    <a:lstStyle/>
                    <a:p>
                      <a:endParaRPr lang="ru-RU" sz="20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100796" marR="100796" marT="50398" marB="50398"/>
                </a:tc>
                <a:tc>
                  <a:txBody>
                    <a:bodyPr/>
                    <a:lstStyle/>
                    <a:p>
                      <a:endParaRPr lang="ru-RU" sz="20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100796" marR="100796" marT="50398" marB="50398"/>
                </a:tc>
                <a:tc>
                  <a:txBody>
                    <a:bodyPr/>
                    <a:lstStyle/>
                    <a:p>
                      <a:endParaRPr lang="ru-RU" sz="20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100796" marR="100796" marT="50398" marB="50398"/>
                </a:tc>
                <a:tc>
                  <a:txBody>
                    <a:bodyPr/>
                    <a:lstStyle/>
                    <a:p>
                      <a:endParaRPr lang="ru-RU" sz="20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100796" marR="100796" marT="50398" marB="5039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98438" y="4715941"/>
            <a:ext cx="6714082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Рефлексия настроения на начало урока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</a:p>
          <a:p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Рефлексия настроения на конец урока:</a:t>
            </a:r>
          </a:p>
        </p:txBody>
      </p:sp>
      <p:pic>
        <p:nvPicPr>
          <p:cNvPr id="6" name="Picture 8" descr="C:\Users\пк\Desktop\п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473" y="4703787"/>
            <a:ext cx="9361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C:\Users\пк\Desktop\п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577" y="4715941"/>
            <a:ext cx="900112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пк\Desktop\см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681" y="4730229"/>
            <a:ext cx="976882" cy="97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868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123653"/>
            <a:ext cx="9936856" cy="935038"/>
          </a:xfrm>
        </p:spPr>
        <p:txBody>
          <a:bodyPr/>
          <a:lstStyle/>
          <a:p>
            <a:r>
              <a:rPr lang="ru-RU" sz="4000" dirty="0" smtClean="0"/>
              <a:t>Попробуйте сформулировать тему </a:t>
            </a:r>
            <a:r>
              <a:rPr lang="ru-RU" sz="4000" dirty="0" smtClean="0"/>
              <a:t>урока </a:t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видеоролик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3841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otokonkurs.ru/uploads/photos/contests/2017/03/20/8/91b925529cb6fee01f0c53029576e3f6/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" y="4714227"/>
            <a:ext cx="3801284" cy="253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736x/da/57/43/da5743ba719579a3f2cdfe218ce79999--russian-painting-orthodox-christiani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19" y="4596830"/>
            <a:ext cx="3334608" cy="267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pdb/909209/d804b6f3-ad8b-49ed-a2e9-261ca69c04fd/s12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5" r="16831"/>
          <a:stretch/>
        </p:blipFill>
        <p:spPr bwMode="auto">
          <a:xfrm>
            <a:off x="4026025" y="4550721"/>
            <a:ext cx="2303932" cy="278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t03.kakprosto.ru/tumb/680/images/article/2015/2/22/179425_54e9c38703da054e9c38703dd7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55"/>
          <a:stretch/>
        </p:blipFill>
        <p:spPr bwMode="auto">
          <a:xfrm>
            <a:off x="2989" y="1439738"/>
            <a:ext cx="2183780" cy="305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td0.mycdn.me/image?id=834592578308&amp;t=20&amp;plc=WEB&amp;tkn=*Xy9Dsepb1Fs4IjrZUw8zyCno0c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30" y="1385239"/>
            <a:ext cx="2424113" cy="332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110" y="217205"/>
            <a:ext cx="4457997" cy="125888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Тема урока</a:t>
            </a:r>
            <a:r>
              <a:rPr lang="ru-RU" b="1" dirty="0" smtClean="0">
                <a:solidFill>
                  <a:srgbClr val="FF0000"/>
                </a:solidFill>
              </a:rPr>
              <a:t>: 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10" name="Рисунок 10" descr="http://vorobushek.ucoz.ru/1271727199g39cv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32576" y="252730"/>
            <a:ext cx="2299651" cy="323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s://ds04.infourok.ru/uploads/ex/045f/000cae8e-effd5959/img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" t="7134" r="5231" b="9810"/>
          <a:stretch/>
        </p:blipFill>
        <p:spPr bwMode="auto">
          <a:xfrm>
            <a:off x="4809420" y="1837776"/>
            <a:ext cx="2727687" cy="187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4355901"/>
            <a:ext cx="10080625" cy="18955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Коллективная работа</a:t>
            </a:r>
          </a:p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 </a:t>
            </a:r>
            <a:r>
              <a:rPr lang="ru-RU" sz="7200" b="1" dirty="0">
                <a:solidFill>
                  <a:srgbClr val="C00000"/>
                </a:solidFill>
              </a:rPr>
              <a:t>«Проходите в избу».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5816" y="288393"/>
            <a:ext cx="9067800" cy="1258888"/>
          </a:xfrm>
        </p:spPr>
        <p:txBody>
          <a:bodyPr/>
          <a:lstStyle/>
          <a:p>
            <a:r>
              <a:rPr lang="ru-RU" dirty="0" smtClean="0"/>
              <a:t>Цель урока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3" name="Picture 2" descr="https://ds04.infourok.ru/uploads/ex/045f/000cae8e-effd5959/img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" t="7134" r="5231" b="9810"/>
          <a:stretch/>
        </p:blipFill>
        <p:spPr bwMode="auto">
          <a:xfrm>
            <a:off x="0" y="1433022"/>
            <a:ext cx="5616624" cy="386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s5.livemaster.ru/storage/40/e2/d1d750cdacb76f904b0795a7217k--russkij-stil-rumboks-russkaya-iz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619" y="2318560"/>
            <a:ext cx="3730559" cy="209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cs8.pikabu.ru/post_img/2016/12/03/6/og_og_1480754131255553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911" y="5497833"/>
            <a:ext cx="3381425" cy="176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09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36363</TotalTime>
  <Words>834</Words>
  <Application>Microsoft Office PowerPoint</Application>
  <PresentationFormat>Произвольный</PresentationFormat>
  <Paragraphs>94</Paragraphs>
  <Slides>33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Calibri</vt:lpstr>
      <vt:lpstr>ＭＳ Ｐ明朝</vt:lpstr>
      <vt:lpstr>Times New Roman</vt:lpstr>
      <vt:lpstr>Wingdings</vt:lpstr>
      <vt:lpstr>Оформление по умолчанию</vt:lpstr>
      <vt:lpstr>Русская изба   видеоролик</vt:lpstr>
      <vt:lpstr>Приветствие </vt:lpstr>
      <vt:lpstr>Повторение пройденного материала</vt:lpstr>
      <vt:lpstr>Закончи предложение:</vt:lpstr>
      <vt:lpstr>Презентация PowerPoint</vt:lpstr>
      <vt:lpstr>Попробуйте сформулировать тему урока    видеоролик</vt:lpstr>
      <vt:lpstr>Тема урока: ?</vt:lpstr>
      <vt:lpstr>Презентация PowerPoint</vt:lpstr>
      <vt:lpstr>Цель урока?</vt:lpstr>
      <vt:lpstr>Сегодня у нас много гостей, вспомните, пожалуйста, куда  усаживали гостей в доме? </vt:lpstr>
      <vt:lpstr>Крестьянское жилище</vt:lpstr>
      <vt:lpstr>Презентация PowerPoint</vt:lpstr>
      <vt:lpstr>С детских лет мы читали и смотрели русские народные сказки.  Часто действие в них развивалось в деревянной избе.  Оказывается, в таких избах жили не только сказочные герои, но и крестьяне несколько сотен лет назад. Наша жизнь изменилась, изменился и интерьер нашего дома.   </vt:lpstr>
      <vt:lpstr>Народное искусство хранит вековые традиции, передаваемые из поколения в поколение, и эти традиции мы с вами должны знать и чтить. Не изучив прошлого, мы не сможем оценить настоящее и будущее нашего народа.  </vt:lpstr>
      <vt:lpstr>- Какие пословицы и поговорки вы знаете о русской избе  и русской печке? </vt:lpstr>
      <vt:lpstr>Красота русской избы  видеоролик</vt:lpstr>
      <vt:lpstr> Какой материал использовали крестьяне для горницы?   </vt:lpstr>
      <vt:lpstr>Все здесь, кроме печи – деревянное: потолок, гладко обтесанные стены, пристроенные к ним лавки, полати, нехитрая домашняя утварь. </vt:lpstr>
      <vt:lpstr>Что такое красный угол?</vt:lpstr>
      <vt:lpstr>В переднем углу избы находился духовный центр дома.                                         Духовный - от слова “душа”. Для того, чтобы поделиться своими бедами, обидами, страхами, попросить любви и счастья, люди обращались к иконам, украшенным вышитыми полотенцами. Рядом стоял стол.                                                                   Красный угол (передний, большой, святой) – обращен к юго-востоку, - духовный центр дома.  С востоком соединялось представление о рае, блаженном счастье, животворящем свете и надежде; на восток обращались с молитвами, заклятьями, заговорами. Красный значит красивый, главный. </vt:lpstr>
      <vt:lpstr>Красный угол -</vt:lpstr>
      <vt:lpstr>Рабочее место хозяина</vt:lpstr>
      <vt:lpstr>Презентация PowerPoint</vt:lpstr>
      <vt:lpstr>Скамьи и лавки</vt:lpstr>
      <vt:lpstr>Что такое «красный угол»? Что находилось в этом месте?</vt:lpstr>
      <vt:lpstr>ФИЗМИНУТКА</vt:lpstr>
      <vt:lpstr>План практической деятельности:  1.Формирование групп.  2.Постановка художественной задачи по выполнению макета интерьера русской избы (лепка). 3.Работа в малых группах над выбранной композицией и её деталями.  4.Подведение итогов и защита работ «Кто в избушке живёт?». </vt:lpstr>
      <vt:lpstr>ПРАКТИЧЕСКАЯ РАБОТА   В заранее подготовленной для макета коробке, создайте  внутреннюю обстановку русской избы, предметами быта и труда.  Материалы: пластилин, цветная бумага, картон.</vt:lpstr>
      <vt:lpstr>В конце урока каждая группа должна рассказать, кто живет в этой избушке.  ( Дед, баба и курочка-ряба; Емеля; Снегурочка; Лиса и заяц; Три медведя; Колобок и т.д.) В интерьер можно поместить принесённые игрушки, которые будут выполнять роль жильцов.</vt:lpstr>
      <vt:lpstr>Презентация PowerPoint</vt:lpstr>
      <vt:lpstr>Презентация PowerPoint</vt:lpstr>
      <vt:lpstr>Презентация PowerPoint</vt:lpstr>
      <vt:lpstr>Домашнее задание.   Принести художественные материалы и иллюстрации на тему «Современный интерьер нашего времени».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приходите в избу</dc:title>
  <dc:subject>изо</dc:subject>
  <dc:creator>Макарова Е.А.</dc:creator>
  <cp:lastModifiedBy>Пользователь Windows</cp:lastModifiedBy>
  <cp:revision>101</cp:revision>
  <cp:lastPrinted>1601-01-01T00:00:00Z</cp:lastPrinted>
  <dcterms:created xsi:type="dcterms:W3CDTF">2012-01-24T13:46:18Z</dcterms:created>
  <dcterms:modified xsi:type="dcterms:W3CDTF">2021-11-05T05:01:41Z</dcterms:modified>
</cp:coreProperties>
</file>