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</p:sldMasterIdLst>
  <p:sldIdLst>
    <p:sldId id="256" r:id="rId12"/>
    <p:sldId id="296" r:id="rId13"/>
    <p:sldId id="257" r:id="rId14"/>
    <p:sldId id="258" r:id="rId15"/>
    <p:sldId id="259" r:id="rId16"/>
    <p:sldId id="283" r:id="rId17"/>
    <p:sldId id="260" r:id="rId18"/>
    <p:sldId id="262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3" r:id="rId28"/>
    <p:sldId id="272" r:id="rId29"/>
    <p:sldId id="274" r:id="rId30"/>
    <p:sldId id="275" r:id="rId31"/>
    <p:sldId id="276" r:id="rId32"/>
    <p:sldId id="277" r:id="rId33"/>
    <p:sldId id="280" r:id="rId34"/>
    <p:sldId id="281" r:id="rId35"/>
    <p:sldId id="278" r:id="rId36"/>
    <p:sldId id="279" r:id="rId37"/>
    <p:sldId id="284" r:id="rId38"/>
    <p:sldId id="285" r:id="rId39"/>
    <p:sldId id="286" r:id="rId40"/>
    <p:sldId id="288" r:id="rId41"/>
    <p:sldId id="287" r:id="rId42"/>
    <p:sldId id="289" r:id="rId43"/>
    <p:sldId id="290" r:id="rId44"/>
    <p:sldId id="291" r:id="rId45"/>
    <p:sldId id="292" r:id="rId46"/>
    <p:sldId id="294" r:id="rId47"/>
    <p:sldId id="293" r:id="rId48"/>
    <p:sldId id="295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9243E-EE42-4762-9C86-2658554DAA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2811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56B39-0A63-4F08-8EF7-B1E057318DE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51831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116C1-0746-448B-9FA1-7CE02D0CE5B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72761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DFD16-ECC9-48A0-87CE-A406B3D3D67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2449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87B92-89A6-4EE1-A6DD-EB154CC257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87036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1F6D3-423A-4DA5-B61F-263ED4CF94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29763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3CA862-9552-4746-B977-BA49109B0ED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95556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00E1A-2DE0-4808-B9FB-9DA4421D62D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53762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843EF-36D7-4A31-9C29-E24CACDB914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14718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81611-3B7C-4907-BA32-C38B8088F8F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871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72873-F212-4365-B2A9-B05F4AEE8F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92573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9243E-EE42-4762-9C86-2658554DAA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22272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56B39-0A63-4F08-8EF7-B1E057318DE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75513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116C1-0746-448B-9FA1-7CE02D0CE5B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28951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DFD16-ECC9-48A0-87CE-A406B3D3D67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29404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87B92-89A6-4EE1-A6DD-EB154CC257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76612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1F6D3-423A-4DA5-B61F-263ED4CF94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30316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3CA862-9552-4746-B977-BA49109B0ED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78049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00E1A-2DE0-4808-B9FB-9DA4421D62D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80517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843EF-36D7-4A31-9C29-E24CACDB914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912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9243E-EE42-4762-9C86-2658554DAA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78199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81611-3B7C-4907-BA32-C38B8088F8F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09033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72873-F212-4365-B2A9-B05F4AEE8F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112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56B39-0A63-4F08-8EF7-B1E057318DE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6313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116C1-0746-448B-9FA1-7CE02D0CE5B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6623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DFD16-ECC9-48A0-87CE-A406B3D3D67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1480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87B92-89A6-4EE1-A6DD-EB154CC257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5969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1F6D3-423A-4DA5-B61F-263ED4CF94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4142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3CA862-9552-4746-B977-BA49109B0ED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0594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00E1A-2DE0-4808-B9FB-9DA4421D62D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068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843EF-36D7-4A31-9C29-E24CACDB914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9783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81611-3B7C-4907-BA32-C38B8088F8F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8134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72873-F212-4365-B2A9-B05F4AEE8F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0324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9243E-EE42-4762-9C86-2658554DAA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0424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56B39-0A63-4F08-8EF7-B1E057318DE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9573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116C1-0746-448B-9FA1-7CE02D0CE5B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8196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DFD16-ECC9-48A0-87CE-A406B3D3D67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4631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87B92-89A6-4EE1-A6DD-EB154CC257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3049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1F6D3-423A-4DA5-B61F-263ED4CF94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4982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3CA862-9552-4746-B977-BA49109B0ED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24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00E1A-2DE0-4808-B9FB-9DA4421D62D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3564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843EF-36D7-4A31-9C29-E24CACDB914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5348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81611-3B7C-4907-BA32-C38B8088F8F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2587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72873-F212-4365-B2A9-B05F4AEE8F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4985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9243E-EE42-4762-9C86-2658554DAA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8600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56B39-0A63-4F08-8EF7-B1E057318DE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080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116C1-0746-448B-9FA1-7CE02D0CE5B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7905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DFD16-ECC9-48A0-87CE-A406B3D3D67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1350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87B92-89A6-4EE1-A6DD-EB154CC257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6704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1F6D3-423A-4DA5-B61F-263ED4CF94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66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3CA862-9552-4746-B977-BA49109B0ED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290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00E1A-2DE0-4808-B9FB-9DA4421D62D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2219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843EF-36D7-4A31-9C29-E24CACDB914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0443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81611-3B7C-4907-BA32-C38B8088F8F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370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72873-F212-4365-B2A9-B05F4AEE8F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626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9243E-EE42-4762-9C86-2658554DAA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52785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56B39-0A63-4F08-8EF7-B1E057318DE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95374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116C1-0746-448B-9FA1-7CE02D0CE5B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9785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DFD16-ECC9-48A0-87CE-A406B3D3D67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61390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87B92-89A6-4EE1-A6DD-EB154CC257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613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1F6D3-423A-4DA5-B61F-263ED4CF94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99354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3CA862-9552-4746-B977-BA49109B0ED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83900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00E1A-2DE0-4808-B9FB-9DA4421D62D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9818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843EF-36D7-4A31-9C29-E24CACDB914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68474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81611-3B7C-4907-BA32-C38B8088F8F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14478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72873-F212-4365-B2A9-B05F4AEE8F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6803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9243E-EE42-4762-9C86-2658554DAA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0488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56B39-0A63-4F08-8EF7-B1E057318DE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55662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116C1-0746-448B-9FA1-7CE02D0CE5B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66813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DFD16-ECC9-48A0-87CE-A406B3D3D67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909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87B92-89A6-4EE1-A6DD-EB154CC257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2278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1F6D3-423A-4DA5-B61F-263ED4CF94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04751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3CA862-9552-4746-B977-BA49109B0ED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74601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00E1A-2DE0-4808-B9FB-9DA4421D62D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49216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843EF-36D7-4A31-9C29-E24CACDB914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47244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81611-3B7C-4907-BA32-C38B8088F8F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34615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72873-F212-4365-B2A9-B05F4AEE8F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9661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9243E-EE42-4762-9C86-2658554DAA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02564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56B39-0A63-4F08-8EF7-B1E057318DE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61276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116C1-0746-448B-9FA1-7CE02D0CE5B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822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DFD16-ECC9-48A0-87CE-A406B3D3D67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23950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87B92-89A6-4EE1-A6DD-EB154CC257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3345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1F6D3-423A-4DA5-B61F-263ED4CF94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93014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3CA862-9552-4746-B977-BA49109B0ED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51449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00E1A-2DE0-4808-B9FB-9DA4421D62D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13858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843EF-36D7-4A31-9C29-E24CACDB914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99666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81611-3B7C-4907-BA32-C38B8088F8F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37708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72873-F212-4365-B2A9-B05F4AEE8F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83187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9243E-EE42-4762-9C86-2658554DAA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76982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56B39-0A63-4F08-8EF7-B1E057318DE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995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116C1-0746-448B-9FA1-7CE02D0CE5B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43052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DFD16-ECC9-48A0-87CE-A406B3D3D67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11695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87B92-89A6-4EE1-A6DD-EB154CC257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59384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1F6D3-423A-4DA5-B61F-263ED4CF94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47493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3CA862-9552-4746-B977-BA49109B0ED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01929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00E1A-2DE0-4808-B9FB-9DA4421D62D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07187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843EF-36D7-4A31-9C29-E24CACDB914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27711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81611-3B7C-4907-BA32-C38B8088F8F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09259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72873-F212-4365-B2A9-B05F4AEE8F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53041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9243E-EE42-4762-9C86-2658554DAA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097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56B39-0A63-4F08-8EF7-B1E057318DE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01279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116C1-0746-448B-9FA1-7CE02D0CE5B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35867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DFD16-ECC9-48A0-87CE-A406B3D3D67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58749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87B92-89A6-4EE1-A6DD-EB154CC257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90330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1F6D3-423A-4DA5-B61F-263ED4CF94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96482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3CA862-9552-4746-B977-BA49109B0ED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10196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00E1A-2DE0-4808-B9FB-9DA4421D62D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20467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843EF-36D7-4A31-9C29-E24CACDB914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91645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81611-3B7C-4907-BA32-C38B8088F8F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82598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72873-F212-4365-B2A9-B05F4AEE8F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800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268422-DDE9-4360-8A05-7E6AC270E54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918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268422-DDE9-4360-8A05-7E6AC270E54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130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268422-DDE9-4360-8A05-7E6AC270E54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885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268422-DDE9-4360-8A05-7E6AC270E54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330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268422-DDE9-4360-8A05-7E6AC270E54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9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268422-DDE9-4360-8A05-7E6AC270E54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725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268422-DDE9-4360-8A05-7E6AC270E54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571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268422-DDE9-4360-8A05-7E6AC270E54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92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268422-DDE9-4360-8A05-7E6AC270E54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0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268422-DDE9-4360-8A05-7E6AC270E54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867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143000"/>
            <a:ext cx="8229600" cy="3657600"/>
          </a:xfrm>
        </p:spPr>
        <p:txBody>
          <a:bodyPr/>
          <a:lstStyle/>
          <a:p>
            <a:r>
              <a:rPr lang="ru-RU" sz="6600" dirty="0" smtClean="0">
                <a:latin typeface="Monotype Corsiva" pitchFamily="66" charset="0"/>
              </a:rPr>
              <a:t>Урок-викторина</a:t>
            </a:r>
            <a:br>
              <a:rPr lang="ru-RU" sz="6600" dirty="0" smtClean="0">
                <a:latin typeface="Monotype Corsiva" pitchFamily="66" charset="0"/>
              </a:rPr>
            </a:br>
            <a:r>
              <a:rPr lang="ru-RU" sz="6600" dirty="0" smtClean="0">
                <a:latin typeface="Monotype Corsiva" pitchFamily="66" charset="0"/>
              </a:rPr>
              <a:t>«Мои любимые сказки»</a:t>
            </a:r>
            <a:endParaRPr lang="ru-RU" sz="66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107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r>
              <a:rPr lang="ru-RU"/>
              <a:t>Меч</a:t>
            </a:r>
          </a:p>
        </p:txBody>
      </p:sp>
      <p:pic>
        <p:nvPicPr>
          <p:cNvPr id="28678" name="Picture 6" descr="jiang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28600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063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838200" y="685800"/>
            <a:ext cx="7467600" cy="4602163"/>
          </a:xfrm>
        </p:spPr>
        <p:txBody>
          <a:bodyPr/>
          <a:lstStyle/>
          <a:p>
            <a:r>
              <a:rPr lang="ru-RU" dirty="0"/>
              <a:t>Река, у которой сражался Иван – крестьянский сын?</a:t>
            </a:r>
          </a:p>
        </p:txBody>
      </p:sp>
    </p:spTree>
    <p:extLst>
      <p:ext uri="{BB962C8B-B14F-4D97-AF65-F5344CB8AC3E}">
        <p14:creationId xmlns:p14="http://schemas.microsoft.com/office/powerpoint/2010/main" val="11689654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8229600" cy="1143000"/>
          </a:xfrm>
        </p:spPr>
        <p:txBody>
          <a:bodyPr/>
          <a:lstStyle/>
          <a:p>
            <a:r>
              <a:rPr lang="ru-RU"/>
              <a:t>Смородина</a:t>
            </a:r>
          </a:p>
        </p:txBody>
      </p:sp>
      <p:pic>
        <p:nvPicPr>
          <p:cNvPr id="32774" name="Picture 6" descr="377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981200"/>
            <a:ext cx="3709988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395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838200"/>
            <a:ext cx="8229600" cy="4343400"/>
          </a:xfrm>
        </p:spPr>
        <p:txBody>
          <a:bodyPr/>
          <a:lstStyle/>
          <a:p>
            <a:r>
              <a:rPr lang="ru-RU" dirty="0"/>
              <a:t>Животное, в которое была заколдована </a:t>
            </a:r>
            <a:r>
              <a:rPr lang="ru-RU" dirty="0" smtClean="0"/>
              <a:t>Кощеем </a:t>
            </a:r>
            <a:r>
              <a:rPr lang="ru-RU" dirty="0"/>
              <a:t>Бессмертным прекрасная девушка</a:t>
            </a:r>
          </a:p>
        </p:txBody>
      </p:sp>
    </p:spTree>
    <p:extLst>
      <p:ext uri="{BB962C8B-B14F-4D97-AF65-F5344CB8AC3E}">
        <p14:creationId xmlns:p14="http://schemas.microsoft.com/office/powerpoint/2010/main" val="9635893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/>
              <a:t>Лягушка</a:t>
            </a:r>
          </a:p>
        </p:txBody>
      </p:sp>
      <p:pic>
        <p:nvPicPr>
          <p:cNvPr id="49158" name="Picture 6" descr="carevna-lyagush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828800"/>
            <a:ext cx="6096000" cy="428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94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90466"/>
          </a:xfrm>
        </p:spPr>
        <p:txBody>
          <a:bodyPr/>
          <a:lstStyle/>
          <a:p>
            <a:r>
              <a:rPr lang="ru-RU" dirty="0" smtClean="0"/>
              <a:t>•	Какой транспорт доставил Василису к дворцу?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019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/>
          <a:lstStyle/>
          <a:p>
            <a:r>
              <a:rPr lang="ru-RU" dirty="0" smtClean="0"/>
              <a:t>Карета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78454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78498"/>
          </a:xfrm>
        </p:spPr>
        <p:txBody>
          <a:bodyPr/>
          <a:lstStyle/>
          <a:p>
            <a:r>
              <a:rPr lang="ru-RU" dirty="0" smtClean="0">
                <a:effectLst/>
                <a:latin typeface="Times New Roman"/>
                <a:ea typeface="Calibri"/>
              </a:rPr>
              <a:t>С кем Журавль решил создать ячейку общества?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42763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/>
          <a:lstStyle/>
          <a:p>
            <a:r>
              <a:rPr lang="ru-RU" dirty="0" smtClean="0"/>
              <a:t>Цаплей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988840"/>
            <a:ext cx="4933956" cy="366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8822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62474"/>
          </a:xfrm>
        </p:spPr>
        <p:txBody>
          <a:bodyPr/>
          <a:lstStyle/>
          <a:p>
            <a:r>
              <a:rPr lang="ru-RU" dirty="0" smtClean="0">
                <a:effectLst/>
                <a:latin typeface="Times New Roman"/>
                <a:ea typeface="Calibri"/>
              </a:rPr>
              <a:t>О какой сказке гласит народная мудрость «Кто ничего не делает, то на перине не уснёт»?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6042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/>
          <a:lstStyle/>
          <a:p>
            <a:r>
              <a:rPr lang="ru-RU" sz="3600" dirty="0" smtClean="0"/>
              <a:t>Что за слово спрятано здесь?</a:t>
            </a:r>
            <a:endParaRPr lang="ru-RU" sz="36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2448272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Блондинка\Pictures\k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285219"/>
            <a:ext cx="2592288" cy="199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284984"/>
            <a:ext cx="3060340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0152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/>
          <a:lstStyle/>
          <a:p>
            <a:r>
              <a:rPr lang="ru-RU" dirty="0" smtClean="0"/>
              <a:t>Солдатская шинель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25033"/>
            <a:ext cx="266429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Блондинка\Pictures\1619938979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02325"/>
            <a:ext cx="4021333" cy="2642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5983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58418"/>
          </a:xfrm>
        </p:spPr>
        <p:txBody>
          <a:bodyPr/>
          <a:lstStyle/>
          <a:p>
            <a:r>
              <a:rPr lang="ru-RU" dirty="0" smtClean="0"/>
              <a:t>•	Чем занимались братья Ивана во время дозора?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20073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/>
          <a:lstStyle/>
          <a:p>
            <a:r>
              <a:rPr lang="ru-RU" dirty="0" smtClean="0"/>
              <a:t>Спали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96471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914400"/>
            <a:ext cx="8229600" cy="4495800"/>
          </a:xfrm>
        </p:spPr>
        <p:txBody>
          <a:bodyPr/>
          <a:lstStyle/>
          <a:p>
            <a:r>
              <a:rPr lang="ru-RU" dirty="0"/>
              <a:t>Как называется швейная принадлежность, в которой таится смертельная опасность для </a:t>
            </a:r>
            <a:r>
              <a:rPr lang="ru-RU" dirty="0" smtClean="0"/>
              <a:t>Кощея.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79693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ru-RU"/>
              <a:t>Игла </a:t>
            </a:r>
          </a:p>
        </p:txBody>
      </p:sp>
      <p:pic>
        <p:nvPicPr>
          <p:cNvPr id="110598" name="Picture 6" descr="naehnad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76400"/>
            <a:ext cx="6934200" cy="434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283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54562"/>
          </a:xfrm>
        </p:spPr>
        <p:txBody>
          <a:bodyPr/>
          <a:lstStyle/>
          <a:p>
            <a:r>
              <a:rPr lang="ru-RU" dirty="0" smtClean="0"/>
              <a:t>•	Какая сказочная героиня, прежде чем спрашивать Ивана, должна его была напоить, накормить и выпарить?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88876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609600"/>
            <a:ext cx="8229600" cy="1143000"/>
          </a:xfrm>
        </p:spPr>
        <p:txBody>
          <a:bodyPr/>
          <a:lstStyle/>
          <a:p>
            <a:r>
              <a:rPr lang="ru-RU"/>
              <a:t>Баба Яга</a:t>
            </a:r>
          </a:p>
        </p:txBody>
      </p:sp>
      <p:pic>
        <p:nvPicPr>
          <p:cNvPr id="53254" name="Picture 6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752600"/>
            <a:ext cx="6781800" cy="461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54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3874442"/>
          </a:xfrm>
        </p:spPr>
        <p:txBody>
          <a:bodyPr/>
          <a:lstStyle/>
          <a:p>
            <a:r>
              <a:rPr lang="ru-RU" sz="9600" dirty="0" smtClean="0">
                <a:latin typeface="Monotype Corsiva" pitchFamily="66" charset="0"/>
              </a:rPr>
              <a:t/>
            </a:r>
            <a:br>
              <a:rPr lang="ru-RU" sz="9600" dirty="0" smtClean="0">
                <a:latin typeface="Monotype Corsiva" pitchFamily="66" charset="0"/>
              </a:rPr>
            </a:br>
            <a:r>
              <a:rPr lang="ru-RU" sz="9600" dirty="0" smtClean="0">
                <a:latin typeface="Monotype Corsiva" pitchFamily="66" charset="0"/>
              </a:rPr>
              <a:t>«Словарик»</a:t>
            </a:r>
            <a:endParaRPr lang="ru-RU" sz="96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9884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>
                <a:latin typeface="Monotype Corsiva" pitchFamily="66" charset="0"/>
              </a:rPr>
              <a:t>Объясните значение слов</a:t>
            </a:r>
            <a:endParaRPr lang="ru-RU" sz="6000" b="1" dirty="0"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5400" dirty="0" smtClean="0"/>
              <a:t>Терем</a:t>
            </a:r>
          </a:p>
          <a:p>
            <a:r>
              <a:rPr lang="ru-RU" sz="5400" dirty="0" smtClean="0"/>
              <a:t>Зачин</a:t>
            </a:r>
            <a:endParaRPr lang="ru-RU" sz="5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4800" dirty="0" smtClean="0"/>
              <a:t>Рыскучие (звери)</a:t>
            </a:r>
          </a:p>
          <a:p>
            <a:r>
              <a:rPr lang="ru-RU" sz="4800" dirty="0" smtClean="0"/>
              <a:t>Концовка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3936567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234482"/>
          </a:xfrm>
        </p:spPr>
        <p:txBody>
          <a:bodyPr/>
          <a:lstStyle/>
          <a:p>
            <a:r>
              <a:rPr lang="ru-RU" sz="8800" dirty="0" smtClean="0">
                <a:effectLst/>
                <a:latin typeface="Monotype Corsiva" pitchFamily="66" charset="0"/>
                <a:ea typeface="Calibri"/>
              </a:rPr>
              <a:t>«Чёрный ящик»</a:t>
            </a:r>
            <a:endParaRPr lang="ru-RU" sz="8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67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3600400"/>
          </a:xfrm>
        </p:spPr>
        <p:txBody>
          <a:bodyPr/>
          <a:lstStyle/>
          <a:p>
            <a:pPr algn="r"/>
            <a:r>
              <a:rPr lang="ru-RU" sz="4800" b="1" dirty="0" smtClean="0">
                <a:latin typeface="Monotype Corsiva" pitchFamily="66" charset="0"/>
              </a:rPr>
              <a:t>Сказка-ложь, да в ней намёк!</a:t>
            </a:r>
            <a:br>
              <a:rPr lang="ru-RU" sz="4800" b="1" dirty="0" smtClean="0">
                <a:latin typeface="Monotype Corsiva" pitchFamily="66" charset="0"/>
              </a:rPr>
            </a:br>
            <a:r>
              <a:rPr lang="ru-RU" sz="4800" b="1" dirty="0" smtClean="0">
                <a:latin typeface="Monotype Corsiva" pitchFamily="66" charset="0"/>
              </a:rPr>
              <a:t>Добрым молодцам урок.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69781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62474"/>
          </a:xfrm>
        </p:spPr>
        <p:txBody>
          <a:bodyPr/>
          <a:lstStyle/>
          <a:p>
            <a:r>
              <a:rPr lang="ru-RU" sz="8800" dirty="0" smtClean="0">
                <a:latin typeface="Monotype Corsiva" pitchFamily="66" charset="0"/>
              </a:rPr>
              <a:t>«Творческое»</a:t>
            </a:r>
            <a:endParaRPr lang="ru-RU" sz="8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0945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728192"/>
          </a:xfrm>
        </p:spPr>
        <p:txBody>
          <a:bodyPr/>
          <a:lstStyle/>
          <a:p>
            <a:r>
              <a:rPr lang="ru-RU" b="1" dirty="0">
                <a:solidFill>
                  <a:srgbClr val="000000"/>
                </a:solidFill>
              </a:rPr>
              <a:t>Подберите пословицы к героям сказки: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060848"/>
            <a:ext cx="3826768" cy="4065315"/>
          </a:xfrm>
        </p:spPr>
        <p:txBody>
          <a:bodyPr/>
          <a:lstStyle/>
          <a:p>
            <a:r>
              <a:rPr lang="ru-RU" dirty="0" smtClean="0"/>
              <a:t>1 команда - Василиса Премудрая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060848"/>
            <a:ext cx="3884240" cy="4065315"/>
          </a:xfrm>
        </p:spPr>
        <p:txBody>
          <a:bodyPr/>
          <a:lstStyle/>
          <a:p>
            <a:r>
              <a:rPr lang="ru-RU" dirty="0" smtClean="0"/>
              <a:t>2 команда – Иван – крестьянский сын.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0588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50506"/>
          </a:xfrm>
        </p:spPr>
        <p:txBody>
          <a:bodyPr/>
          <a:lstStyle/>
          <a:p>
            <a:r>
              <a:rPr lang="ru-RU" sz="8800" b="1" dirty="0" smtClean="0">
                <a:latin typeface="Monotype Corsiva" pitchFamily="66" charset="0"/>
              </a:rPr>
              <a:t>«Шуточный рисунок»</a:t>
            </a:r>
            <a:endParaRPr lang="ru-RU" sz="88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6716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/>
              <a:t>Нарисовать портрет 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4800" dirty="0" smtClean="0"/>
              <a:t>1 команда – Кощея Бессмертного</a:t>
            </a:r>
          </a:p>
          <a:p>
            <a:pPr marL="0" indent="0">
              <a:buNone/>
            </a:pPr>
            <a:r>
              <a:rPr lang="ru-RU" dirty="0" smtClean="0"/>
              <a:t>                                   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4800" dirty="0" smtClean="0"/>
              <a:t>2 команда -  Чудо- </a:t>
            </a:r>
            <a:r>
              <a:rPr lang="ru-RU" sz="4800" dirty="0" err="1" smtClean="0"/>
              <a:t>юдо</a:t>
            </a:r>
            <a:r>
              <a:rPr lang="ru-RU" sz="4800" dirty="0" smtClean="0"/>
              <a:t>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0883118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94522"/>
          </a:xfrm>
        </p:spPr>
        <p:txBody>
          <a:bodyPr/>
          <a:lstStyle/>
          <a:p>
            <a:r>
              <a:rPr lang="ru-RU" sz="9600" b="1" dirty="0" smtClean="0">
                <a:latin typeface="Monotype Corsiva" pitchFamily="66" charset="0"/>
              </a:rPr>
              <a:t>«Живые картины»</a:t>
            </a:r>
            <a:endParaRPr lang="ru-RU" sz="96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7058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•	</a:t>
            </a:r>
            <a:r>
              <a:rPr lang="ru-RU" sz="3600" dirty="0" smtClean="0"/>
              <a:t>Изобразить как старший брат пошел в дозор.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•</a:t>
            </a:r>
            <a:r>
              <a:rPr lang="ru-RU" sz="3600" dirty="0" smtClean="0"/>
              <a:t>	Изобразить танец Василисы Премудрой на пиру у царя.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72682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5400" b="1" dirty="0" smtClean="0">
                <a:latin typeface="Monotype Corsiva" pitchFamily="66" charset="0"/>
              </a:rPr>
              <a:t>Защита </a:t>
            </a:r>
            <a:r>
              <a:rPr lang="ru-RU" sz="5400" b="1" dirty="0">
                <a:latin typeface="Monotype Corsiva" pitchFamily="66" charset="0"/>
              </a:rPr>
              <a:t>иллюстраций </a:t>
            </a:r>
            <a:endParaRPr lang="ru-RU" sz="5400" b="1" dirty="0" smtClean="0">
              <a:latin typeface="Monotype Corsiva" pitchFamily="66" charset="0"/>
            </a:endParaRPr>
          </a:p>
          <a:p>
            <a:pPr algn="ctr"/>
            <a:r>
              <a:rPr lang="ru-RU" sz="5400" b="1" dirty="0" smtClean="0">
                <a:latin typeface="Monotype Corsiva" pitchFamily="66" charset="0"/>
              </a:rPr>
              <a:t>«</a:t>
            </a:r>
            <a:r>
              <a:rPr lang="ru-RU" sz="5400" b="1" dirty="0">
                <a:latin typeface="Monotype Corsiva" pitchFamily="66" charset="0"/>
              </a:rPr>
              <a:t>Мои любимые сказки» </a:t>
            </a:r>
          </a:p>
        </p:txBody>
      </p:sp>
    </p:spTree>
    <p:extLst>
      <p:ext uri="{BB962C8B-B14F-4D97-AF65-F5344CB8AC3E}">
        <p14:creationId xmlns:p14="http://schemas.microsoft.com/office/powerpoint/2010/main" val="4605358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229600" cy="4738538"/>
          </a:xfrm>
        </p:spPr>
        <p:txBody>
          <a:bodyPr/>
          <a:lstStyle/>
          <a:p>
            <a:r>
              <a:rPr lang="ru-RU" sz="9600" b="1" dirty="0" smtClean="0">
                <a:latin typeface="Monotype Corsiva" pitchFamily="66" charset="0"/>
              </a:rPr>
              <a:t>Подведение итогов </a:t>
            </a:r>
            <a:endParaRPr lang="ru-RU" sz="96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2738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10546"/>
          </a:xfrm>
        </p:spPr>
        <p:txBody>
          <a:bodyPr/>
          <a:lstStyle/>
          <a:p>
            <a:pPr algn="l"/>
            <a:r>
              <a:rPr lang="ru-RU" sz="4000" b="1" dirty="0" smtClean="0">
                <a:latin typeface="Monotype Corsiva" pitchFamily="66" charset="0"/>
              </a:rPr>
              <a:t>В </a:t>
            </a:r>
            <a:r>
              <a:rPr lang="ru-RU" sz="4000" b="1" dirty="0">
                <a:latin typeface="Monotype Corsiva" pitchFamily="66" charset="0"/>
              </a:rPr>
              <a:t>сказке прославляются лучшие качества человека – в этом нет ничего волшебного. Чудеса только подчеркивают ценность этих качеств, поэтому недаром </a:t>
            </a:r>
            <a:r>
              <a:rPr lang="ru-RU" sz="4000" b="1">
                <a:latin typeface="Monotype Corsiva" pitchFamily="66" charset="0"/>
              </a:rPr>
              <a:t>говориться </a:t>
            </a:r>
            <a:r>
              <a:rPr lang="ru-RU" sz="4000" b="1" smtClean="0">
                <a:latin typeface="Monotype Corsiva" pitchFamily="66" charset="0"/>
              </a:rPr>
              <a:t>«Сказка </a:t>
            </a:r>
            <a:r>
              <a:rPr lang="ru-RU" sz="4000" b="1" dirty="0">
                <a:latin typeface="Monotype Corsiva" pitchFamily="66" charset="0"/>
              </a:rPr>
              <a:t>- ложь, да в ней намек, добрым </a:t>
            </a:r>
            <a:r>
              <a:rPr lang="ru-RU" sz="4000" b="1">
                <a:latin typeface="Monotype Corsiva" pitchFamily="66" charset="0"/>
              </a:rPr>
              <a:t>молодцам </a:t>
            </a:r>
            <a:r>
              <a:rPr lang="ru-RU" sz="4000" b="1" smtClean="0">
                <a:latin typeface="Monotype Corsiva" pitchFamily="66" charset="0"/>
              </a:rPr>
              <a:t>урок». </a:t>
            </a:r>
            <a:endParaRPr lang="ru-RU" sz="40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6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dirty="0" smtClean="0">
                <a:latin typeface="Monotype Corsiva" pitchFamily="66" charset="0"/>
              </a:rPr>
              <a:t>Беседа по сказкам. </a:t>
            </a:r>
            <a:endParaRPr lang="ru-RU" sz="6000" dirty="0"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 smtClean="0">
                <a:latin typeface="Monotype Corsiva" pitchFamily="66" charset="0"/>
              </a:rPr>
              <a:t> </a:t>
            </a:r>
            <a:r>
              <a:rPr lang="ru-RU" sz="2800" dirty="0" smtClean="0">
                <a:latin typeface="Monotype Corsiva" pitchFamily="66" charset="0"/>
              </a:rPr>
              <a:t>За что вы любите сказки?</a:t>
            </a:r>
          </a:p>
          <a:p>
            <a:r>
              <a:rPr lang="ru-RU" sz="2800" dirty="0" smtClean="0">
                <a:latin typeface="Monotype Corsiva" pitchFamily="66" charset="0"/>
              </a:rPr>
              <a:t> Назовите ваши любимые народные сказки.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i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i="1" dirty="0">
                <a:latin typeface="Times New Roman"/>
                <a:ea typeface="Calibri"/>
                <a:cs typeface="Times New Roman"/>
              </a:rPr>
              <a:t>Каких сказочных героев вы особенно  понравились?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i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i="1" dirty="0">
                <a:latin typeface="Times New Roman"/>
                <a:ea typeface="Calibri"/>
                <a:cs typeface="Times New Roman"/>
              </a:rPr>
              <a:t>Чем интересны герои народных сказок?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i="1" dirty="0" smtClean="0">
                <a:latin typeface="Times New Roman"/>
                <a:ea typeface="Calibri"/>
                <a:cs typeface="Times New Roman"/>
              </a:rPr>
              <a:t>Каким </a:t>
            </a:r>
            <a:r>
              <a:rPr lang="ru-RU" sz="2800" i="1" dirty="0">
                <a:latin typeface="Times New Roman"/>
                <a:ea typeface="Calibri"/>
                <a:cs typeface="Times New Roman"/>
              </a:rPr>
              <a:t>героем народной сказки вы могли бы быть?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endParaRPr lang="ru-RU" sz="4800" dirty="0" smtClean="0">
              <a:latin typeface="Monotype Corsiva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0436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7200" dirty="0" smtClean="0">
                <a:latin typeface="Monotype Corsiva" pitchFamily="66" charset="0"/>
              </a:rPr>
              <a:t>Начинаем викторину…..</a:t>
            </a:r>
            <a:endParaRPr lang="ru-RU" sz="7200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0719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484784"/>
            <a:ext cx="8229600" cy="3370386"/>
          </a:xfrm>
        </p:spPr>
        <p:txBody>
          <a:bodyPr/>
          <a:lstStyle/>
          <a:p>
            <a:r>
              <a:rPr lang="ru-RU" sz="8800" dirty="0" smtClean="0">
                <a:latin typeface="Monotype Corsiva" pitchFamily="66" charset="0"/>
              </a:rPr>
              <a:t>«Разминка»</a:t>
            </a:r>
            <a:endParaRPr lang="ru-RU" sz="8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540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	Одно из имен Василисы?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0615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30426"/>
          </a:xfrm>
        </p:spPr>
        <p:txBody>
          <a:bodyPr/>
          <a:lstStyle/>
          <a:p>
            <a:r>
              <a:rPr lang="ru-RU" dirty="0" smtClean="0"/>
              <a:t>Премудрая или Прекрасная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5315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229600" cy="4449763"/>
          </a:xfrm>
        </p:spPr>
        <p:txBody>
          <a:bodyPr/>
          <a:lstStyle/>
          <a:p>
            <a:r>
              <a:rPr lang="ru-RU" dirty="0"/>
              <a:t>Оружие, которым пользовались сказочные богатыри?</a:t>
            </a:r>
          </a:p>
        </p:txBody>
      </p:sp>
    </p:spTree>
    <p:extLst>
      <p:ext uri="{BB962C8B-B14F-4D97-AF65-F5344CB8AC3E}">
        <p14:creationId xmlns:p14="http://schemas.microsoft.com/office/powerpoint/2010/main" val="9664671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Bookman Old Style"/>
        <a:ea typeface=""/>
        <a:cs typeface="Arial"/>
      </a:majorFont>
      <a:minorFont>
        <a:latin typeface="Bookman Old Style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Bookman Old Style"/>
        <a:ea typeface=""/>
        <a:cs typeface="Arial"/>
      </a:majorFont>
      <a:minorFont>
        <a:latin typeface="Bookman Old Style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Bookman Old Style"/>
        <a:ea typeface=""/>
        <a:cs typeface="Arial"/>
      </a:majorFont>
      <a:minorFont>
        <a:latin typeface="Bookman Old Style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Bookman Old Style"/>
        <a:ea typeface=""/>
        <a:cs typeface="Arial"/>
      </a:majorFont>
      <a:minorFont>
        <a:latin typeface="Bookman Old Style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Bookman Old Style"/>
        <a:ea typeface=""/>
        <a:cs typeface="Arial"/>
      </a:majorFont>
      <a:minorFont>
        <a:latin typeface="Bookman Old Style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Bookman Old Style"/>
        <a:ea typeface=""/>
        <a:cs typeface="Arial"/>
      </a:majorFont>
      <a:minorFont>
        <a:latin typeface="Bookman Old Style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Bookman Old Style"/>
        <a:ea typeface=""/>
        <a:cs typeface="Arial"/>
      </a:majorFont>
      <a:minorFont>
        <a:latin typeface="Bookman Old Style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Bookman Old Style"/>
        <a:ea typeface=""/>
        <a:cs typeface="Arial"/>
      </a:majorFont>
      <a:minorFont>
        <a:latin typeface="Bookman Old Style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Bookman Old Style"/>
        <a:ea typeface=""/>
        <a:cs typeface="Arial"/>
      </a:majorFont>
      <a:minorFont>
        <a:latin typeface="Bookman Old Style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Bookman Old Style"/>
        <a:ea typeface=""/>
        <a:cs typeface="Arial"/>
      </a:majorFont>
      <a:minorFont>
        <a:latin typeface="Bookman Old Style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250</Words>
  <Application>Microsoft Office PowerPoint</Application>
  <PresentationFormat>Экран (4:3)</PresentationFormat>
  <Paragraphs>54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38</vt:i4>
      </vt:variant>
    </vt:vector>
  </HeadingPairs>
  <TitlesOfParts>
    <vt:vector size="49" baseType="lpstr">
      <vt:lpstr>Тема Office</vt:lpstr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6_Оформление по умолчанию</vt:lpstr>
      <vt:lpstr>7_Оформление по умолчанию</vt:lpstr>
      <vt:lpstr>8_Оформление по умолчанию</vt:lpstr>
      <vt:lpstr>9_Оформление по умолчанию</vt:lpstr>
      <vt:lpstr>Урок-викторина «Мои любимые сказки»</vt:lpstr>
      <vt:lpstr>Что за слово спрятано здесь?</vt:lpstr>
      <vt:lpstr>Сказка-ложь, да в ней намёк! Добрым молодцам урок.</vt:lpstr>
      <vt:lpstr>Беседа по сказкам. </vt:lpstr>
      <vt:lpstr>Начинаем викторину…..</vt:lpstr>
      <vt:lpstr>«Разминка»</vt:lpstr>
      <vt:lpstr>Презентация PowerPoint</vt:lpstr>
      <vt:lpstr>Премудрая или Прекрасная</vt:lpstr>
      <vt:lpstr>Оружие, которым пользовались сказочные богатыри?</vt:lpstr>
      <vt:lpstr>Меч</vt:lpstr>
      <vt:lpstr>Река, у которой сражался Иван – крестьянский сын?</vt:lpstr>
      <vt:lpstr>Смородина</vt:lpstr>
      <vt:lpstr>Животное, в которое была заколдована Кощеем Бессмертным прекрасная девушка</vt:lpstr>
      <vt:lpstr>Лягушка</vt:lpstr>
      <vt:lpstr>• Какой транспорт доставил Василису к дворцу? </vt:lpstr>
      <vt:lpstr>Карета</vt:lpstr>
      <vt:lpstr>С кем Журавль решил создать ячейку общества? </vt:lpstr>
      <vt:lpstr>Цаплей</vt:lpstr>
      <vt:lpstr>О какой сказке гласит народная мудрость «Кто ничего не делает, то на перине не уснёт»? </vt:lpstr>
      <vt:lpstr>Солдатская шинель</vt:lpstr>
      <vt:lpstr>• Чем занимались братья Ивана во время дозора? </vt:lpstr>
      <vt:lpstr>Спали</vt:lpstr>
      <vt:lpstr>Как называется швейная принадлежность, в которой таится смертельная опасность для Кощея. </vt:lpstr>
      <vt:lpstr>Игла </vt:lpstr>
      <vt:lpstr>• Какая сказочная героиня, прежде чем спрашивать Ивана, должна его была напоить, накормить и выпарить? </vt:lpstr>
      <vt:lpstr>Баба Яга</vt:lpstr>
      <vt:lpstr> «Словарик»</vt:lpstr>
      <vt:lpstr>Объясните значение слов</vt:lpstr>
      <vt:lpstr>«Чёрный ящик»</vt:lpstr>
      <vt:lpstr>«Творческое»</vt:lpstr>
      <vt:lpstr>Подберите пословицы к героям сказки:</vt:lpstr>
      <vt:lpstr>«Шуточный рисунок»</vt:lpstr>
      <vt:lpstr>Нарисовать портрет </vt:lpstr>
      <vt:lpstr>«Живые картины»</vt:lpstr>
      <vt:lpstr>Презентация PowerPoint</vt:lpstr>
      <vt:lpstr>Презентация PowerPoint</vt:lpstr>
      <vt:lpstr>Подведение итогов </vt:lpstr>
      <vt:lpstr>В сказке прославляются лучшие качества человека – в этом нет ничего волшебного. Чудеса только подчеркивают ценность этих качеств, поэтому недаром говориться «Сказка - ложь, да в ней намек, добрым молодцам урок».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Мои любимые сказки…</dc:title>
  <dc:creator>пользователь</dc:creator>
  <cp:lastModifiedBy>Блондинка</cp:lastModifiedBy>
  <cp:revision>6</cp:revision>
  <dcterms:created xsi:type="dcterms:W3CDTF">2015-09-29T12:56:01Z</dcterms:created>
  <dcterms:modified xsi:type="dcterms:W3CDTF">2025-10-14T10:23:31Z</dcterms:modified>
</cp:coreProperties>
</file>