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0" d="100"/>
          <a:sy n="50" d="100"/>
        </p:scale>
        <p:origin x="-1253" y="-6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21.01.2021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21.01.2021</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4" name="Рисунок 3" descr="71b2f3d100b196b2bdd5577c4864d3a5.jpg"/>
          <p:cNvPicPr>
            <a:picLocks noChangeAspect="1"/>
          </p:cNvPicPr>
          <p:nvPr/>
        </p:nvPicPr>
        <p:blipFill>
          <a:blip r:embed="rId2" cstate="print"/>
          <a:stretch>
            <a:fillRect/>
          </a:stretch>
        </p:blipFill>
        <p:spPr>
          <a:xfrm>
            <a:off x="-1" y="-428652"/>
            <a:ext cx="9144001" cy="7643842"/>
          </a:xfrm>
          <a:prstGeom prst="rect">
            <a:avLst/>
          </a:prstGeom>
        </p:spPr>
      </p:pic>
      <p:sp>
        <p:nvSpPr>
          <p:cNvPr id="1025" name="Rectangle 1"/>
          <p:cNvSpPr>
            <a:spLocks noChangeArrowheads="1"/>
          </p:cNvSpPr>
          <p:nvPr/>
        </p:nvSpPr>
        <p:spPr bwMode="auto">
          <a:xfrm>
            <a:off x="1214414" y="1214422"/>
            <a:ext cx="671517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1" i="1"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«Нетрадиционные техники рисования для дошкольников»</a:t>
            </a:r>
            <a:endParaRPr kumimoji="0" lang="ru-RU"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2500298" y="5214950"/>
            <a:ext cx="350046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Подготовила:</a:t>
            </a:r>
            <a:r>
              <a:rPr kumimoji="0" lang="ru-RU" sz="2000" b="1" i="1"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r>
              <a:rPr kumimoji="0" lang="en-US" sz="2000" b="1" i="1"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Воспитатель подготовительной группы</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1"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Стоксина О.А.</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a:off x="3357554" y="571480"/>
            <a:ext cx="3303277" cy="646331"/>
          </a:xfrm>
          <a:prstGeom prst="rect">
            <a:avLst/>
          </a:prstGeom>
        </p:spPr>
        <p:txBody>
          <a:bodyPr wrap="none">
            <a:spAutoFit/>
          </a:bodyPr>
          <a:lstStyle/>
          <a:p>
            <a:pPr algn="ctr"/>
            <a:r>
              <a:rPr lang="ru-RU" sz="3600" b="1" i="1" dirty="0" smtClean="0">
                <a:solidFill>
                  <a:srgbClr val="FF0000"/>
                </a:solidFill>
              </a:rPr>
              <a:t>Мастер - класс</a:t>
            </a:r>
            <a:endParaRPr lang="ru-RU" sz="3600" dirty="0">
              <a:solidFill>
                <a:srgbClr val="FF0000"/>
              </a:solidFill>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03214644_large__46972075.jpg"/>
          <p:cNvPicPr>
            <a:picLocks noGrp="1" noChangeAspect="1"/>
          </p:cNvPicPr>
          <p:nvPr>
            <p:ph idx="1"/>
          </p:nvPr>
        </p:nvPicPr>
        <p:blipFill>
          <a:blip r:embed="rId2"/>
          <a:stretch>
            <a:fillRect/>
          </a:stretch>
        </p:blipFill>
        <p:spPr>
          <a:xfrm>
            <a:off x="0" y="0"/>
            <a:ext cx="9144000" cy="6858000"/>
          </a:xfrm>
        </p:spPr>
      </p:pic>
      <p:sp>
        <p:nvSpPr>
          <p:cNvPr id="5" name="Прямоугольник 4"/>
          <p:cNvSpPr/>
          <p:nvPr/>
        </p:nvSpPr>
        <p:spPr>
          <a:xfrm>
            <a:off x="714316" y="500042"/>
            <a:ext cx="8429684" cy="2831544"/>
          </a:xfrm>
          <a:prstGeom prst="rect">
            <a:avLst/>
          </a:prstGeom>
        </p:spPr>
        <p:txBody>
          <a:bodyPr wrap="square">
            <a:spAutoFit/>
          </a:bodyPr>
          <a:lstStyle/>
          <a:p>
            <a:r>
              <a:rPr lang="ru-RU" sz="2000" b="1" i="1" dirty="0" smtClean="0">
                <a:solidFill>
                  <a:schemeClr val="accent3">
                    <a:lumMod val="50000"/>
                  </a:schemeClr>
                </a:solidFill>
              </a:rPr>
              <a:t>Развитие творческого воображения у детей дошкольного возраста имеет огромное значение: вносит вклад в формирование эстетического вкуса, отражается на деятельности и поведении. Отдельного внимания заслуживают нетрадиционные техники рисования, в частности рисование мыльными пузырями. Они помогают ребенку открыть для себя новые возможности для решения изобразительных задач. Рисунки получаются самобытными, ни на что не похожими. А творческое занятие проходит всегда весело.</a:t>
            </a:r>
            <a:r>
              <a:rPr lang="ru-RU" dirty="0" smtClean="0"/>
              <a:t/>
            </a:r>
            <a:br>
              <a:rPr lang="ru-RU" dirty="0" smtClean="0"/>
            </a:br>
            <a:endParaRPr lang="ru-RU" dirty="0"/>
          </a:p>
        </p:txBody>
      </p:sp>
      <p:sp>
        <p:nvSpPr>
          <p:cNvPr id="6" name="Прямоугольник 5"/>
          <p:cNvSpPr/>
          <p:nvPr/>
        </p:nvSpPr>
        <p:spPr>
          <a:xfrm>
            <a:off x="1714480" y="3000372"/>
            <a:ext cx="7143800" cy="3447098"/>
          </a:xfrm>
          <a:prstGeom prst="rect">
            <a:avLst/>
          </a:prstGeom>
        </p:spPr>
        <p:txBody>
          <a:bodyPr wrap="square">
            <a:spAutoFit/>
          </a:bodyPr>
          <a:lstStyle/>
          <a:p>
            <a:r>
              <a:rPr lang="ru-RU" sz="2000" b="1" i="1" dirty="0" smtClean="0">
                <a:solidFill>
                  <a:schemeClr val="accent3">
                    <a:lumMod val="50000"/>
                  </a:schemeClr>
                </a:solidFill>
                <a:latin typeface="+mj-lt"/>
              </a:rPr>
              <a:t>ОПИСАНИЕ ТЕХНИКИ: Для того чтобы выполнить рисунок мыльными пузырями, в первую очередь нужно приготовить специальный раствор из мыла и красок. Стандартно жидкое мыло смешивают с теплой водой в пропорции 1:5 и добавляют акварель кисточкой, пока жидкость не приобретет насыщенный цвет. Но можно использовать для приготовления раствора альтернативные ингредиенты: моющее средство для посуды, порошок, натертый брусок мыла, шампунь, гуашь, пищевые красители.</a:t>
            </a:r>
            <a:r>
              <a:rPr lang="ru-RU" dirty="0" smtClean="0"/>
              <a:t/>
            </a:r>
            <a:br>
              <a:rPr lang="ru-RU" dirty="0" smtClean="0"/>
            </a:br>
            <a:endParaRPr lang="ru-RU" dirty="0"/>
          </a:p>
        </p:txBody>
      </p:sp>
      <p:sp>
        <p:nvSpPr>
          <p:cNvPr id="7" name="Прямоугольник 6"/>
          <p:cNvSpPr/>
          <p:nvPr/>
        </p:nvSpPr>
        <p:spPr>
          <a:xfrm>
            <a:off x="2786050" y="214290"/>
            <a:ext cx="4524699" cy="400110"/>
          </a:xfrm>
          <a:prstGeom prst="rect">
            <a:avLst/>
          </a:prstGeom>
        </p:spPr>
        <p:txBody>
          <a:bodyPr wrap="square">
            <a:spAutoFit/>
          </a:bodyPr>
          <a:lstStyle/>
          <a:p>
            <a:r>
              <a:rPr lang="ru-RU" sz="2000" b="1" i="1" dirty="0" smtClean="0">
                <a:solidFill>
                  <a:schemeClr val="accent3">
                    <a:lumMod val="50000"/>
                  </a:schemeClr>
                </a:solidFill>
                <a:latin typeface="+mj-lt"/>
              </a:rPr>
              <a:t>Рисование мыльными пузырями.</a:t>
            </a:r>
            <a:endParaRPr lang="ru-RU" sz="2000" b="1" i="1" dirty="0">
              <a:solidFill>
                <a:schemeClr val="accent3">
                  <a:lumMod val="50000"/>
                </a:schemeClr>
              </a:solidFill>
              <a:latin typeface="+mj-lt"/>
            </a:endParaRPr>
          </a:p>
        </p:txBody>
      </p:sp>
      <p:sp>
        <p:nvSpPr>
          <p:cNvPr id="8" name="Прямоугольник 7"/>
          <p:cNvSpPr/>
          <p:nvPr/>
        </p:nvSpPr>
        <p:spPr>
          <a:xfrm>
            <a:off x="1643042" y="5929330"/>
            <a:ext cx="7286676" cy="707886"/>
          </a:xfrm>
          <a:prstGeom prst="rect">
            <a:avLst/>
          </a:prstGeom>
        </p:spPr>
        <p:txBody>
          <a:bodyPr wrap="square">
            <a:spAutoFit/>
          </a:bodyPr>
          <a:lstStyle/>
          <a:p>
            <a:r>
              <a:rPr lang="ru-RU" sz="2000" b="1" i="1" dirty="0" smtClean="0">
                <a:solidFill>
                  <a:schemeClr val="accent3">
                    <a:lumMod val="50000"/>
                  </a:schemeClr>
                </a:solidFill>
                <a:latin typeface="+mj-lt"/>
              </a:rPr>
              <a:t>Пузыри можно накладывать на листе друг на друга или создавать отдельные отпечатки на расстоянии.</a:t>
            </a:r>
            <a:endParaRPr lang="ru-RU" sz="2000" b="1" i="1" dirty="0">
              <a:solidFill>
                <a:schemeClr val="accent3">
                  <a:lumMod val="50000"/>
                </a:schemeClr>
              </a:solidFill>
              <a:latin typeface="+mj-lt"/>
            </a:endParaRPr>
          </a:p>
        </p:txBody>
      </p:sp>
    </p:spTree>
  </p:cSld>
  <p:clrMapOvr>
    <a:masterClrMapping/>
  </p:clrMapOvr>
  <p:transition>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risovanie-mylnymi-puzyryami1-1ае67е76.jpg"/>
          <p:cNvPicPr>
            <a:picLocks noGrp="1" noChangeAspect="1"/>
          </p:cNvPicPr>
          <p:nvPr>
            <p:ph idx="1"/>
          </p:nvPr>
        </p:nvPicPr>
        <p:blipFill>
          <a:blip r:embed="rId2"/>
          <a:stretch>
            <a:fillRect/>
          </a:stretch>
        </p:blipFill>
        <p:spPr>
          <a:xfrm>
            <a:off x="0" y="0"/>
            <a:ext cx="4429124" cy="6858000"/>
          </a:xfrm>
        </p:spPr>
      </p:pic>
      <p:pic>
        <p:nvPicPr>
          <p:cNvPr id="5" name="Рисунок 4" descr="risovanie-mylnymi-puzyryami3-4.jpg"/>
          <p:cNvPicPr>
            <a:picLocks noChangeAspect="1"/>
          </p:cNvPicPr>
          <p:nvPr/>
        </p:nvPicPr>
        <p:blipFill>
          <a:blip r:embed="rId3"/>
          <a:stretch>
            <a:fillRect/>
          </a:stretch>
        </p:blipFill>
        <p:spPr>
          <a:xfrm>
            <a:off x="4429124" y="0"/>
            <a:ext cx="4714876" cy="3571876"/>
          </a:xfrm>
          <a:prstGeom prst="rect">
            <a:avLst/>
          </a:prstGeom>
        </p:spPr>
      </p:pic>
      <p:pic>
        <p:nvPicPr>
          <p:cNvPr id="6" name="Рисунок 5" descr="risovanie-mylnymi-puzyryami3-7.jpg"/>
          <p:cNvPicPr>
            <a:picLocks noChangeAspect="1"/>
          </p:cNvPicPr>
          <p:nvPr/>
        </p:nvPicPr>
        <p:blipFill>
          <a:blip r:embed="rId4"/>
          <a:stretch>
            <a:fillRect/>
          </a:stretch>
        </p:blipFill>
        <p:spPr>
          <a:xfrm>
            <a:off x="4429124" y="3643314"/>
            <a:ext cx="4714876" cy="3214686"/>
          </a:xfrm>
          <a:prstGeom prst="rect">
            <a:avLst/>
          </a:prstGeom>
        </p:spPr>
      </p:pic>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03214644_large__46972075.jpg"/>
          <p:cNvPicPr>
            <a:picLocks noGrp="1" noChangeAspect="1"/>
          </p:cNvPicPr>
          <p:nvPr>
            <p:ph idx="1"/>
          </p:nvPr>
        </p:nvPicPr>
        <p:blipFill>
          <a:blip r:embed="rId2"/>
          <a:stretch>
            <a:fillRect/>
          </a:stretch>
        </p:blipFill>
        <p:spPr>
          <a:xfrm>
            <a:off x="1" y="0"/>
            <a:ext cx="9143999" cy="6858000"/>
          </a:xfrm>
        </p:spPr>
      </p:pic>
      <p:sp>
        <p:nvSpPr>
          <p:cNvPr id="5" name="Прямоугольник 4"/>
          <p:cNvSpPr/>
          <p:nvPr/>
        </p:nvSpPr>
        <p:spPr>
          <a:xfrm>
            <a:off x="1214414" y="428604"/>
            <a:ext cx="5929354" cy="461665"/>
          </a:xfrm>
          <a:prstGeom prst="rect">
            <a:avLst/>
          </a:prstGeom>
        </p:spPr>
        <p:txBody>
          <a:bodyPr wrap="square">
            <a:spAutoFit/>
          </a:bodyPr>
          <a:lstStyle/>
          <a:p>
            <a:pPr algn="ctr" fontAlgn="base"/>
            <a:r>
              <a:rPr lang="ru-RU" sz="2400" b="1" i="1" dirty="0" smtClean="0">
                <a:solidFill>
                  <a:schemeClr val="accent3">
                    <a:lumMod val="50000"/>
                  </a:schemeClr>
                </a:solidFill>
                <a:latin typeface="+mj-lt"/>
              </a:rPr>
              <a:t>Рисование ватными палочками</a:t>
            </a:r>
            <a:endParaRPr lang="ru-RU" sz="2400" b="1" i="1" dirty="0">
              <a:solidFill>
                <a:schemeClr val="accent3">
                  <a:lumMod val="50000"/>
                </a:schemeClr>
              </a:solidFill>
              <a:latin typeface="+mj-lt"/>
            </a:endParaRPr>
          </a:p>
        </p:txBody>
      </p:sp>
      <p:sp>
        <p:nvSpPr>
          <p:cNvPr id="6" name="Прямоугольник 5"/>
          <p:cNvSpPr/>
          <p:nvPr/>
        </p:nvSpPr>
        <p:spPr>
          <a:xfrm>
            <a:off x="285720" y="1000109"/>
            <a:ext cx="8643998" cy="2862322"/>
          </a:xfrm>
          <a:prstGeom prst="rect">
            <a:avLst/>
          </a:prstGeom>
        </p:spPr>
        <p:txBody>
          <a:bodyPr wrap="square">
            <a:spAutoFit/>
          </a:bodyPr>
          <a:lstStyle/>
          <a:p>
            <a:r>
              <a:rPr lang="ru-RU" sz="2000" b="1" i="1" dirty="0" smtClean="0">
                <a:solidFill>
                  <a:schemeClr val="accent3">
                    <a:lumMod val="50000"/>
                  </a:schemeClr>
                </a:solidFill>
                <a:latin typeface="+mj-lt"/>
              </a:rPr>
              <a:t>Рисование ватными палочками развивает творческий потенциал ребенка, его фантазию, сосредоточенность, согласованность движений, внимание, координацию, усидчивость и, конечно же, мелкую моторику пальцев рук, что прямо связано с развитием ребенка. При помощи рисования ватными палочками можно изучать цвета, времена года, цифры, буквы и все что угодно.  И главное поддержать желание ребенка творить. Все что детей интересует в их юном возрасте, так это игры. И поэтому всю информацию необходимо передавать только через игру.</a:t>
            </a:r>
            <a:br>
              <a:rPr lang="ru-RU" sz="2000" b="1" i="1" dirty="0" smtClean="0">
                <a:solidFill>
                  <a:schemeClr val="accent3">
                    <a:lumMod val="50000"/>
                  </a:schemeClr>
                </a:solidFill>
                <a:latin typeface="+mj-lt"/>
              </a:rPr>
            </a:br>
            <a:r>
              <a:rPr lang="ru-RU" sz="2000" b="1" i="1" dirty="0" smtClean="0">
                <a:solidFill>
                  <a:schemeClr val="accent3">
                    <a:lumMod val="50000"/>
                  </a:schemeClr>
                </a:solidFill>
                <a:latin typeface="+mj-lt"/>
              </a:rPr>
              <a:t>Занятие это очень увлекательное, интересное.</a:t>
            </a:r>
            <a:endParaRPr lang="ru-RU" sz="2000" b="1" i="1" dirty="0">
              <a:solidFill>
                <a:schemeClr val="accent3">
                  <a:lumMod val="50000"/>
                </a:schemeClr>
              </a:solidFill>
              <a:latin typeface="+mj-lt"/>
            </a:endParaRPr>
          </a:p>
        </p:txBody>
      </p:sp>
      <p:sp>
        <p:nvSpPr>
          <p:cNvPr id="7" name="Прямоугольник 6"/>
          <p:cNvSpPr/>
          <p:nvPr/>
        </p:nvSpPr>
        <p:spPr>
          <a:xfrm>
            <a:off x="1714480" y="3857628"/>
            <a:ext cx="7000924" cy="2554545"/>
          </a:xfrm>
          <a:prstGeom prst="rect">
            <a:avLst/>
          </a:prstGeom>
        </p:spPr>
        <p:txBody>
          <a:bodyPr wrap="square">
            <a:spAutoFit/>
          </a:bodyPr>
          <a:lstStyle/>
          <a:p>
            <a:r>
              <a:rPr lang="ru-RU" sz="2000" b="1" i="1" dirty="0" smtClean="0">
                <a:solidFill>
                  <a:schemeClr val="accent3">
                    <a:lumMod val="50000"/>
                  </a:schemeClr>
                </a:solidFill>
                <a:latin typeface="+mj-lt"/>
              </a:rPr>
              <a:t>Рисунок на осеннюю тематику позволяет объединить две техники: линии и тычки ватными палочками.</a:t>
            </a:r>
          </a:p>
          <a:p>
            <a:r>
              <a:rPr lang="ru-RU" sz="2000" b="1" i="1" dirty="0" smtClean="0">
                <a:solidFill>
                  <a:schemeClr val="accent3">
                    <a:lumMod val="50000"/>
                  </a:schemeClr>
                </a:solidFill>
                <a:latin typeface="+mj-lt"/>
              </a:rPr>
              <a:t>Инструкция:</a:t>
            </a:r>
          </a:p>
          <a:p>
            <a:pPr>
              <a:buFont typeface="Wingdings" pitchFamily="2" charset="2"/>
              <a:buChar char="Ø"/>
            </a:pPr>
            <a:r>
              <a:rPr lang="ru-RU" sz="2000" b="1" i="1" dirty="0" smtClean="0">
                <a:solidFill>
                  <a:schemeClr val="accent3">
                    <a:lumMod val="50000"/>
                  </a:schemeClr>
                </a:solidFill>
                <a:latin typeface="+mj-lt"/>
              </a:rPr>
              <a:t>«Окунаем палочку в краску чёрного цвета и рисуем ствол дерева с ветками».</a:t>
            </a:r>
          </a:p>
          <a:p>
            <a:pPr>
              <a:buFont typeface="Wingdings" pitchFamily="2" charset="2"/>
              <a:buChar char="Ø"/>
            </a:pPr>
            <a:r>
              <a:rPr lang="ru-RU" sz="2000" b="1" i="1" dirty="0" smtClean="0">
                <a:solidFill>
                  <a:schemeClr val="accent3">
                    <a:lumMod val="50000"/>
                  </a:schemeClr>
                </a:solidFill>
                <a:latin typeface="+mj-lt"/>
              </a:rPr>
              <a:t>«Берём пучок палочек, связываем его резинкой».</a:t>
            </a:r>
          </a:p>
          <a:p>
            <a:pPr>
              <a:buFont typeface="Wingdings" pitchFamily="2" charset="2"/>
              <a:buChar char="Ø"/>
            </a:pPr>
            <a:r>
              <a:rPr lang="ru-RU" sz="2000" b="1" i="1" dirty="0" smtClean="0">
                <a:solidFill>
                  <a:schemeClr val="accent3">
                    <a:lumMod val="50000"/>
                  </a:schemeClr>
                </a:solidFill>
                <a:latin typeface="+mj-lt"/>
              </a:rPr>
              <a:t>«Окунаем связку в краску красного цвета и одним тычком создаём гроздь рябины».</a:t>
            </a:r>
          </a:p>
        </p:txBody>
      </p:sp>
    </p:spTree>
  </p:cSld>
  <p:clrMapOvr>
    <a:masterClrMapping/>
  </p:clrMapOvr>
  <p:transition>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risuyut-ryabinu-svyazkoy-palochek-425x283.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p:wheel spokes="2"/>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03214644_large__46972075.jpg"/>
          <p:cNvPicPr>
            <a:picLocks noGrp="1" noChangeAspect="1"/>
          </p:cNvPicPr>
          <p:nvPr>
            <p:ph idx="1"/>
          </p:nvPr>
        </p:nvPicPr>
        <p:blipFill>
          <a:blip r:embed="rId2"/>
          <a:stretch>
            <a:fillRect/>
          </a:stretch>
        </p:blipFill>
        <p:spPr>
          <a:xfrm>
            <a:off x="0" y="0"/>
            <a:ext cx="9143999" cy="6858000"/>
          </a:xfrm>
        </p:spPr>
      </p:pic>
      <p:sp>
        <p:nvSpPr>
          <p:cNvPr id="5" name="Прямоугольник 4"/>
          <p:cNvSpPr/>
          <p:nvPr/>
        </p:nvSpPr>
        <p:spPr>
          <a:xfrm>
            <a:off x="1285852" y="214290"/>
            <a:ext cx="6858048" cy="461665"/>
          </a:xfrm>
          <a:prstGeom prst="rect">
            <a:avLst/>
          </a:prstGeom>
        </p:spPr>
        <p:txBody>
          <a:bodyPr wrap="square">
            <a:spAutoFit/>
          </a:bodyPr>
          <a:lstStyle/>
          <a:p>
            <a:pPr algn="ctr"/>
            <a:r>
              <a:rPr lang="ru-RU" sz="2400" b="1" i="1" dirty="0" smtClean="0">
                <a:solidFill>
                  <a:schemeClr val="accent3">
                    <a:lumMod val="50000"/>
                  </a:schemeClr>
                </a:solidFill>
                <a:latin typeface="+mj-lt"/>
              </a:rPr>
              <a:t>Техника оттиск скомканной бумагой</a:t>
            </a:r>
            <a:endParaRPr lang="ru-RU" sz="2400" b="1" i="1" dirty="0">
              <a:solidFill>
                <a:schemeClr val="accent3">
                  <a:lumMod val="50000"/>
                </a:schemeClr>
              </a:solidFill>
              <a:latin typeface="+mj-lt"/>
            </a:endParaRPr>
          </a:p>
        </p:txBody>
      </p:sp>
      <p:sp>
        <p:nvSpPr>
          <p:cNvPr id="6" name="Прямоугольник 5"/>
          <p:cNvSpPr/>
          <p:nvPr/>
        </p:nvSpPr>
        <p:spPr>
          <a:xfrm>
            <a:off x="1571604" y="928669"/>
            <a:ext cx="7215238" cy="5632311"/>
          </a:xfrm>
          <a:prstGeom prst="rect">
            <a:avLst/>
          </a:prstGeom>
        </p:spPr>
        <p:txBody>
          <a:bodyPr wrap="square">
            <a:spAutoFit/>
          </a:bodyPr>
          <a:lstStyle/>
          <a:p>
            <a:r>
              <a:rPr lang="ru-RU" sz="2000" b="1" i="1" dirty="0" smtClean="0">
                <a:solidFill>
                  <a:schemeClr val="accent3">
                    <a:lumMod val="50000"/>
                  </a:schemeClr>
                </a:solidFill>
                <a:latin typeface="+mj-lt"/>
              </a:rPr>
              <a:t>Рисование мятой бумагой – это необычный способ придать своему рисунку фактурность. Рисование мятой бумагой дает огромный простор для фантазии, создает уникальную светотень, рисунок становится объемным и словно оживает на полотне. Для рисования нужны кусочки бумаги среднего размера, которые станут вашей "кистью". Скатывайте или комкайте бумагу до нужного размера (лучше всего, чтобы бумага помещалась в ладонь, иначе есть риск, что она может быть случайно выронена). Количество "кистей"- комочков из бумаги также должно быть равно количеству красок, которые вы задействуете при написании картины. Крайне не рекомендуется использовать для создания картины газетную бумагу (даже глянцевую), она может распадаться на маленькие кусочки, прилипать к полотну и оставлять грязные разводы от печати. Попробуйте придать своим бумажным комочкам разную форму, сжимайте их по-разному каждый раз, чтобы рисунок имел необычную и разнообразную структуру. </a:t>
            </a:r>
            <a:endParaRPr lang="ru-RU" sz="2000" b="1" i="1" dirty="0">
              <a:solidFill>
                <a:schemeClr val="accent3">
                  <a:lumMod val="50000"/>
                </a:schemeClr>
              </a:solidFill>
              <a:latin typeface="+mj-lt"/>
            </a:endParaRPr>
          </a:p>
        </p:txBody>
      </p:sp>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IMG_1242.JPG"/>
          <p:cNvPicPr>
            <a:picLocks noGrp="1" noChangeAspect="1"/>
          </p:cNvPicPr>
          <p:nvPr>
            <p:ph idx="1"/>
          </p:nvPr>
        </p:nvPicPr>
        <p:blipFill>
          <a:blip r:embed="rId2"/>
          <a:stretch>
            <a:fillRect/>
          </a:stretch>
        </p:blipFill>
        <p:spPr>
          <a:xfrm>
            <a:off x="0" y="0"/>
            <a:ext cx="4429124" cy="6858000"/>
          </a:xfrm>
        </p:spPr>
      </p:pic>
      <p:pic>
        <p:nvPicPr>
          <p:cNvPr id="5" name="Рисунок 4" descr="56738_4.jpg"/>
          <p:cNvPicPr>
            <a:picLocks noChangeAspect="1"/>
          </p:cNvPicPr>
          <p:nvPr/>
        </p:nvPicPr>
        <p:blipFill>
          <a:blip r:embed="rId3"/>
          <a:stretch>
            <a:fillRect/>
          </a:stretch>
        </p:blipFill>
        <p:spPr>
          <a:xfrm>
            <a:off x="4429124" y="0"/>
            <a:ext cx="4714876" cy="6858000"/>
          </a:xfrm>
          <a:prstGeom prst="rect">
            <a:avLst/>
          </a:prstGeom>
        </p:spPr>
      </p:pic>
    </p:spTree>
  </p:cSld>
  <p:clrMapOvr>
    <a:masterClrMapping/>
  </p:clrMapOvr>
  <p:transition>
    <p:pull dir="l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img20.jpg"/>
          <p:cNvPicPr>
            <a:picLocks noGrp="1" noChangeAspect="1"/>
          </p:cNvPicPr>
          <p:nvPr>
            <p:ph idx="1"/>
          </p:nvPr>
        </p:nvPicPr>
        <p:blipFill>
          <a:blip r:embed="rId2"/>
          <a:stretch>
            <a:fillRect/>
          </a:stretch>
        </p:blipFill>
        <p:spPr>
          <a:xfrm>
            <a:off x="0" y="0"/>
            <a:ext cx="9143999" cy="6858000"/>
          </a:xfrm>
        </p:spPr>
      </p:pic>
    </p:spTree>
  </p:cSld>
  <p:clrMapOvr>
    <a:masterClrMapping/>
  </p:clrMapOvr>
  <p:transition>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img11.jpg"/>
          <p:cNvPicPr>
            <a:picLocks noGrp="1" noChangeAspect="1"/>
          </p:cNvPicPr>
          <p:nvPr>
            <p:ph idx="1"/>
          </p:nvPr>
        </p:nvPicPr>
        <p:blipFill>
          <a:blip r:embed="rId2"/>
          <a:stretch>
            <a:fillRect/>
          </a:stretch>
        </p:blipFill>
        <p:spPr>
          <a:xfrm>
            <a:off x="1" y="0"/>
            <a:ext cx="9144000" cy="6858000"/>
          </a:xfrm>
        </p:spPr>
      </p:pic>
    </p:spTree>
  </p:cSld>
  <p:clrMapOvr>
    <a:masterClrMapping/>
  </p:clrMapOvr>
  <p:transition>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5" descr="s1200.jpg"/>
          <p:cNvPicPr>
            <a:picLocks noGrp="1" noChangeAspect="1"/>
          </p:cNvPicPr>
          <p:nvPr>
            <p:ph idx="1"/>
          </p:nvPr>
        </p:nvPicPr>
        <p:blipFill>
          <a:blip r:embed="rId2"/>
          <a:stretch>
            <a:fillRect/>
          </a:stretch>
        </p:blipFill>
        <p:spPr>
          <a:xfrm>
            <a:off x="0" y="0"/>
            <a:ext cx="9143999" cy="68580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103214644_large__46972075.jpg"/>
          <p:cNvPicPr>
            <a:picLocks noGrp="1" noChangeAspect="1"/>
          </p:cNvPicPr>
          <p:nvPr>
            <p:ph idx="1"/>
          </p:nvPr>
        </p:nvPicPr>
        <p:blipFill>
          <a:blip r:embed="rId2"/>
          <a:stretch>
            <a:fillRect/>
          </a:stretch>
        </p:blipFill>
        <p:spPr>
          <a:xfrm>
            <a:off x="1" y="0"/>
            <a:ext cx="9143999" cy="6858000"/>
          </a:xfrm>
        </p:spPr>
      </p:pic>
      <p:sp>
        <p:nvSpPr>
          <p:cNvPr id="11" name="Прямоугольник 10"/>
          <p:cNvSpPr/>
          <p:nvPr/>
        </p:nvSpPr>
        <p:spPr>
          <a:xfrm>
            <a:off x="1571604" y="285728"/>
            <a:ext cx="7286676" cy="5693866"/>
          </a:xfrm>
          <a:prstGeom prst="rect">
            <a:avLst/>
          </a:prstGeom>
        </p:spPr>
        <p:txBody>
          <a:bodyPr wrap="square">
            <a:spAutoFit/>
          </a:bodyPr>
          <a:lstStyle/>
          <a:p>
            <a:pPr algn="ctr"/>
            <a:r>
              <a:rPr lang="ru-RU" sz="2800" i="1" dirty="0" smtClean="0">
                <a:solidFill>
                  <a:schemeClr val="accent3">
                    <a:lumMod val="50000"/>
                  </a:schemeClr>
                </a:solidFill>
                <a:latin typeface="+mj-lt"/>
              </a:rPr>
              <a:t>Мастер-класс «Нетрадиционные техники рисования»</a:t>
            </a:r>
          </a:p>
          <a:p>
            <a:r>
              <a:rPr lang="ru-RU" sz="2800" i="1" u="sng" dirty="0" smtClean="0">
                <a:solidFill>
                  <a:schemeClr val="accent3">
                    <a:lumMod val="50000"/>
                  </a:schemeClr>
                </a:solidFill>
                <a:latin typeface="+mj-lt"/>
              </a:rPr>
              <a:t>Цель</a:t>
            </a:r>
            <a:r>
              <a:rPr lang="ru-RU" sz="2800" i="1" dirty="0" smtClean="0">
                <a:solidFill>
                  <a:schemeClr val="accent3">
                    <a:lumMod val="50000"/>
                  </a:schemeClr>
                </a:solidFill>
                <a:latin typeface="+mj-lt"/>
              </a:rPr>
              <a:t>: Расширить знания педагогов о </a:t>
            </a:r>
            <a:r>
              <a:rPr lang="ru-RU" sz="2800" b="1" i="1" dirty="0" smtClean="0">
                <a:solidFill>
                  <a:schemeClr val="accent3">
                    <a:lumMod val="50000"/>
                  </a:schemeClr>
                </a:solidFill>
                <a:latin typeface="+mj-lt"/>
              </a:rPr>
              <a:t>нетрадиционных способах рисования</a:t>
            </a:r>
            <a:r>
              <a:rPr lang="ru-RU" sz="2800" i="1" dirty="0" smtClean="0">
                <a:solidFill>
                  <a:schemeClr val="accent3">
                    <a:lumMod val="50000"/>
                  </a:schemeClr>
                </a:solidFill>
                <a:latin typeface="+mj-lt"/>
              </a:rPr>
              <a:t>.</a:t>
            </a:r>
          </a:p>
          <a:p>
            <a:r>
              <a:rPr lang="ru-RU" sz="2800" i="1" u="sng" dirty="0" smtClean="0">
                <a:solidFill>
                  <a:schemeClr val="accent3">
                    <a:lumMod val="50000"/>
                  </a:schemeClr>
                </a:solidFill>
                <a:latin typeface="+mj-lt"/>
              </a:rPr>
              <a:t>Задачи</a:t>
            </a:r>
            <a:r>
              <a:rPr lang="ru-RU" sz="2800" i="1" dirty="0" smtClean="0">
                <a:solidFill>
                  <a:schemeClr val="accent3">
                    <a:lumMod val="50000"/>
                  </a:schemeClr>
                </a:solidFill>
                <a:latin typeface="+mj-lt"/>
              </a:rPr>
              <a:t>:</a:t>
            </a:r>
          </a:p>
          <a:p>
            <a:r>
              <a:rPr lang="ru-RU" sz="2800" i="1" dirty="0" smtClean="0">
                <a:solidFill>
                  <a:schemeClr val="accent3">
                    <a:lumMod val="50000"/>
                  </a:schemeClr>
                </a:solidFill>
                <a:latin typeface="+mj-lt"/>
              </a:rPr>
              <a:t>• Познакомить педагогов с </a:t>
            </a:r>
            <a:r>
              <a:rPr lang="ru-RU" sz="2800" b="1" i="1" dirty="0" smtClean="0">
                <a:solidFill>
                  <a:schemeClr val="accent3">
                    <a:lumMod val="50000"/>
                  </a:schemeClr>
                </a:solidFill>
                <a:latin typeface="+mj-lt"/>
              </a:rPr>
              <a:t>нетрадиционной </a:t>
            </a:r>
            <a:r>
              <a:rPr lang="ru-RU" sz="2800" b="1" i="1" dirty="0" err="1" smtClean="0">
                <a:solidFill>
                  <a:schemeClr val="accent3">
                    <a:lumMod val="50000"/>
                  </a:schemeClr>
                </a:solidFill>
                <a:latin typeface="+mj-lt"/>
              </a:rPr>
              <a:t>техникоми</a:t>
            </a:r>
            <a:r>
              <a:rPr lang="ru-RU" sz="2800" b="1" i="1" dirty="0" smtClean="0">
                <a:solidFill>
                  <a:schemeClr val="accent3">
                    <a:lumMod val="50000"/>
                  </a:schemeClr>
                </a:solidFill>
                <a:latin typeface="+mj-lt"/>
              </a:rPr>
              <a:t> </a:t>
            </a:r>
            <a:r>
              <a:rPr lang="ru-RU" sz="2800" b="1" i="1" dirty="0" smtClean="0">
                <a:solidFill>
                  <a:schemeClr val="accent3">
                    <a:lumMod val="50000"/>
                  </a:schemeClr>
                </a:solidFill>
                <a:latin typeface="+mj-lt"/>
              </a:rPr>
              <a:t>рисования</a:t>
            </a:r>
            <a:r>
              <a:rPr lang="ru-RU" sz="2800" i="1" dirty="0" smtClean="0">
                <a:solidFill>
                  <a:schemeClr val="accent3">
                    <a:lumMod val="50000"/>
                  </a:schemeClr>
                </a:solidFill>
                <a:latin typeface="+mj-lt"/>
              </a:rPr>
              <a:t>.</a:t>
            </a:r>
          </a:p>
          <a:p>
            <a:r>
              <a:rPr lang="ru-RU" sz="2800" i="1" dirty="0" smtClean="0">
                <a:solidFill>
                  <a:schemeClr val="accent3">
                    <a:lumMod val="50000"/>
                  </a:schemeClr>
                </a:solidFill>
                <a:latin typeface="+mj-lt"/>
              </a:rPr>
              <a:t>• Способствовать развитию интереса к художественно-эстетической деятельности;</a:t>
            </a:r>
          </a:p>
          <a:p>
            <a:r>
              <a:rPr lang="ru-RU" sz="2800" i="1" dirty="0" smtClean="0">
                <a:solidFill>
                  <a:schemeClr val="accent3">
                    <a:lumMod val="50000"/>
                  </a:schemeClr>
                </a:solidFill>
                <a:latin typeface="+mj-lt"/>
              </a:rPr>
              <a:t>• Развивать творческие способности и экспериментирование;</a:t>
            </a:r>
          </a:p>
          <a:p>
            <a:r>
              <a:rPr lang="ru-RU" sz="2800" i="1" dirty="0" smtClean="0">
                <a:solidFill>
                  <a:schemeClr val="accent3">
                    <a:lumMod val="50000"/>
                  </a:schemeClr>
                </a:solidFill>
                <a:latin typeface="+mj-lt"/>
              </a:rPr>
              <a:t>• Воспитывать чувство прекрасного.</a:t>
            </a:r>
            <a:endParaRPr lang="ru-RU" sz="2800" i="1" dirty="0">
              <a:solidFill>
                <a:schemeClr val="accent3">
                  <a:lumMod val="50000"/>
                </a:schemeClr>
              </a:solidFill>
              <a:latin typeface="+mj-lt"/>
            </a:endParaRP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103214644_large__46972075.jpg"/>
          <p:cNvPicPr>
            <a:picLocks noGrp="1" noChangeAspect="1"/>
          </p:cNvPicPr>
          <p:nvPr>
            <p:ph idx="1"/>
          </p:nvPr>
        </p:nvPicPr>
        <p:blipFill>
          <a:blip r:embed="rId2"/>
          <a:stretch>
            <a:fillRect/>
          </a:stretch>
        </p:blipFill>
        <p:spPr>
          <a:xfrm>
            <a:off x="-1" y="0"/>
            <a:ext cx="9144001" cy="6858000"/>
          </a:xfrm>
        </p:spPr>
      </p:pic>
      <p:sp>
        <p:nvSpPr>
          <p:cNvPr id="5" name="Прямоугольник 4"/>
          <p:cNvSpPr/>
          <p:nvPr/>
        </p:nvSpPr>
        <p:spPr>
          <a:xfrm>
            <a:off x="428596" y="500042"/>
            <a:ext cx="8286808" cy="954107"/>
          </a:xfrm>
          <a:prstGeom prst="rect">
            <a:avLst/>
          </a:prstGeom>
        </p:spPr>
        <p:txBody>
          <a:bodyPr wrap="square">
            <a:spAutoFit/>
          </a:bodyPr>
          <a:lstStyle/>
          <a:p>
            <a:pPr lvl="0" algn="ctr" fontAlgn="base">
              <a:spcBef>
                <a:spcPct val="0"/>
              </a:spcBef>
              <a:spcAft>
                <a:spcPct val="0"/>
              </a:spcAft>
            </a:pPr>
            <a:r>
              <a:rPr lang="ru-RU" sz="2800" b="1" i="1" dirty="0" smtClean="0">
                <a:solidFill>
                  <a:schemeClr val="accent3">
                    <a:lumMod val="50000"/>
                  </a:schemeClr>
                </a:solidFill>
                <a:latin typeface="Calibri" pitchFamily="34" charset="0"/>
                <a:ea typeface="Times New Roman" pitchFamily="18" charset="0"/>
                <a:cs typeface="Times New Roman" pitchFamily="18" charset="0"/>
              </a:rPr>
              <a:t>Нетрадиционное рисование – искусство изображать</a:t>
            </a:r>
            <a:r>
              <a:rPr lang="en-US" sz="2800" b="1" i="1" dirty="0" smtClean="0">
                <a:solidFill>
                  <a:schemeClr val="accent3">
                    <a:lumMod val="50000"/>
                  </a:schemeClr>
                </a:solidFill>
                <a:latin typeface="Calibri" pitchFamily="34" charset="0"/>
                <a:ea typeface="Times New Roman" pitchFamily="18" charset="0"/>
                <a:cs typeface="Times New Roman" pitchFamily="18" charset="0"/>
              </a:rPr>
              <a:t>,</a:t>
            </a:r>
            <a:r>
              <a:rPr lang="ru-RU" sz="2800" b="1" i="1" dirty="0" smtClean="0">
                <a:solidFill>
                  <a:schemeClr val="accent3">
                    <a:lumMod val="50000"/>
                  </a:schemeClr>
                </a:solidFill>
                <a:latin typeface="Calibri" pitchFamily="34" charset="0"/>
                <a:ea typeface="Times New Roman" pitchFamily="18" charset="0"/>
                <a:cs typeface="Times New Roman" pitchFamily="18" charset="0"/>
              </a:rPr>
              <a:t> не основываясь на традиции</a:t>
            </a:r>
            <a:endParaRPr lang="ru-RU" sz="2800" dirty="0" smtClean="0">
              <a:solidFill>
                <a:schemeClr val="accent3">
                  <a:lumMod val="50000"/>
                </a:schemeClr>
              </a:solidFill>
              <a:latin typeface="Arial" pitchFamily="34" charset="0"/>
              <a:cs typeface="Arial" pitchFamily="34" charset="0"/>
            </a:endParaRPr>
          </a:p>
        </p:txBody>
      </p:sp>
      <p:sp>
        <p:nvSpPr>
          <p:cNvPr id="6" name="Прямоугольник 5"/>
          <p:cNvSpPr/>
          <p:nvPr/>
        </p:nvSpPr>
        <p:spPr>
          <a:xfrm>
            <a:off x="2285984" y="1500174"/>
            <a:ext cx="4572000" cy="4154984"/>
          </a:xfrm>
          <a:prstGeom prst="rect">
            <a:avLst/>
          </a:prstGeom>
        </p:spPr>
        <p:txBody>
          <a:bodyPr wrap="square">
            <a:spAutoFit/>
          </a:bodyPr>
          <a:lstStyle/>
          <a:p>
            <a:pPr lvl="0" fontAlgn="base">
              <a:spcBef>
                <a:spcPct val="0"/>
              </a:spcBef>
              <a:spcAft>
                <a:spcPct val="0"/>
              </a:spcAft>
            </a:pPr>
            <a:r>
              <a:rPr lang="ru-RU" sz="2400" b="1" i="1" dirty="0" smtClean="0">
                <a:solidFill>
                  <a:schemeClr val="accent3">
                    <a:lumMod val="50000"/>
                  </a:schemeClr>
                </a:solidFill>
                <a:latin typeface="Calibri" pitchFamily="34" charset="0"/>
                <a:ea typeface="Times New Roman" pitchFamily="18" charset="0"/>
                <a:cs typeface="Times New Roman" pitchFamily="18" charset="0"/>
              </a:rPr>
              <a:t>И в 7 лет и в 6, и в 3</a:t>
            </a:r>
            <a:endParaRPr lang="ru-RU" sz="2400" dirty="0" smtClean="0">
              <a:solidFill>
                <a:schemeClr val="accent3">
                  <a:lumMod val="50000"/>
                </a:schemeClr>
              </a:solidFill>
              <a:latin typeface="Arial" pitchFamily="34" charset="0"/>
              <a:cs typeface="Arial" pitchFamily="34" charset="0"/>
            </a:endParaRPr>
          </a:p>
          <a:p>
            <a:pPr lvl="0" eaLnBrk="0" fontAlgn="base" hangingPunct="0">
              <a:spcBef>
                <a:spcPct val="0"/>
              </a:spcBef>
              <a:spcAft>
                <a:spcPct val="0"/>
              </a:spcAft>
            </a:pPr>
            <a:r>
              <a:rPr lang="ru-RU" sz="2400" b="1" i="1" dirty="0" smtClean="0">
                <a:solidFill>
                  <a:schemeClr val="accent3">
                    <a:lumMod val="50000"/>
                  </a:schemeClr>
                </a:solidFill>
                <a:latin typeface="Calibri" pitchFamily="34" charset="0"/>
                <a:ea typeface="Times New Roman" pitchFamily="18" charset="0"/>
                <a:cs typeface="Times New Roman" pitchFamily="18" charset="0"/>
              </a:rPr>
              <a:t>Все дети любят рисовать. </a:t>
            </a:r>
            <a:endParaRPr lang="ru-RU" sz="2400" dirty="0" smtClean="0">
              <a:solidFill>
                <a:schemeClr val="accent3">
                  <a:lumMod val="50000"/>
                </a:schemeClr>
              </a:solidFill>
              <a:latin typeface="Arial" pitchFamily="34" charset="0"/>
              <a:cs typeface="Arial" pitchFamily="34" charset="0"/>
            </a:endParaRPr>
          </a:p>
          <a:p>
            <a:pPr lvl="0" eaLnBrk="0" fontAlgn="base" hangingPunct="0">
              <a:spcBef>
                <a:spcPct val="0"/>
              </a:spcBef>
              <a:spcAft>
                <a:spcPct val="0"/>
              </a:spcAft>
            </a:pPr>
            <a:r>
              <a:rPr lang="en-US" sz="2400" b="1" i="1" dirty="0" smtClean="0">
                <a:solidFill>
                  <a:schemeClr val="accent3">
                    <a:lumMod val="50000"/>
                  </a:schemeClr>
                </a:solidFill>
                <a:latin typeface="Calibri" pitchFamily="34" charset="0"/>
                <a:ea typeface="Times New Roman" pitchFamily="18" charset="0"/>
                <a:cs typeface="Times New Roman" pitchFamily="18" charset="0"/>
              </a:rPr>
              <a:t>И каждый смело нарисует</a:t>
            </a:r>
            <a:endParaRPr lang="ru-RU" sz="2400" dirty="0" smtClean="0">
              <a:solidFill>
                <a:schemeClr val="accent3">
                  <a:lumMod val="50000"/>
                </a:schemeClr>
              </a:solidFill>
              <a:latin typeface="Arial" pitchFamily="34" charset="0"/>
              <a:cs typeface="Arial" pitchFamily="34" charset="0"/>
            </a:endParaRPr>
          </a:p>
          <a:p>
            <a:pPr lvl="0" eaLnBrk="0" fontAlgn="base" hangingPunct="0">
              <a:spcBef>
                <a:spcPct val="0"/>
              </a:spcBef>
              <a:spcAft>
                <a:spcPct val="0"/>
              </a:spcAft>
            </a:pPr>
            <a:r>
              <a:rPr lang="en-US" sz="2400" b="1" i="1" dirty="0" smtClean="0">
                <a:solidFill>
                  <a:schemeClr val="accent3">
                    <a:lumMod val="50000"/>
                  </a:schemeClr>
                </a:solidFill>
                <a:latin typeface="Calibri" pitchFamily="34" charset="0"/>
                <a:ea typeface="Times New Roman" pitchFamily="18" charset="0"/>
                <a:cs typeface="Times New Roman" pitchFamily="18" charset="0"/>
              </a:rPr>
              <a:t>Всё, что его интересует</a:t>
            </a:r>
            <a:endParaRPr lang="ru-RU" sz="2400" dirty="0" smtClean="0">
              <a:solidFill>
                <a:schemeClr val="accent3">
                  <a:lumMod val="50000"/>
                </a:schemeClr>
              </a:solidFill>
              <a:latin typeface="Arial" pitchFamily="34" charset="0"/>
              <a:cs typeface="Arial" pitchFamily="34" charset="0"/>
            </a:endParaRPr>
          </a:p>
          <a:p>
            <a:pPr lvl="0" eaLnBrk="0" fontAlgn="base" hangingPunct="0">
              <a:spcBef>
                <a:spcPct val="0"/>
              </a:spcBef>
              <a:spcAft>
                <a:spcPct val="0"/>
              </a:spcAft>
            </a:pPr>
            <a:r>
              <a:rPr lang="en-US" sz="2400" b="1" i="1" dirty="0" smtClean="0">
                <a:solidFill>
                  <a:schemeClr val="accent3">
                    <a:lumMod val="50000"/>
                  </a:schemeClr>
                </a:solidFill>
                <a:latin typeface="Calibri" pitchFamily="34" charset="0"/>
                <a:ea typeface="Times New Roman" pitchFamily="18" charset="0"/>
                <a:cs typeface="Times New Roman" pitchFamily="18" charset="0"/>
              </a:rPr>
              <a:t>Всё вызывает интерес:</a:t>
            </a:r>
            <a:endParaRPr lang="ru-RU" sz="2400" dirty="0" smtClean="0">
              <a:solidFill>
                <a:schemeClr val="accent3">
                  <a:lumMod val="50000"/>
                </a:schemeClr>
              </a:solidFill>
              <a:latin typeface="Arial" pitchFamily="34" charset="0"/>
              <a:cs typeface="Arial" pitchFamily="34" charset="0"/>
            </a:endParaRPr>
          </a:p>
          <a:p>
            <a:pPr lvl="0" eaLnBrk="0" fontAlgn="base" hangingPunct="0">
              <a:spcBef>
                <a:spcPct val="0"/>
              </a:spcBef>
              <a:spcAft>
                <a:spcPct val="0"/>
              </a:spcAft>
            </a:pPr>
            <a:r>
              <a:rPr lang="en-US" sz="2400" b="1" i="1" dirty="0" smtClean="0">
                <a:solidFill>
                  <a:schemeClr val="accent3">
                    <a:lumMod val="50000"/>
                  </a:schemeClr>
                </a:solidFill>
                <a:latin typeface="Calibri" pitchFamily="34" charset="0"/>
                <a:ea typeface="Times New Roman" pitchFamily="18" charset="0"/>
                <a:cs typeface="Times New Roman" pitchFamily="18" charset="0"/>
              </a:rPr>
              <a:t>Далёкий космос, ближний лес,</a:t>
            </a:r>
            <a:endParaRPr lang="ru-RU" sz="2400" dirty="0" smtClean="0">
              <a:solidFill>
                <a:schemeClr val="accent3">
                  <a:lumMod val="50000"/>
                </a:schemeClr>
              </a:solidFill>
              <a:latin typeface="Arial" pitchFamily="34" charset="0"/>
              <a:cs typeface="Arial" pitchFamily="34" charset="0"/>
            </a:endParaRPr>
          </a:p>
          <a:p>
            <a:pPr lvl="0" eaLnBrk="0" fontAlgn="base" hangingPunct="0">
              <a:spcBef>
                <a:spcPct val="0"/>
              </a:spcBef>
              <a:spcAft>
                <a:spcPct val="0"/>
              </a:spcAft>
            </a:pPr>
            <a:r>
              <a:rPr lang="en-US" sz="2400" b="1" i="1" dirty="0" smtClean="0">
                <a:solidFill>
                  <a:schemeClr val="accent3">
                    <a:lumMod val="50000"/>
                  </a:schemeClr>
                </a:solidFill>
                <a:latin typeface="Calibri" pitchFamily="34" charset="0"/>
                <a:ea typeface="Times New Roman" pitchFamily="18" charset="0"/>
                <a:cs typeface="Times New Roman" pitchFamily="18" charset="0"/>
              </a:rPr>
              <a:t>Цветы, машины и снежинки, сказки…</a:t>
            </a:r>
            <a:endParaRPr lang="ru-RU" sz="2400" dirty="0" smtClean="0">
              <a:solidFill>
                <a:schemeClr val="accent3">
                  <a:lumMod val="50000"/>
                </a:schemeClr>
              </a:solidFill>
              <a:latin typeface="Arial" pitchFamily="34" charset="0"/>
              <a:cs typeface="Arial" pitchFamily="34" charset="0"/>
            </a:endParaRPr>
          </a:p>
          <a:p>
            <a:pPr lvl="0" eaLnBrk="0" fontAlgn="base" hangingPunct="0">
              <a:spcBef>
                <a:spcPct val="0"/>
              </a:spcBef>
              <a:spcAft>
                <a:spcPct val="0"/>
              </a:spcAft>
            </a:pPr>
            <a:r>
              <a:rPr lang="en-US" sz="2400" b="1" i="1" dirty="0" smtClean="0">
                <a:solidFill>
                  <a:schemeClr val="accent3">
                    <a:lumMod val="50000"/>
                  </a:schemeClr>
                </a:solidFill>
                <a:latin typeface="Calibri" pitchFamily="34" charset="0"/>
                <a:ea typeface="Times New Roman" pitchFamily="18" charset="0"/>
                <a:cs typeface="Times New Roman" pitchFamily="18" charset="0"/>
              </a:rPr>
              <a:t>Всё нарисуем: были б краски,</a:t>
            </a:r>
            <a:endParaRPr lang="ru-RU" sz="2400" dirty="0" smtClean="0">
              <a:solidFill>
                <a:schemeClr val="accent3">
                  <a:lumMod val="50000"/>
                </a:schemeClr>
              </a:solidFill>
              <a:latin typeface="Arial" pitchFamily="34" charset="0"/>
              <a:cs typeface="Arial" pitchFamily="34" charset="0"/>
            </a:endParaRPr>
          </a:p>
          <a:p>
            <a:pPr lvl="0" eaLnBrk="0" fontAlgn="base" hangingPunct="0">
              <a:spcBef>
                <a:spcPct val="0"/>
              </a:spcBef>
              <a:spcAft>
                <a:spcPct val="0"/>
              </a:spcAft>
            </a:pPr>
            <a:r>
              <a:rPr lang="en-US" sz="2400" b="1" i="1" dirty="0" smtClean="0">
                <a:solidFill>
                  <a:schemeClr val="accent3">
                    <a:lumMod val="50000"/>
                  </a:schemeClr>
                </a:solidFill>
                <a:latin typeface="Calibri" pitchFamily="34" charset="0"/>
                <a:ea typeface="Times New Roman" pitchFamily="18" charset="0"/>
                <a:cs typeface="Times New Roman" pitchFamily="18" charset="0"/>
              </a:rPr>
              <a:t>Да лист бумаги на столе,</a:t>
            </a:r>
            <a:endParaRPr lang="ru-RU" sz="2400" b="1" i="1" dirty="0" smtClean="0">
              <a:solidFill>
                <a:schemeClr val="accent3">
                  <a:lumMod val="50000"/>
                </a:schemeClr>
              </a:solidFill>
              <a:latin typeface="Calibri" pitchFamily="34" charset="0"/>
              <a:ea typeface="Times New Roman" pitchFamily="18" charset="0"/>
              <a:cs typeface="Times New Roman" pitchFamily="18" charset="0"/>
            </a:endParaRPr>
          </a:p>
          <a:p>
            <a:pPr lvl="0" eaLnBrk="0" fontAlgn="base" hangingPunct="0">
              <a:spcBef>
                <a:spcPct val="0"/>
              </a:spcBef>
              <a:spcAft>
                <a:spcPct val="0"/>
              </a:spcAft>
            </a:pPr>
            <a:r>
              <a:rPr lang="ru-RU" sz="2400" b="1" i="1" dirty="0" smtClean="0">
                <a:solidFill>
                  <a:schemeClr val="accent3">
                    <a:lumMod val="50000"/>
                  </a:schemeClr>
                </a:solidFill>
                <a:latin typeface="Calibri" pitchFamily="34" charset="0"/>
                <a:ea typeface="Times New Roman" pitchFamily="18" charset="0"/>
                <a:cs typeface="Times New Roman" pitchFamily="18" charset="0"/>
              </a:rPr>
              <a:t>Да мир в семье, и на земле.</a:t>
            </a:r>
            <a:r>
              <a:rPr lang="ru-RU" sz="2400" dirty="0" smtClean="0">
                <a:solidFill>
                  <a:schemeClr val="accent3">
                    <a:lumMod val="50000"/>
                  </a:schemeClr>
                </a:solidFill>
                <a:latin typeface="Arial" pitchFamily="34" charset="0"/>
                <a:cs typeface="Arial" pitchFamily="34" charset="0"/>
              </a:rPr>
              <a:t> </a:t>
            </a:r>
            <a:endParaRPr lang="ru-RU" sz="2400" dirty="0">
              <a:solidFill>
                <a:schemeClr val="accent3">
                  <a:lumMod val="50000"/>
                </a:schemeClr>
              </a:solidFill>
            </a:endParaRPr>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03214644_large__46972075.jpg"/>
          <p:cNvPicPr>
            <a:picLocks noGrp="1" noChangeAspect="1"/>
          </p:cNvPicPr>
          <p:nvPr>
            <p:ph idx="1"/>
          </p:nvPr>
        </p:nvPicPr>
        <p:blipFill>
          <a:blip r:embed="rId2"/>
          <a:stretch>
            <a:fillRect/>
          </a:stretch>
        </p:blipFill>
        <p:spPr>
          <a:xfrm>
            <a:off x="0" y="0"/>
            <a:ext cx="9143999" cy="6858000"/>
          </a:xfrm>
        </p:spPr>
      </p:pic>
      <p:sp>
        <p:nvSpPr>
          <p:cNvPr id="6" name="Прямоугольник 5"/>
          <p:cNvSpPr/>
          <p:nvPr/>
        </p:nvSpPr>
        <p:spPr>
          <a:xfrm>
            <a:off x="1285852" y="285728"/>
            <a:ext cx="7143800" cy="5632311"/>
          </a:xfrm>
          <a:prstGeom prst="rect">
            <a:avLst/>
          </a:prstGeom>
        </p:spPr>
        <p:txBody>
          <a:bodyPr wrap="square">
            <a:spAutoFit/>
          </a:bodyPr>
          <a:lstStyle/>
          <a:p>
            <a:pPr lvl="0" algn="ctr" fontAlgn="base">
              <a:spcBef>
                <a:spcPct val="0"/>
              </a:spcBef>
              <a:spcAft>
                <a:spcPct val="0"/>
              </a:spcAft>
            </a:pPr>
            <a:r>
              <a:rPr lang="ru-RU" sz="3600" b="1" i="1" dirty="0" smtClean="0">
                <a:solidFill>
                  <a:schemeClr val="accent3">
                    <a:lumMod val="50000"/>
                  </a:schemeClr>
                </a:solidFill>
                <a:latin typeface="Calibri" pitchFamily="34" charset="0"/>
                <a:ea typeface="Times New Roman" pitchFamily="18" charset="0"/>
                <a:cs typeface="Times New Roman" pitchFamily="18" charset="0"/>
              </a:rPr>
              <a:t>Существует более 30 различных техник нетрадиционного рисования используемых в работе с детьми. Эти техники привлекают новизной, доступностью, хорошими итоговыми результатами. Работы в этих техниках получаются яркими, интересными.</a:t>
            </a:r>
            <a:endParaRPr lang="ru-RU" sz="3600" dirty="0" smtClean="0">
              <a:solidFill>
                <a:schemeClr val="accent3">
                  <a:lumMod val="50000"/>
                </a:schemeClr>
              </a:solidFill>
              <a:latin typeface="Arial" pitchFamily="34" charset="0"/>
              <a:cs typeface="Arial" pitchFamily="34" charset="0"/>
            </a:endParaRPr>
          </a:p>
        </p:txBody>
      </p:sp>
    </p:spTree>
  </p:cSld>
  <p:clrMapOvr>
    <a:masterClrMapping/>
  </p:clrMapOvr>
  <p:transition>
    <p:strip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03214644_large__46972075.jpg"/>
          <p:cNvPicPr>
            <a:picLocks noGrp="1" noChangeAspect="1"/>
          </p:cNvPicPr>
          <p:nvPr>
            <p:ph idx="1"/>
          </p:nvPr>
        </p:nvPicPr>
        <p:blipFill>
          <a:blip r:embed="rId2"/>
          <a:stretch>
            <a:fillRect/>
          </a:stretch>
        </p:blipFill>
        <p:spPr>
          <a:xfrm>
            <a:off x="0" y="0"/>
            <a:ext cx="9144000" cy="6858000"/>
          </a:xfrm>
        </p:spPr>
      </p:pic>
      <p:sp>
        <p:nvSpPr>
          <p:cNvPr id="5" name="Прямоугольник 4"/>
          <p:cNvSpPr/>
          <p:nvPr/>
        </p:nvSpPr>
        <p:spPr>
          <a:xfrm>
            <a:off x="1357290" y="500042"/>
            <a:ext cx="7572428" cy="5078313"/>
          </a:xfrm>
          <a:prstGeom prst="rect">
            <a:avLst/>
          </a:prstGeom>
        </p:spPr>
        <p:txBody>
          <a:bodyPr wrap="square">
            <a:spAutoFit/>
          </a:bodyPr>
          <a:lstStyle/>
          <a:p>
            <a:pPr algn="ctr"/>
            <a:r>
              <a:rPr lang="ru-RU" sz="2800" i="1" dirty="0" smtClean="0">
                <a:solidFill>
                  <a:schemeClr val="accent3">
                    <a:lumMod val="50000"/>
                  </a:schemeClr>
                </a:solidFill>
                <a:latin typeface="+mj-lt"/>
              </a:rPr>
              <a:t>Актуальность нетрадиционных техник рисования </a:t>
            </a:r>
          </a:p>
          <a:p>
            <a:pPr algn="ctr"/>
            <a:endParaRPr lang="ru-RU" sz="2800" dirty="0" smtClean="0">
              <a:solidFill>
                <a:schemeClr val="accent3">
                  <a:lumMod val="50000"/>
                </a:schemeClr>
              </a:solidFill>
            </a:endParaRPr>
          </a:p>
          <a:p>
            <a:pPr algn="just"/>
            <a:r>
              <a:rPr lang="ru-RU" sz="2000" i="1" dirty="0" smtClean="0">
                <a:solidFill>
                  <a:schemeClr val="accent3">
                    <a:lumMod val="50000"/>
                  </a:schemeClr>
                </a:solidFill>
                <a:latin typeface="+mj-lt"/>
              </a:rPr>
              <a:t>Термин «</a:t>
            </a:r>
            <a:r>
              <a:rPr lang="ru-RU" sz="2000" b="1" i="1" dirty="0" smtClean="0">
                <a:solidFill>
                  <a:schemeClr val="accent3">
                    <a:lumMod val="50000"/>
                  </a:schemeClr>
                </a:solidFill>
                <a:latin typeface="+mj-lt"/>
              </a:rPr>
              <a:t>нетрадиционный</a:t>
            </a:r>
            <a:r>
              <a:rPr lang="ru-RU" sz="2000" i="1" dirty="0" smtClean="0">
                <a:solidFill>
                  <a:schemeClr val="accent3">
                    <a:lumMod val="50000"/>
                  </a:schemeClr>
                </a:solidFill>
                <a:latin typeface="+mj-lt"/>
              </a:rPr>
              <a:t>» подразумевает использование материалов, инструментов, способов </a:t>
            </a:r>
            <a:r>
              <a:rPr lang="ru-RU" sz="2000" b="1" i="1" dirty="0" smtClean="0">
                <a:solidFill>
                  <a:schemeClr val="accent3">
                    <a:lumMod val="50000"/>
                  </a:schemeClr>
                </a:solidFill>
                <a:latin typeface="+mj-lt"/>
              </a:rPr>
              <a:t>рисования</a:t>
            </a:r>
            <a:r>
              <a:rPr lang="ru-RU" sz="2000" i="1" dirty="0" smtClean="0">
                <a:solidFill>
                  <a:schemeClr val="accent3">
                    <a:lumMod val="50000"/>
                  </a:schemeClr>
                </a:solidFill>
                <a:latin typeface="+mj-lt"/>
              </a:rPr>
              <a:t>, которые не являются общепринятыми, традиционными, широко известными. В процессе </a:t>
            </a:r>
            <a:r>
              <a:rPr lang="ru-RU" sz="2000" b="1" i="1" dirty="0" smtClean="0">
                <a:solidFill>
                  <a:schemeClr val="accent3">
                    <a:lumMod val="50000"/>
                  </a:schemeClr>
                </a:solidFill>
                <a:latin typeface="+mj-lt"/>
              </a:rPr>
              <a:t>нетрадиционного рисования</a:t>
            </a:r>
            <a:r>
              <a:rPr lang="ru-RU" sz="2000" i="1" dirty="0" smtClean="0">
                <a:solidFill>
                  <a:schemeClr val="accent3">
                    <a:lumMod val="50000"/>
                  </a:schemeClr>
                </a:solidFill>
                <a:latin typeface="+mj-lt"/>
              </a:rPr>
              <a:t> ребёнок всесторонне развивается. Такие занятия не утомляют дошкольников, у детей сохраняется высокая активность, работоспособность на протяжении всего времени, отведенного на выполнение задания. </a:t>
            </a:r>
            <a:r>
              <a:rPr lang="ru-RU" sz="2000" b="1" i="1" dirty="0" smtClean="0">
                <a:solidFill>
                  <a:schemeClr val="accent3">
                    <a:lumMod val="50000"/>
                  </a:schemeClr>
                </a:solidFill>
                <a:latin typeface="+mj-lt"/>
              </a:rPr>
              <a:t>Нетрадиционные техники</a:t>
            </a:r>
            <a:r>
              <a:rPr lang="ru-RU" sz="2000" i="1" dirty="0" smtClean="0">
                <a:solidFill>
                  <a:schemeClr val="accent3">
                    <a:lumMod val="50000"/>
                  </a:schemeClr>
                </a:solidFill>
                <a:latin typeface="+mj-lt"/>
              </a:rPr>
              <a:t> позволяют педагогу осуществлять индивидуальный подход к детям, учитывать их желание, интерес. Их использование способствует интеллектуальному развитию ребенка, коррекции психических процессов и личностной сферы дошкольников.</a:t>
            </a:r>
            <a:endParaRPr lang="ru-RU" sz="2000" i="1" dirty="0">
              <a:solidFill>
                <a:schemeClr val="accent3">
                  <a:lumMod val="50000"/>
                </a:schemeClr>
              </a:solidFill>
              <a:latin typeface="+mj-lt"/>
            </a:endParaRPr>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03214644_large__46972075.jpg"/>
          <p:cNvPicPr>
            <a:picLocks noGrp="1" noChangeAspect="1"/>
          </p:cNvPicPr>
          <p:nvPr>
            <p:ph idx="1"/>
          </p:nvPr>
        </p:nvPicPr>
        <p:blipFill>
          <a:blip r:embed="rId2"/>
          <a:stretch>
            <a:fillRect/>
          </a:stretch>
        </p:blipFill>
        <p:spPr>
          <a:xfrm>
            <a:off x="0" y="0"/>
            <a:ext cx="9143999" cy="6858000"/>
          </a:xfrm>
        </p:spPr>
      </p:pic>
      <p:sp>
        <p:nvSpPr>
          <p:cNvPr id="5" name="Прямоугольник 4"/>
          <p:cNvSpPr/>
          <p:nvPr/>
        </p:nvSpPr>
        <p:spPr>
          <a:xfrm>
            <a:off x="1428728" y="751344"/>
            <a:ext cx="7429552" cy="4708981"/>
          </a:xfrm>
          <a:prstGeom prst="rect">
            <a:avLst/>
          </a:prstGeom>
        </p:spPr>
        <p:txBody>
          <a:bodyPr wrap="square">
            <a:spAutoFit/>
          </a:bodyPr>
          <a:lstStyle/>
          <a:p>
            <a:r>
              <a:rPr lang="ru-RU" sz="2000" b="1" i="1" dirty="0" smtClean="0">
                <a:solidFill>
                  <a:schemeClr val="accent3">
                    <a:lumMod val="50000"/>
                  </a:schemeClr>
                </a:solidFill>
                <a:latin typeface="+mj-lt"/>
              </a:rPr>
              <a:t>Проведение занятий с использованием нетрадиционных техник</a:t>
            </a:r>
          </a:p>
          <a:p>
            <a:r>
              <a:rPr lang="ru-RU" sz="2000" b="1" i="1" dirty="0" smtClean="0">
                <a:solidFill>
                  <a:schemeClr val="accent3">
                    <a:lumMod val="50000"/>
                  </a:schemeClr>
                </a:solidFill>
                <a:latin typeface="+mj-lt"/>
              </a:rPr>
              <a:t>• Способствует снятию детских страхов</a:t>
            </a:r>
          </a:p>
          <a:p>
            <a:r>
              <a:rPr lang="ru-RU" sz="2000" b="1" i="1" dirty="0" smtClean="0">
                <a:solidFill>
                  <a:schemeClr val="accent3">
                    <a:lumMod val="50000"/>
                  </a:schemeClr>
                </a:solidFill>
                <a:latin typeface="+mj-lt"/>
              </a:rPr>
              <a:t>• Развивает уверенность в своих силах</a:t>
            </a:r>
          </a:p>
          <a:p>
            <a:r>
              <a:rPr lang="ru-RU" sz="2000" b="1" i="1" dirty="0" smtClean="0">
                <a:solidFill>
                  <a:schemeClr val="accent3">
                    <a:lumMod val="50000"/>
                  </a:schemeClr>
                </a:solidFill>
                <a:latin typeface="+mj-lt"/>
              </a:rPr>
              <a:t>• Развивает пространственное мышление;</a:t>
            </a:r>
          </a:p>
          <a:p>
            <a:r>
              <a:rPr lang="ru-RU" sz="2000" b="1" i="1" dirty="0" smtClean="0">
                <a:solidFill>
                  <a:schemeClr val="accent3">
                    <a:lumMod val="50000"/>
                  </a:schemeClr>
                </a:solidFill>
                <a:latin typeface="+mj-lt"/>
              </a:rPr>
              <a:t>• Учит детей свободно выражать свой замысел;</a:t>
            </a:r>
          </a:p>
          <a:p>
            <a:r>
              <a:rPr lang="ru-RU" sz="2000" b="1" i="1" dirty="0" smtClean="0">
                <a:solidFill>
                  <a:schemeClr val="accent3">
                    <a:lumMod val="50000"/>
                  </a:schemeClr>
                </a:solidFill>
                <a:latin typeface="+mj-lt"/>
              </a:rPr>
              <a:t>• Побуждает детей к творческим поискам и решениям;</a:t>
            </a:r>
          </a:p>
          <a:p>
            <a:r>
              <a:rPr lang="ru-RU" sz="2000" b="1" i="1" dirty="0" smtClean="0">
                <a:solidFill>
                  <a:schemeClr val="accent3">
                    <a:lumMod val="50000"/>
                  </a:schemeClr>
                </a:solidFill>
                <a:latin typeface="+mj-lt"/>
              </a:rPr>
              <a:t>• Учит детей работать с разнообразным материалом;</a:t>
            </a:r>
          </a:p>
          <a:p>
            <a:r>
              <a:rPr lang="ru-RU" sz="2000" b="1" i="1" dirty="0" smtClean="0">
                <a:solidFill>
                  <a:schemeClr val="accent3">
                    <a:lumMod val="50000"/>
                  </a:schemeClr>
                </a:solidFill>
                <a:latin typeface="+mj-lt"/>
              </a:rPr>
              <a:t>• Развивает чувство композиции, ритма, колорита, цветовосприятия; чувство фактурности и объёмности;</a:t>
            </a:r>
          </a:p>
          <a:p>
            <a:r>
              <a:rPr lang="ru-RU" sz="2000" b="1" i="1" dirty="0" smtClean="0">
                <a:solidFill>
                  <a:schemeClr val="accent3">
                    <a:lumMod val="50000"/>
                  </a:schemeClr>
                </a:solidFill>
                <a:latin typeface="+mj-lt"/>
              </a:rPr>
              <a:t>• Развивает мелкую моторику рук;</a:t>
            </a:r>
          </a:p>
          <a:p>
            <a:r>
              <a:rPr lang="ru-RU" sz="2000" b="1" i="1" dirty="0" smtClean="0">
                <a:solidFill>
                  <a:schemeClr val="accent3">
                    <a:lumMod val="50000"/>
                  </a:schemeClr>
                </a:solidFill>
                <a:latin typeface="+mj-lt"/>
              </a:rPr>
              <a:t>• Развивает творческие способности, воображение и полёт фантазии.</a:t>
            </a:r>
          </a:p>
          <a:p>
            <a:r>
              <a:rPr lang="ru-RU" sz="2000" b="1" i="1" dirty="0" smtClean="0">
                <a:solidFill>
                  <a:schemeClr val="accent3">
                    <a:lumMod val="50000"/>
                  </a:schemeClr>
                </a:solidFill>
                <a:latin typeface="+mj-lt"/>
              </a:rPr>
              <a:t>• Во время работы дети получают эстетическое удовольствие</a:t>
            </a:r>
            <a:endParaRPr lang="ru-RU" sz="2000" b="1" i="1" dirty="0">
              <a:solidFill>
                <a:schemeClr val="accent3">
                  <a:lumMod val="50000"/>
                </a:schemeClr>
              </a:solidFill>
              <a:latin typeface="+mj-lt"/>
            </a:endParaRPr>
          </a:p>
        </p:txBody>
      </p:sp>
    </p:spTree>
  </p:cSld>
  <p:clrMapOvr>
    <a:masterClrMapping/>
  </p:clrMapOvr>
  <p:transition>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03214644_large__46972075.jpg"/>
          <p:cNvPicPr>
            <a:picLocks noGrp="1" noChangeAspect="1"/>
          </p:cNvPicPr>
          <p:nvPr>
            <p:ph idx="1"/>
          </p:nvPr>
        </p:nvPicPr>
        <p:blipFill>
          <a:blip r:embed="rId2"/>
          <a:stretch>
            <a:fillRect/>
          </a:stretch>
        </p:blipFill>
        <p:spPr>
          <a:xfrm>
            <a:off x="0" y="0"/>
            <a:ext cx="9143999" cy="6858000"/>
          </a:xfrm>
        </p:spPr>
      </p:pic>
      <p:sp>
        <p:nvSpPr>
          <p:cNvPr id="5" name="Прямоугольник 4"/>
          <p:cNvSpPr/>
          <p:nvPr/>
        </p:nvSpPr>
        <p:spPr>
          <a:xfrm>
            <a:off x="1357290" y="500042"/>
            <a:ext cx="7143800" cy="4031873"/>
          </a:xfrm>
          <a:prstGeom prst="rect">
            <a:avLst/>
          </a:prstGeom>
        </p:spPr>
        <p:txBody>
          <a:bodyPr wrap="square">
            <a:spAutoFit/>
          </a:bodyPr>
          <a:lstStyle/>
          <a:p>
            <a:r>
              <a:rPr lang="ru-RU" sz="3200" b="1" i="1" dirty="0" smtClean="0">
                <a:solidFill>
                  <a:schemeClr val="accent3">
                    <a:lumMod val="50000"/>
                  </a:schemeClr>
                </a:solidFill>
              </a:rPr>
              <a:t>Методов и приёмов нетрадиционного рисования очень много, я хочу познакомить вас с некоторыми из них. Такие методы и приёмы помогут интересно организовать творческий процесс на занятиях изобразительной деятельностью.</a:t>
            </a:r>
            <a:endParaRPr lang="ru-RU" sz="3200" b="1" i="1" dirty="0">
              <a:solidFill>
                <a:schemeClr val="accent3">
                  <a:lumMod val="50000"/>
                </a:schemeClr>
              </a:solidFill>
            </a:endParaRPr>
          </a:p>
        </p:txBody>
      </p:sp>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03214644_large__46972075.jpg"/>
          <p:cNvPicPr>
            <a:picLocks noGrp="1" noChangeAspect="1"/>
          </p:cNvPicPr>
          <p:nvPr>
            <p:ph idx="1"/>
          </p:nvPr>
        </p:nvPicPr>
        <p:blipFill>
          <a:blip r:embed="rId2"/>
          <a:stretch>
            <a:fillRect/>
          </a:stretch>
        </p:blipFill>
        <p:spPr>
          <a:xfrm>
            <a:off x="0" y="0"/>
            <a:ext cx="9144000" cy="6858000"/>
          </a:xfrm>
        </p:spPr>
      </p:pic>
      <p:sp>
        <p:nvSpPr>
          <p:cNvPr id="5" name="Прямоугольник 4"/>
          <p:cNvSpPr/>
          <p:nvPr/>
        </p:nvSpPr>
        <p:spPr>
          <a:xfrm>
            <a:off x="357158" y="357166"/>
            <a:ext cx="8501122" cy="707886"/>
          </a:xfrm>
          <a:prstGeom prst="rect">
            <a:avLst/>
          </a:prstGeom>
        </p:spPr>
        <p:txBody>
          <a:bodyPr wrap="square">
            <a:spAutoFit/>
          </a:bodyPr>
          <a:lstStyle/>
          <a:p>
            <a:pPr algn="ctr"/>
            <a:r>
              <a:rPr lang="ru-RU" sz="2000" b="1" i="1" dirty="0" smtClean="0">
                <a:solidFill>
                  <a:schemeClr val="accent3">
                    <a:lumMod val="50000"/>
                  </a:schemeClr>
                </a:solidFill>
                <a:latin typeface="+mj-lt"/>
              </a:rPr>
              <a:t>Нетрадиционная техника рисования "</a:t>
            </a:r>
            <a:r>
              <a:rPr lang="ru-RU" sz="2000" b="1" i="1" dirty="0" err="1" smtClean="0">
                <a:solidFill>
                  <a:schemeClr val="accent3">
                    <a:lumMod val="50000"/>
                  </a:schemeClr>
                </a:solidFill>
                <a:latin typeface="+mj-lt"/>
              </a:rPr>
              <a:t>Кляксография</a:t>
            </a:r>
            <a:r>
              <a:rPr lang="ru-RU" sz="2000" b="1" i="1" dirty="0" smtClean="0">
                <a:solidFill>
                  <a:schemeClr val="accent3">
                    <a:lumMod val="50000"/>
                  </a:schemeClr>
                </a:solidFill>
                <a:latin typeface="+mj-lt"/>
              </a:rPr>
              <a:t>" (выдувание трубочкой) - это очередное волшебство уроков рисования.</a:t>
            </a:r>
            <a:endParaRPr lang="ru-RU" sz="2000" b="1" i="1" dirty="0">
              <a:solidFill>
                <a:schemeClr val="accent3">
                  <a:lumMod val="50000"/>
                </a:schemeClr>
              </a:solidFill>
              <a:latin typeface="+mj-lt"/>
            </a:endParaRPr>
          </a:p>
        </p:txBody>
      </p:sp>
      <p:sp>
        <p:nvSpPr>
          <p:cNvPr id="6" name="Прямоугольник 5"/>
          <p:cNvSpPr/>
          <p:nvPr/>
        </p:nvSpPr>
        <p:spPr>
          <a:xfrm>
            <a:off x="428596" y="1000108"/>
            <a:ext cx="8429684" cy="1323439"/>
          </a:xfrm>
          <a:prstGeom prst="rect">
            <a:avLst/>
          </a:prstGeom>
        </p:spPr>
        <p:txBody>
          <a:bodyPr wrap="square">
            <a:spAutoFit/>
          </a:bodyPr>
          <a:lstStyle/>
          <a:p>
            <a:r>
              <a:rPr lang="ru-RU" sz="2000" b="1" i="1" u="sng" dirty="0" smtClean="0">
                <a:solidFill>
                  <a:schemeClr val="accent3">
                    <a:lumMod val="50000"/>
                  </a:schemeClr>
                </a:solidFill>
                <a:latin typeface="+mj-lt"/>
              </a:rPr>
              <a:t>Для работы в данной технике нам понадобится:</a:t>
            </a:r>
            <a:r>
              <a:rPr lang="ru-RU" sz="2000" b="1" i="1" dirty="0" smtClean="0">
                <a:solidFill>
                  <a:schemeClr val="accent3">
                    <a:lumMod val="50000"/>
                  </a:schemeClr>
                </a:solidFill>
                <a:latin typeface="+mj-lt"/>
              </a:rPr>
              <a:t> бумага, жидко разведенные в мисочке (или в маленьких флаконах) гуашевые или акварельные краски, пипетка, </a:t>
            </a:r>
            <a:r>
              <a:rPr lang="ru-RU" sz="2000" b="1" i="1" dirty="0" err="1" smtClean="0">
                <a:solidFill>
                  <a:schemeClr val="accent3">
                    <a:lumMod val="50000"/>
                  </a:schemeClr>
                </a:solidFill>
                <a:latin typeface="+mj-lt"/>
              </a:rPr>
              <a:t>коктельная</a:t>
            </a:r>
            <a:r>
              <a:rPr lang="ru-RU" sz="2000" b="1" i="1" dirty="0" smtClean="0">
                <a:solidFill>
                  <a:schemeClr val="accent3">
                    <a:lumMod val="50000"/>
                  </a:schemeClr>
                </a:solidFill>
                <a:latin typeface="+mj-lt"/>
              </a:rPr>
              <a:t> трубочка, кисточка, краски для </a:t>
            </a:r>
            <a:r>
              <a:rPr lang="ru-RU" sz="2000" b="1" i="1" dirty="0" err="1" smtClean="0">
                <a:solidFill>
                  <a:schemeClr val="accent3">
                    <a:lumMod val="50000"/>
                  </a:schemeClr>
                </a:solidFill>
                <a:latin typeface="+mj-lt"/>
              </a:rPr>
              <a:t>дорисовывания</a:t>
            </a:r>
            <a:r>
              <a:rPr lang="ru-RU" sz="2000" b="1" i="1" dirty="0" smtClean="0">
                <a:solidFill>
                  <a:schemeClr val="accent3">
                    <a:lumMod val="50000"/>
                  </a:schemeClr>
                </a:solidFill>
                <a:latin typeface="+mj-lt"/>
              </a:rPr>
              <a:t> изображения.</a:t>
            </a:r>
            <a:endParaRPr lang="ru-RU" sz="2000" b="1" i="1" dirty="0">
              <a:solidFill>
                <a:schemeClr val="accent3">
                  <a:lumMod val="50000"/>
                </a:schemeClr>
              </a:solidFill>
              <a:latin typeface="+mj-lt"/>
            </a:endParaRPr>
          </a:p>
        </p:txBody>
      </p:sp>
      <p:sp>
        <p:nvSpPr>
          <p:cNvPr id="8" name="Прямоугольник 7"/>
          <p:cNvSpPr/>
          <p:nvPr/>
        </p:nvSpPr>
        <p:spPr>
          <a:xfrm>
            <a:off x="357158" y="2143116"/>
            <a:ext cx="8501122" cy="1631216"/>
          </a:xfrm>
          <a:prstGeom prst="rect">
            <a:avLst/>
          </a:prstGeom>
        </p:spPr>
        <p:txBody>
          <a:bodyPr wrap="square">
            <a:spAutoFit/>
          </a:bodyPr>
          <a:lstStyle/>
          <a:p>
            <a:r>
              <a:rPr lang="ru-RU" sz="2000" b="1" i="1" dirty="0" smtClean="0">
                <a:solidFill>
                  <a:schemeClr val="accent3">
                    <a:lumMod val="50000"/>
                  </a:schemeClr>
                </a:solidFill>
                <a:latin typeface="+mj-lt"/>
              </a:rPr>
              <a:t>Технология изображения.</a:t>
            </a:r>
          </a:p>
          <a:p>
            <a:r>
              <a:rPr lang="ru-RU" sz="2000" b="1" i="1" dirty="0" smtClean="0">
                <a:solidFill>
                  <a:schemeClr val="accent3">
                    <a:lumMod val="50000"/>
                  </a:schemeClr>
                </a:solidFill>
                <a:latin typeface="+mj-lt"/>
              </a:rPr>
              <a:t>1. Зачерпнуть пластиковой ложечкой (пипеткой) краску, вылить (капнуть) её на лист бумаги, делая небольшое пятно (капельку).</a:t>
            </a:r>
          </a:p>
          <a:p>
            <a:r>
              <a:rPr lang="ru-RU" sz="2000" b="1" i="1" dirty="0" smtClean="0">
                <a:solidFill>
                  <a:schemeClr val="accent3">
                    <a:lumMod val="50000"/>
                  </a:schemeClr>
                </a:solidFill>
                <a:latin typeface="+mj-lt"/>
              </a:rPr>
              <a:t/>
            </a:r>
            <a:br>
              <a:rPr lang="ru-RU" sz="2000" b="1" i="1" dirty="0" smtClean="0">
                <a:solidFill>
                  <a:schemeClr val="accent3">
                    <a:lumMod val="50000"/>
                  </a:schemeClr>
                </a:solidFill>
                <a:latin typeface="+mj-lt"/>
              </a:rPr>
            </a:br>
            <a:endParaRPr lang="ru-RU" sz="2000" b="1" i="1" dirty="0">
              <a:solidFill>
                <a:schemeClr val="accent3">
                  <a:lumMod val="50000"/>
                </a:schemeClr>
              </a:solidFill>
              <a:latin typeface="+mj-lt"/>
            </a:endParaRPr>
          </a:p>
        </p:txBody>
      </p:sp>
      <p:sp>
        <p:nvSpPr>
          <p:cNvPr id="9" name="Прямоугольник 8"/>
          <p:cNvSpPr/>
          <p:nvPr/>
        </p:nvSpPr>
        <p:spPr>
          <a:xfrm>
            <a:off x="428596" y="2967335"/>
            <a:ext cx="8429684" cy="707886"/>
          </a:xfrm>
          <a:prstGeom prst="rect">
            <a:avLst/>
          </a:prstGeom>
        </p:spPr>
        <p:txBody>
          <a:bodyPr wrap="square">
            <a:spAutoFit/>
          </a:bodyPr>
          <a:lstStyle/>
          <a:p>
            <a:r>
              <a:rPr lang="ru-RU" sz="2000" b="1" i="1" dirty="0" smtClean="0">
                <a:solidFill>
                  <a:schemeClr val="accent3">
                    <a:lumMod val="50000"/>
                  </a:schemeClr>
                </a:solidFill>
                <a:latin typeface="+mj-lt"/>
              </a:rPr>
              <a:t>2. </a:t>
            </a:r>
            <a:r>
              <a:rPr lang="ru-RU" sz="2000" b="1" i="1" dirty="0" err="1" smtClean="0">
                <a:solidFill>
                  <a:schemeClr val="accent3">
                    <a:lumMod val="50000"/>
                  </a:schemeClr>
                </a:solidFill>
                <a:latin typeface="+mj-lt"/>
              </a:rPr>
              <a:t>Коктельной</a:t>
            </a:r>
            <a:r>
              <a:rPr lang="ru-RU" sz="2000" b="1" i="1" dirty="0" smtClean="0">
                <a:solidFill>
                  <a:schemeClr val="accent3">
                    <a:lumMod val="50000"/>
                  </a:schemeClr>
                </a:solidFill>
                <a:latin typeface="+mj-lt"/>
              </a:rPr>
              <a:t> трубочкой выдуваем кляксу снизу вверх в разные направления так, что бы её конец не касался ни пятна, ни бумаги.</a:t>
            </a:r>
            <a:endParaRPr lang="ru-RU" sz="2000" b="1" i="1" dirty="0">
              <a:solidFill>
                <a:schemeClr val="accent3">
                  <a:lumMod val="50000"/>
                </a:schemeClr>
              </a:solidFill>
              <a:latin typeface="+mj-lt"/>
            </a:endParaRPr>
          </a:p>
        </p:txBody>
      </p:sp>
      <p:sp>
        <p:nvSpPr>
          <p:cNvPr id="10" name="Прямоугольник 9"/>
          <p:cNvSpPr/>
          <p:nvPr/>
        </p:nvSpPr>
        <p:spPr>
          <a:xfrm>
            <a:off x="1285852" y="3571876"/>
            <a:ext cx="7643866" cy="1631216"/>
          </a:xfrm>
          <a:prstGeom prst="rect">
            <a:avLst/>
          </a:prstGeom>
        </p:spPr>
        <p:txBody>
          <a:bodyPr wrap="square">
            <a:spAutoFit/>
          </a:bodyPr>
          <a:lstStyle/>
          <a:p>
            <a:r>
              <a:rPr lang="ru-RU" sz="2000" b="1" i="1" dirty="0" smtClean="0">
                <a:solidFill>
                  <a:schemeClr val="accent3">
                    <a:lumMod val="50000"/>
                  </a:schemeClr>
                </a:solidFill>
                <a:latin typeface="+mj-lt"/>
              </a:rPr>
              <a:t>3. Когда клякса разделится на несколько побегов (веточек) – выдуваем их по отдельности в нужном направлении.</a:t>
            </a:r>
          </a:p>
          <a:p>
            <a:r>
              <a:rPr lang="ru-RU" sz="2000" b="1" i="1" dirty="0" smtClean="0">
                <a:solidFill>
                  <a:schemeClr val="accent3">
                    <a:lumMod val="50000"/>
                  </a:schemeClr>
                </a:solidFill>
                <a:latin typeface="+mj-lt"/>
              </a:rPr>
              <a:t>4. Для получения более мелких веточек каждую большую ветку выдуваем быстрыми движениями трубочки вправо-влево, вверх-вниз.</a:t>
            </a:r>
            <a:endParaRPr lang="ru-RU" sz="2000" b="1" i="1" dirty="0">
              <a:solidFill>
                <a:schemeClr val="accent3">
                  <a:lumMod val="50000"/>
                </a:schemeClr>
              </a:solidFill>
              <a:latin typeface="+mj-lt"/>
            </a:endParaRPr>
          </a:p>
        </p:txBody>
      </p:sp>
      <p:sp>
        <p:nvSpPr>
          <p:cNvPr id="12" name="Прямоугольник 11"/>
          <p:cNvSpPr/>
          <p:nvPr/>
        </p:nvSpPr>
        <p:spPr>
          <a:xfrm>
            <a:off x="1643042" y="5072074"/>
            <a:ext cx="7286676" cy="1323439"/>
          </a:xfrm>
          <a:prstGeom prst="rect">
            <a:avLst/>
          </a:prstGeom>
        </p:spPr>
        <p:txBody>
          <a:bodyPr wrap="square">
            <a:spAutoFit/>
          </a:bodyPr>
          <a:lstStyle/>
          <a:p>
            <a:r>
              <a:rPr lang="ru-RU" sz="2000" b="1" i="1" dirty="0" smtClean="0">
                <a:solidFill>
                  <a:schemeClr val="accent3">
                    <a:lumMod val="50000"/>
                  </a:schemeClr>
                </a:solidFill>
                <a:latin typeface="+mj-lt"/>
              </a:rPr>
              <a:t>5. При необходимости процедура повторяется (т. е. капнуть ещё капельку краски в нужное место и раздуть).</a:t>
            </a:r>
          </a:p>
          <a:p>
            <a:r>
              <a:rPr lang="ru-RU" sz="2000" b="1" i="1" dirty="0" smtClean="0">
                <a:solidFill>
                  <a:schemeClr val="accent3">
                    <a:lumMod val="50000"/>
                  </a:schemeClr>
                </a:solidFill>
                <a:latin typeface="+mj-lt"/>
              </a:rPr>
              <a:t>6. Недостающие детали дорисовываются карандашами или красками.</a:t>
            </a:r>
            <a:endParaRPr lang="ru-RU" sz="2000" b="1" i="1" dirty="0">
              <a:solidFill>
                <a:schemeClr val="accent3">
                  <a:lumMod val="50000"/>
                </a:schemeClr>
              </a:solidFill>
              <a:latin typeface="+mj-lt"/>
            </a:endParaRPr>
          </a:p>
        </p:txBody>
      </p:sp>
    </p:spTree>
  </p:cSld>
  <p:clrMapOvr>
    <a:masterClrMapping/>
  </p:clrMapOvr>
  <p:transition>
    <p:comb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98ae75f937c74149b1b3f708db501e99.jpg"/>
          <p:cNvPicPr>
            <a:picLocks noGrp="1" noChangeAspect="1"/>
          </p:cNvPicPr>
          <p:nvPr>
            <p:ph idx="1"/>
          </p:nvPr>
        </p:nvPicPr>
        <p:blipFill>
          <a:blip r:embed="rId2"/>
          <a:stretch>
            <a:fillRect/>
          </a:stretch>
        </p:blipFill>
        <p:spPr>
          <a:xfrm>
            <a:off x="0" y="1"/>
            <a:ext cx="4286248" cy="3571876"/>
          </a:xfrm>
        </p:spPr>
      </p:pic>
      <p:pic>
        <p:nvPicPr>
          <p:cNvPr id="5" name="Рисунок 4" descr="hello_html_m2b92d8d0.jpg"/>
          <p:cNvPicPr>
            <a:picLocks noChangeAspect="1"/>
          </p:cNvPicPr>
          <p:nvPr/>
        </p:nvPicPr>
        <p:blipFill>
          <a:blip r:embed="rId3"/>
          <a:stretch>
            <a:fillRect/>
          </a:stretch>
        </p:blipFill>
        <p:spPr>
          <a:xfrm>
            <a:off x="4286248" y="0"/>
            <a:ext cx="4857752" cy="3571876"/>
          </a:xfrm>
          <a:prstGeom prst="rect">
            <a:avLst/>
          </a:prstGeom>
        </p:spPr>
      </p:pic>
      <p:pic>
        <p:nvPicPr>
          <p:cNvPr id="6" name="Рисунок 5" descr="img33.jpg"/>
          <p:cNvPicPr>
            <a:picLocks noChangeAspect="1"/>
          </p:cNvPicPr>
          <p:nvPr/>
        </p:nvPicPr>
        <p:blipFill>
          <a:blip r:embed="rId4"/>
          <a:stretch>
            <a:fillRect/>
          </a:stretch>
        </p:blipFill>
        <p:spPr>
          <a:xfrm>
            <a:off x="0" y="3543296"/>
            <a:ext cx="4300542" cy="3314704"/>
          </a:xfrm>
          <a:prstGeom prst="rect">
            <a:avLst/>
          </a:prstGeom>
        </p:spPr>
      </p:pic>
      <p:pic>
        <p:nvPicPr>
          <p:cNvPr id="7" name="Рисунок 6" descr="risovanie-viduvanie06.png"/>
          <p:cNvPicPr>
            <a:picLocks noChangeAspect="1"/>
          </p:cNvPicPr>
          <p:nvPr/>
        </p:nvPicPr>
        <p:blipFill>
          <a:blip r:embed="rId5"/>
          <a:stretch>
            <a:fillRect/>
          </a:stretch>
        </p:blipFill>
        <p:spPr>
          <a:xfrm>
            <a:off x="4071926" y="3571876"/>
            <a:ext cx="5072074" cy="3286124"/>
          </a:xfrm>
          <a:prstGeom prst="rect">
            <a:avLst/>
          </a:prstGeom>
        </p:spPr>
      </p:pic>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537</TotalTime>
  <Words>708</Words>
  <PresentationFormat>Экран (4:3)</PresentationFormat>
  <Paragraphs>61</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38</cp:revision>
  <dcterms:created xsi:type="dcterms:W3CDTF">2021-01-15T13:15:00Z</dcterms:created>
  <dcterms:modified xsi:type="dcterms:W3CDTF">2021-01-21T07:58:34Z</dcterms:modified>
</cp:coreProperties>
</file>