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03" autoAdjust="0"/>
  </p:normalViewPr>
  <p:slideViewPr>
    <p:cSldViewPr>
      <p:cViewPr varScale="1">
        <p:scale>
          <a:sx n="96" d="100"/>
          <a:sy n="96" d="100"/>
        </p:scale>
        <p:origin x="-20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D82B3-6D94-473C-A217-F2488517F3D2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50A9C-A83F-4284-9A1D-25EC98288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50A9C-A83F-4284-9A1D-25EC98288F8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3DAEF2-368F-4E5A-A377-DD6984B7587C}" type="datetimeFigureOut">
              <a:rPr lang="ru-RU" smtClean="0"/>
              <a:pPr/>
              <a:t>21.01.2016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67E359-59AE-4053-A3EE-E537BB0908E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33123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«</a:t>
            </a:r>
            <a:r>
              <a:rPr lang="ru-RU" b="1" dirty="0" err="1"/>
              <a:t>Портфолио</a:t>
            </a:r>
            <a:r>
              <a:rPr lang="ru-RU" b="1" dirty="0"/>
              <a:t> педагога, </a:t>
            </a:r>
            <a:r>
              <a:rPr lang="ru-RU" b="1"/>
              <a:t>как </a:t>
            </a:r>
            <a:r>
              <a:rPr lang="ru-RU" b="1" smtClean="0"/>
              <a:t>средство </a:t>
            </a:r>
            <a:r>
              <a:rPr lang="ru-RU" b="1" dirty="0" smtClean="0"/>
              <a:t>оценки его профессиональной компетенции»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7096"/>
          </a:xfrm>
        </p:spPr>
        <p:txBody>
          <a:bodyPr>
            <a:normAutofit/>
          </a:bodyPr>
          <a:lstStyle/>
          <a:p>
            <a:r>
              <a:rPr lang="ru-RU" b="1" dirty="0">
                <a:latin typeface="+mj-lt"/>
              </a:rPr>
              <a:t>педагог дополнительного образования</a:t>
            </a:r>
          </a:p>
          <a:p>
            <a:r>
              <a:rPr lang="ru-RU" b="1" dirty="0">
                <a:latin typeface="+mj-lt"/>
              </a:rPr>
              <a:t>МУ ДО ЦДТ «Родник</a:t>
            </a:r>
            <a:r>
              <a:rPr lang="ru-RU" b="1" dirty="0" smtClean="0">
                <a:latin typeface="+mj-lt"/>
              </a:rPr>
              <a:t>», </a:t>
            </a:r>
          </a:p>
          <a:p>
            <a:r>
              <a:rPr lang="ru-RU" b="1" dirty="0" smtClean="0">
                <a:latin typeface="+mj-lt"/>
              </a:rPr>
              <a:t>г.о.Орехово-Зуево, Московская область</a:t>
            </a:r>
            <a:endParaRPr lang="ru-RU" b="1" dirty="0">
              <a:latin typeface="+mj-lt"/>
            </a:endParaRPr>
          </a:p>
          <a:p>
            <a:r>
              <a:rPr lang="ru-RU" sz="3900" b="1" dirty="0" err="1">
                <a:latin typeface="+mj-lt"/>
              </a:rPr>
              <a:t>Мозгова</a:t>
            </a:r>
            <a:r>
              <a:rPr lang="ru-RU" sz="3900" b="1" dirty="0">
                <a:latin typeface="+mj-lt"/>
              </a:rPr>
              <a:t> Ольга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5400" b="1" dirty="0" smtClean="0"/>
              <a:t>Работа с обучающимися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5121" name="Picture 1" descr="C:\Users\Родник\Desktop\Мозгова О.А\Дипломы МОзгова О.А\диплом Мозгова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2516835" cy="3623414"/>
          </a:xfrm>
          <a:prstGeom prst="rect">
            <a:avLst/>
          </a:prstGeom>
          <a:noFill/>
        </p:spPr>
      </p:pic>
      <p:pic>
        <p:nvPicPr>
          <p:cNvPr id="5123" name="Picture 3" descr="G:\фото\Информация о филиале на сайт Родника\Театральное объединение (на сайт)\Мы веселые внучата, мы внучата- поварята, спектакль Колобок на новый лад, 2009 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17032"/>
            <a:ext cx="3986843" cy="2999036"/>
          </a:xfrm>
          <a:prstGeom prst="rect">
            <a:avLst/>
          </a:prstGeom>
          <a:noFill/>
        </p:spPr>
      </p:pic>
      <p:pic>
        <p:nvPicPr>
          <p:cNvPr id="5124" name="Picture 4" descr="C:\Users\Родник\Desktop\Мозгова О.А\Дипломы МОзгова О.А\диплом Мозгов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501008"/>
            <a:ext cx="2233893" cy="3096344"/>
          </a:xfrm>
          <a:prstGeom prst="rect">
            <a:avLst/>
          </a:prstGeom>
          <a:noFill/>
        </p:spPr>
      </p:pic>
      <p:pic>
        <p:nvPicPr>
          <p:cNvPr id="5125" name="Picture 5" descr="G:\фото\Информация о филиале на сайт Родника\Кукольный театр\Концертный номер Бабушки и внуки, 2008 г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556792"/>
            <a:ext cx="2564807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676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5400" b="1" dirty="0" smtClean="0"/>
              <a:t>Работа с родителями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84784"/>
            <a:ext cx="2304256" cy="3096344"/>
          </a:xfrm>
          <a:ln w="28575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Московской области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Управление образования администрации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г.о. Орехово-Зуево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детей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 детского творчества "Родник"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"Утверждаю"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директор МОУ ДОД ЦДТ "Родник"__________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З.В. Шишова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"Что мы знаем о своем ребенке?"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сценарный план родительского собрания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Подготовили: педагог: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Мозгова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О.А.,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высшая квалификационная категория,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Сабитова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М.Р.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 февраля 2014 г.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097" name="Picture 1" descr="H:\Фото Праздника окончания учебного года 2011\IMG_6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484784"/>
            <a:ext cx="3456384" cy="2592288"/>
          </a:xfrm>
          <a:prstGeom prst="rect">
            <a:avLst/>
          </a:prstGeom>
          <a:noFill/>
        </p:spPr>
      </p:pic>
      <p:pic>
        <p:nvPicPr>
          <p:cNvPr id="4100" name="Picture 4" descr="G:\фото\фото праздника осени\SDC11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05064"/>
            <a:ext cx="3600400" cy="2700300"/>
          </a:xfrm>
          <a:prstGeom prst="rect">
            <a:avLst/>
          </a:prstGeom>
          <a:noFill/>
        </p:spPr>
      </p:pic>
      <p:pic>
        <p:nvPicPr>
          <p:cNvPr id="4102" name="Picture 6" descr="C:\Users\Родник\Desktop\благодарност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789040"/>
            <a:ext cx="2307514" cy="2897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168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Творческая деятельность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1026" name="Picture 2" descr="C:\Users\Родник\Desktop\Мозгова О.А\Дипломы МОзгова О.А\дипломы Мозгова О.А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36446">
            <a:off x="5988941" y="2417261"/>
            <a:ext cx="2635198" cy="3816424"/>
          </a:xfrm>
          <a:prstGeom prst="rect">
            <a:avLst/>
          </a:prstGeom>
          <a:noFill/>
        </p:spPr>
      </p:pic>
      <p:pic>
        <p:nvPicPr>
          <p:cNvPr id="1027" name="Picture 3" descr="C:\Users\Родник\Desktop\Мозгова О.А\Дипломы МОзгова О.А\дипломы Мозгова О.А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73680">
            <a:off x="567994" y="2276969"/>
            <a:ext cx="2481908" cy="3968108"/>
          </a:xfrm>
          <a:prstGeom prst="rect">
            <a:avLst/>
          </a:prstGeom>
          <a:noFill/>
        </p:spPr>
      </p:pic>
      <p:pic>
        <p:nvPicPr>
          <p:cNvPr id="2049" name="Picture 1" descr="C:\Users\Родник\Desktop\Мозгова О.А\Дипломы МОзгова О.А\диплом Мозг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060848"/>
            <a:ext cx="2811333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28800"/>
            <a:ext cx="7859216" cy="46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200" b="1" dirty="0" err="1" smtClean="0">
                <a:latin typeface="+mj-lt"/>
              </a:rPr>
              <a:t>Портфолио</a:t>
            </a:r>
            <a:r>
              <a:rPr lang="ru-RU" sz="3200" b="1" dirty="0" smtClean="0">
                <a:latin typeface="+mj-lt"/>
              </a:rPr>
              <a:t> - это набор материалов, демонстрирующих умение педагога решать задачи своей профессиональной и творческой деятельности, выбирать стратегию и тактику профессионального поведения и предназначенный для оценки уровня профессионализма педагога.</a:t>
            </a:r>
            <a:endParaRPr lang="ru-RU" sz="32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/>
              <a:t>Портфолио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</a:t>
            </a:r>
            <a:r>
              <a:rPr lang="ru-RU" sz="4000" dirty="0" smtClean="0">
                <a:latin typeface="+mj-lt"/>
              </a:rPr>
              <a:t>в </a:t>
            </a:r>
            <a:r>
              <a:rPr lang="ru-RU" sz="4000" dirty="0">
                <a:latin typeface="+mj-lt"/>
              </a:rPr>
              <a:t>переводе с французского  </a:t>
            </a:r>
            <a:r>
              <a:rPr lang="ru-RU" sz="4000" dirty="0" smtClean="0">
                <a:latin typeface="+mj-lt"/>
              </a:rPr>
              <a:t>- </a:t>
            </a:r>
            <a:r>
              <a:rPr lang="ru-RU" sz="4000" b="1" dirty="0" smtClean="0">
                <a:latin typeface="+mj-lt"/>
              </a:rPr>
              <a:t>«</a:t>
            </a:r>
            <a:r>
              <a:rPr lang="ru-RU" sz="4000" b="1" dirty="0">
                <a:latin typeface="+mj-lt"/>
              </a:rPr>
              <a:t>излагать», «формулировать», «нести», «лист», «страница»</a:t>
            </a:r>
            <a:r>
              <a:rPr lang="ru-RU" sz="4000" dirty="0">
                <a:latin typeface="+mj-lt"/>
              </a:rPr>
              <a:t>, </a:t>
            </a:r>
            <a:r>
              <a:rPr lang="ru-RU" sz="4000" b="1" dirty="0">
                <a:latin typeface="+mj-lt"/>
              </a:rPr>
              <a:t>«досье», «собрание достижений»; </a:t>
            </a:r>
            <a:endParaRPr lang="ru-RU" sz="4000" b="1" dirty="0" smtClean="0">
              <a:latin typeface="+mj-lt"/>
            </a:endParaRPr>
          </a:p>
          <a:p>
            <a:r>
              <a:rPr lang="ru-RU" sz="4000" dirty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в </a:t>
            </a:r>
            <a:r>
              <a:rPr lang="ru-RU" sz="4000" dirty="0">
                <a:latin typeface="+mj-lt"/>
              </a:rPr>
              <a:t>переводе с итальянского </a:t>
            </a:r>
            <a:r>
              <a:rPr lang="ru-RU" sz="4000" dirty="0" smtClean="0">
                <a:latin typeface="+mj-lt"/>
              </a:rPr>
              <a:t> - </a:t>
            </a:r>
            <a:r>
              <a:rPr lang="ru-RU" sz="4000" b="1" dirty="0" smtClean="0">
                <a:latin typeface="+mj-lt"/>
              </a:rPr>
              <a:t>«</a:t>
            </a:r>
            <a:r>
              <a:rPr lang="ru-RU" sz="4000" b="1" dirty="0">
                <a:latin typeface="+mj-lt"/>
              </a:rPr>
              <a:t>папка с документами», «папка специалиста</a:t>
            </a:r>
            <a:r>
              <a:rPr lang="ru-RU" b="1" dirty="0">
                <a:latin typeface="+mj-lt"/>
              </a:rPr>
              <a:t>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Потрфолио</a:t>
            </a:r>
            <a:r>
              <a:rPr lang="ru-RU" b="1" dirty="0" smtClean="0"/>
              <a:t>» - это: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5112568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 smtClean="0">
                <a:latin typeface="+mj-lt"/>
              </a:rPr>
              <a:t>механизм фиксирования,  накопления  и оценки профессиональных компетенций педагога</a:t>
            </a:r>
          </a:p>
          <a:p>
            <a:pPr fontAlgn="base"/>
            <a:r>
              <a:rPr lang="ru-RU" dirty="0" smtClean="0">
                <a:latin typeface="+mj-lt"/>
              </a:rPr>
              <a:t>объективная информация о профессиональных достижениях, о реальном качестве работы педагога</a:t>
            </a:r>
          </a:p>
          <a:p>
            <a:pPr fontAlgn="base"/>
            <a:r>
              <a:rPr lang="ru-RU" dirty="0" smtClean="0">
                <a:latin typeface="+mj-lt"/>
              </a:rPr>
              <a:t>учет результатов, достигнутых педагогом</a:t>
            </a:r>
          </a:p>
          <a:p>
            <a:pPr fontAlgn="base"/>
            <a:r>
              <a:rPr lang="ru-RU" dirty="0" smtClean="0">
                <a:latin typeface="+mj-lt"/>
              </a:rPr>
              <a:t>коллекция работ, демонстрирующая прогресс и достижения в различных областях</a:t>
            </a:r>
          </a:p>
          <a:p>
            <a:pPr fontAlgn="base"/>
            <a:r>
              <a:rPr lang="ru-RU" dirty="0" smtClean="0">
                <a:latin typeface="+mj-lt"/>
              </a:rPr>
              <a:t>инструмент, облегчающий внешнюю экспертизу деятельности педагога и обеспечивающий для педагога возможность рефлексии и самооценки.</a:t>
            </a:r>
          </a:p>
          <a:p>
            <a:pPr fontAlgn="base"/>
            <a:r>
              <a:rPr lang="ru-RU" dirty="0" smtClean="0">
                <a:latin typeface="+mj-lt"/>
              </a:rPr>
              <a:t>средство, поддерживающее профессиональный, творческий рост педагога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/>
          <a:lstStyle/>
          <a:p>
            <a:pPr algn="ctr"/>
            <a:r>
              <a:rPr lang="ru-RU" b="1" dirty="0" smtClean="0"/>
              <a:t>Цель </a:t>
            </a:r>
            <a:r>
              <a:rPr lang="ru-RU" b="1" dirty="0" err="1" smtClean="0"/>
              <a:t>Портфолио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48880"/>
            <a:ext cx="8352928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</a:t>
            </a:r>
            <a:r>
              <a:rPr lang="ru-RU" sz="3800" b="1" dirty="0" smtClean="0">
                <a:latin typeface="+mj-lt"/>
              </a:rPr>
              <a:t>Анализ и представление значимых профессиональных результатов, обеспечение мониторинга профессионального, творческого роста педагога</a:t>
            </a:r>
            <a:endParaRPr lang="ru-RU" sz="3800" b="1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92896"/>
            <a:ext cx="8856984" cy="3831704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dirty="0" smtClean="0"/>
              <a:t> </a:t>
            </a:r>
            <a:r>
              <a:rPr lang="ru-RU" sz="3600" b="1" dirty="0" smtClean="0">
                <a:latin typeface="+mj-lt"/>
              </a:rPr>
              <a:t>Аттестация</a:t>
            </a:r>
          </a:p>
          <a:p>
            <a:pPr fontAlgn="base">
              <a:buNone/>
            </a:pPr>
            <a:endParaRPr lang="ru-RU" sz="3600" b="1" dirty="0" smtClean="0">
              <a:latin typeface="+mj-lt"/>
            </a:endParaRPr>
          </a:p>
          <a:p>
            <a:pPr fontAlgn="base"/>
            <a:r>
              <a:rPr lang="ru-RU" sz="3600" b="1" dirty="0" smtClean="0">
                <a:latin typeface="+mj-lt"/>
              </a:rPr>
              <a:t> Лицензирование, аттестация, аккредитация ОУ</a:t>
            </a:r>
          </a:p>
          <a:p>
            <a:pPr fontAlgn="base">
              <a:buNone/>
            </a:pPr>
            <a:endParaRPr lang="ru-RU" sz="3600" b="1" dirty="0" smtClean="0">
              <a:latin typeface="+mj-lt"/>
            </a:endParaRPr>
          </a:p>
          <a:p>
            <a:pPr fontAlgn="base"/>
            <a:r>
              <a:rPr lang="ru-RU" sz="3600" b="1" dirty="0" smtClean="0">
                <a:latin typeface="+mj-lt"/>
              </a:rPr>
              <a:t>Систематизация деятельности педагога</a:t>
            </a:r>
          </a:p>
          <a:p>
            <a:pPr fontAlgn="base">
              <a:buNone/>
            </a:pPr>
            <a:endParaRPr lang="ru-RU" sz="3600" b="1" dirty="0" smtClean="0">
              <a:latin typeface="+mj-lt"/>
            </a:endParaRPr>
          </a:p>
          <a:p>
            <a:pPr fontAlgn="base"/>
            <a:r>
              <a:rPr lang="ru-RU" sz="3600" b="1" dirty="0" smtClean="0">
                <a:latin typeface="+mj-lt"/>
              </a:rPr>
              <a:t>Стимулирующий фактор</a:t>
            </a:r>
          </a:p>
          <a:p>
            <a:endParaRPr lang="ru-RU" sz="3600" b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620688"/>
            <a:ext cx="7488832" cy="21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Практическая значимость </a:t>
            </a:r>
            <a:r>
              <a:rPr lang="ru-RU" sz="4600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портфолио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44016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Диагностика профессиональной деятельности позволяет: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276872"/>
            <a:ext cx="7941568" cy="4389120"/>
          </a:xfrm>
        </p:spPr>
        <p:txBody>
          <a:bodyPr/>
          <a:lstStyle/>
          <a:p>
            <a:pPr algn="ctr" fontAlgn="base">
              <a:buNone/>
            </a:pPr>
            <a:r>
              <a:rPr lang="ru-RU" sz="2800" b="1" u="sng" dirty="0" smtClean="0">
                <a:latin typeface="+mj-lt"/>
              </a:rPr>
              <a:t>Педагогу</a:t>
            </a:r>
            <a:endParaRPr lang="ru-RU" sz="2800" b="1" dirty="0" smtClean="0">
              <a:latin typeface="+mj-lt"/>
            </a:endParaRPr>
          </a:p>
          <a:p>
            <a:pPr fontAlgn="base"/>
            <a:r>
              <a:rPr lang="ru-RU" sz="2800" dirty="0" smtClean="0">
                <a:latin typeface="+mj-lt"/>
              </a:rPr>
              <a:t> реально представить результаты своего труда</a:t>
            </a:r>
          </a:p>
          <a:p>
            <a:pPr fontAlgn="base"/>
            <a:r>
              <a:rPr lang="ru-RU" sz="2800" dirty="0" smtClean="0">
                <a:latin typeface="+mj-lt"/>
              </a:rPr>
              <a:t> увидеть свои резервы</a:t>
            </a:r>
          </a:p>
          <a:p>
            <a:pPr fontAlgn="base"/>
            <a:r>
              <a:rPr lang="ru-RU" sz="2800" dirty="0" smtClean="0">
                <a:latin typeface="+mj-lt"/>
              </a:rPr>
              <a:t>  иметь стимул к непрерывному самосовершенствованию</a:t>
            </a:r>
          </a:p>
          <a:p>
            <a:pPr algn="ctr" fontAlgn="base">
              <a:buNone/>
            </a:pPr>
            <a:r>
              <a:rPr lang="ru-RU" sz="2800" dirty="0" smtClean="0">
                <a:latin typeface="+mj-lt"/>
              </a:rPr>
              <a:t> </a:t>
            </a:r>
            <a:r>
              <a:rPr lang="ru-RU" sz="2800" b="1" u="sng" dirty="0" smtClean="0">
                <a:latin typeface="+mj-lt"/>
              </a:rPr>
              <a:t>Администрации</a:t>
            </a:r>
            <a:endParaRPr lang="ru-RU" sz="2800" b="1" dirty="0" smtClean="0">
              <a:latin typeface="+mj-lt"/>
            </a:endParaRPr>
          </a:p>
          <a:p>
            <a:pPr fontAlgn="base"/>
            <a:r>
              <a:rPr lang="ru-RU" sz="2800" dirty="0" smtClean="0">
                <a:latin typeface="+mj-lt"/>
              </a:rPr>
              <a:t> осуществлять непрерывную диагностику результатов труда педагога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41568" cy="43204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Структура </a:t>
            </a:r>
            <a:r>
              <a:rPr lang="ru-RU" b="1" dirty="0" err="1" smtClean="0"/>
              <a:t>портфолио</a:t>
            </a:r>
            <a:r>
              <a:rPr lang="ru-RU" b="1" dirty="0" smtClean="0"/>
              <a:t> педагога МУ ДО ЦДТ «Родник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Общие сведения</a:t>
            </a:r>
            <a:br>
              <a:rPr lang="ru-RU" sz="5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628800"/>
            <a:ext cx="3970784" cy="40324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000" b="1" dirty="0" smtClean="0"/>
              <a:t> </a:t>
            </a:r>
            <a:endParaRPr lang="ru-RU" sz="1000" dirty="0" smtClean="0"/>
          </a:p>
          <a:p>
            <a:r>
              <a:rPr lang="ru-RU" sz="1000" b="1" dirty="0" smtClean="0">
                <a:latin typeface="+mj-lt"/>
              </a:rPr>
              <a:t>ФИО    </a:t>
            </a:r>
            <a:r>
              <a:rPr lang="ru-RU" sz="1000" b="1" dirty="0" err="1" smtClean="0">
                <a:latin typeface="+mj-lt"/>
              </a:rPr>
              <a:t>Мозгова</a:t>
            </a:r>
            <a:r>
              <a:rPr lang="ru-RU" sz="1000" b="1" dirty="0" smtClean="0">
                <a:latin typeface="+mj-lt"/>
              </a:rPr>
              <a:t> Ольга Анатольевна</a:t>
            </a:r>
            <a:endParaRPr lang="ru-RU" sz="1000" dirty="0" smtClean="0">
              <a:latin typeface="+mj-lt"/>
            </a:endParaRPr>
          </a:p>
          <a:p>
            <a:r>
              <a:rPr lang="ru-RU" sz="1000" b="1" dirty="0" smtClean="0">
                <a:latin typeface="+mj-lt"/>
              </a:rPr>
              <a:t>Дата рождения: </a:t>
            </a:r>
            <a:r>
              <a:rPr lang="ru-RU" sz="1000" dirty="0" smtClean="0">
                <a:latin typeface="+mj-lt"/>
              </a:rPr>
              <a:t>11.09.1960 г.</a:t>
            </a:r>
            <a:r>
              <a:rPr lang="ru-RU" sz="1000" b="1" dirty="0" smtClean="0">
                <a:latin typeface="+mj-lt"/>
              </a:rPr>
              <a:t> </a:t>
            </a:r>
            <a:endParaRPr lang="ru-RU" sz="1000" dirty="0" smtClean="0">
              <a:latin typeface="+mj-lt"/>
            </a:endParaRPr>
          </a:p>
          <a:p>
            <a:r>
              <a:rPr lang="ru-RU" sz="1000" b="1" dirty="0" smtClean="0">
                <a:latin typeface="+mj-lt"/>
              </a:rPr>
              <a:t>Адрес, телефон: </a:t>
            </a:r>
            <a:r>
              <a:rPr lang="ru-RU" sz="1000" dirty="0" smtClean="0">
                <a:latin typeface="+mj-lt"/>
              </a:rPr>
              <a:t>г.о. Орехово-Зуево,  ул. Кирова,  д.25-б, кв.39, 8 (496) 424-66-79</a:t>
            </a:r>
          </a:p>
          <a:p>
            <a:r>
              <a:rPr lang="ru-RU" sz="1000" b="1" dirty="0" smtClean="0">
                <a:latin typeface="+mj-lt"/>
              </a:rPr>
              <a:t>Должность и дата назначения на должность: </a:t>
            </a:r>
            <a:r>
              <a:rPr lang="ru-RU" sz="1000" dirty="0" smtClean="0">
                <a:latin typeface="+mj-lt"/>
              </a:rPr>
              <a:t>педагог дополнительного образования, 1.09.1998 г.</a:t>
            </a:r>
          </a:p>
          <a:p>
            <a:r>
              <a:rPr lang="ru-RU" sz="1000" b="1" dirty="0" smtClean="0">
                <a:latin typeface="+mj-lt"/>
              </a:rPr>
              <a:t>Образование – </a:t>
            </a:r>
            <a:r>
              <a:rPr lang="ru-RU" sz="1000" dirty="0" err="1" smtClean="0">
                <a:latin typeface="+mj-lt"/>
              </a:rPr>
              <a:t>Средне-специальное</a:t>
            </a:r>
            <a:r>
              <a:rPr lang="ru-RU" sz="1000" dirty="0" smtClean="0">
                <a:latin typeface="+mj-lt"/>
              </a:rPr>
              <a:t>, Орехово-Зуевское педагогическое училище, 1982 год, диплом № ДТ-1 685760</a:t>
            </a:r>
          </a:p>
          <a:p>
            <a:r>
              <a:rPr lang="ru-RU" sz="1000" b="1" dirty="0" smtClean="0">
                <a:latin typeface="+mj-lt"/>
              </a:rPr>
              <a:t>Специальность:</a:t>
            </a:r>
            <a:r>
              <a:rPr lang="ru-RU" sz="1000" dirty="0" smtClean="0">
                <a:latin typeface="+mj-lt"/>
              </a:rPr>
              <a:t>  2002 «Дошкольное воспитание»</a:t>
            </a:r>
          </a:p>
          <a:p>
            <a:r>
              <a:rPr lang="ru-RU" sz="1000" dirty="0" smtClean="0">
                <a:latin typeface="+mj-lt"/>
              </a:rPr>
              <a:t>Школа общественных профессий при Орехово-Зуевском педагогическом училище, 1982 год, квалификация «Музыкальный руководитель дошкольного  учреждения», свидетельство № 183 </a:t>
            </a:r>
          </a:p>
          <a:p>
            <a:r>
              <a:rPr lang="ru-RU" sz="1000" b="1" dirty="0" smtClean="0">
                <a:latin typeface="+mj-lt"/>
              </a:rPr>
              <a:t>Общий стаж работы:</a:t>
            </a:r>
            <a:r>
              <a:rPr lang="ru-RU" sz="1000" dirty="0" smtClean="0">
                <a:latin typeface="+mj-lt"/>
              </a:rPr>
              <a:t> 37лет</a:t>
            </a:r>
          </a:p>
          <a:p>
            <a:r>
              <a:rPr lang="ru-RU" sz="1000" b="1" dirty="0" smtClean="0">
                <a:latin typeface="+mj-lt"/>
              </a:rPr>
              <a:t>Педагогический стаж работы: </a:t>
            </a:r>
            <a:r>
              <a:rPr lang="ru-RU" sz="1000" dirty="0" smtClean="0">
                <a:latin typeface="+mj-lt"/>
              </a:rPr>
              <a:t>25лет</a:t>
            </a:r>
          </a:p>
          <a:p>
            <a:r>
              <a:rPr lang="ru-RU" sz="1000" b="1" dirty="0" smtClean="0">
                <a:latin typeface="+mj-lt"/>
              </a:rPr>
              <a:t>Стаж работы в данном учреждении: </a:t>
            </a:r>
            <a:r>
              <a:rPr lang="ru-RU" sz="1000" dirty="0" smtClean="0">
                <a:latin typeface="+mj-lt"/>
              </a:rPr>
              <a:t>17 лет  (с 01.09.1998) </a:t>
            </a:r>
          </a:p>
          <a:p>
            <a:r>
              <a:rPr lang="ru-RU" sz="1000" b="1" dirty="0" smtClean="0">
                <a:latin typeface="+mj-lt"/>
              </a:rPr>
              <a:t>высшая квалификационная категория с 1997 г, последняя дата  прохождения аттестации – апрель 2012 г.</a:t>
            </a:r>
            <a:endParaRPr lang="ru-RU" sz="1000" dirty="0" smtClean="0">
              <a:latin typeface="+mj-lt"/>
            </a:endParaRPr>
          </a:p>
          <a:p>
            <a:r>
              <a:rPr lang="ru-RU" sz="1000" b="1" dirty="0" smtClean="0">
                <a:latin typeface="+mj-lt"/>
              </a:rPr>
              <a:t>педагогическая нагрузка на 2015-2016 учебный год – </a:t>
            </a:r>
            <a:r>
              <a:rPr lang="ru-RU" sz="1000" dirty="0" smtClean="0">
                <a:latin typeface="+mj-lt"/>
              </a:rPr>
              <a:t>24 часа</a:t>
            </a:r>
          </a:p>
          <a:p>
            <a:r>
              <a:rPr lang="ru-RU" sz="1000" b="1" dirty="0" smtClean="0">
                <a:latin typeface="+mj-lt"/>
              </a:rPr>
              <a:t>дисциплины преподавания: </a:t>
            </a:r>
            <a:r>
              <a:rPr lang="ru-RU" sz="1000" dirty="0" smtClean="0">
                <a:latin typeface="+mj-lt"/>
              </a:rPr>
              <a:t>«Кукольный театр», «Театрализованная деятельность», «Оркестр детских музыкальных инструментов», «Музыкальное воспитание»</a:t>
            </a:r>
          </a:p>
          <a:p>
            <a:r>
              <a:rPr lang="ru-RU" sz="1000" b="1" dirty="0" smtClean="0">
                <a:latin typeface="+mj-lt"/>
              </a:rPr>
              <a:t>Персональная методическая тема: «Развитие творческих способностей детей средствами музыкально-театральной культуры»</a:t>
            </a:r>
            <a:endParaRPr lang="ru-RU" sz="1000" dirty="0" smtClean="0">
              <a:latin typeface="+mj-lt"/>
            </a:endParaRPr>
          </a:p>
          <a:p>
            <a:pPr>
              <a:buNone/>
            </a:pPr>
            <a:endParaRPr lang="ru-RU" sz="1000" dirty="0">
              <a:latin typeface="+mj-lt"/>
            </a:endParaRPr>
          </a:p>
        </p:txBody>
      </p:sp>
      <p:pic>
        <p:nvPicPr>
          <p:cNvPr id="1027" name="Picture 3" descr="C:\Users\Родник\Desktop\портфоли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3698026" cy="512574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5400" b="1" dirty="0" smtClean="0"/>
              <a:t>Методическая деятельность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3528392" cy="4661872"/>
          </a:xfrm>
          <a:ln w="6350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Московской области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Управление образования городского округа Орехово-Зуево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 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детей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центр детского творчества «Родник»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«Утверждаю»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Директор МОУ ДОД ЦДТ «Родник» _________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З.В.Шишова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Выступление на методическом объединении 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«Современное детство.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Особенности развития детей дошкольного возраста»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Тема выступления: 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«ОСОБЕННОСТИ ДЕТЕЙ ДОШКОЛЬНОГО ВОЗРАСТА С ПРОБЛЕМНЫМИ ФОРМАМИ ОТНОШЕНИЯ К СВЕРСТНИКАМ»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МОУ ДОД ЦДТ «Родник»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Мозгова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О.А.,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г.о. Орехово-Зуево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20 февраля 2014 года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788024" y="1789667"/>
            <a:ext cx="3672408" cy="4708981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Министерство образования Московской области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Управление образования администрации г.о.Орехово-Зуево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образовательное учреждение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дополнительного образования детей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ентр детского творчества «Родник»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«Утверждаю»     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                     Директор МОУ ДОД ЦДТ «Родник» _________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З.В.Шишова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Выступление на областном научно-практическом семинаре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«Профилактика социального сиротства и инновационная модель социализации современных детей, оставшихся без попечения родителей»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ема выступления: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«Организация дифференцированного индивидуального подхода к родителям в учреждении дополнительного образования с целью оказания действенной помощи семье в нравственном воспитании детей»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Подготовили педагоги дополнительного образования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Мозгова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Сучкова Е.Ю.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Орехово-Зуево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 ноября2013г.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593</TotalTime>
  <Words>328</Words>
  <Application>Microsoft Office PowerPoint</Application>
  <PresentationFormat>Экран (4:3)</PresentationFormat>
  <Paragraphs>145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«Портфолио педагога, как средство оценки его профессиональной компетенции» </vt:lpstr>
      <vt:lpstr>Портфолио</vt:lpstr>
      <vt:lpstr>«Потрфолио» - это:</vt:lpstr>
      <vt:lpstr>Цель Портфолио </vt:lpstr>
      <vt:lpstr>Слайд 5</vt:lpstr>
      <vt:lpstr>Диагностика профессиональной деятельности позволяет:</vt:lpstr>
      <vt:lpstr>Структура портфолио педагога МУ ДО ЦДТ «Родник</vt:lpstr>
      <vt:lpstr>Общие сведения </vt:lpstr>
      <vt:lpstr>Методическая деятельность </vt:lpstr>
      <vt:lpstr>Работа с обучающимися </vt:lpstr>
      <vt:lpstr>Работа с родителями </vt:lpstr>
      <vt:lpstr>Творческая деятельность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«Портфолио педагога, как инструмент развития его творческого потенциала»</dc:title>
  <dc:creator>Родник</dc:creator>
  <cp:lastModifiedBy>Родник</cp:lastModifiedBy>
  <cp:revision>48</cp:revision>
  <dcterms:created xsi:type="dcterms:W3CDTF">2015-11-27T09:02:48Z</dcterms:created>
  <dcterms:modified xsi:type="dcterms:W3CDTF">2016-01-21T10:06:19Z</dcterms:modified>
</cp:coreProperties>
</file>