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976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475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0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7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73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79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68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30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55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2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E964D-23A4-40CE-ADDB-CF2B568C9D30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6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307CA-23E9-473E-A829-4787633B7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9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0078" y="4018208"/>
            <a:ext cx="1764407" cy="2443044"/>
          </a:xfrm>
          <a:prstGeom prst="rect">
            <a:avLst/>
          </a:prstGeom>
        </p:spPr>
      </p:pic>
      <p:pic>
        <p:nvPicPr>
          <p:cNvPr id="3" name="Шум Байкала (256 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20022" y="3037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2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3" y="194876"/>
            <a:ext cx="11482467" cy="65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6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Plan</a:t>
            </a:r>
            <a:r>
              <a:rPr lang="en-US" dirty="0" smtClean="0">
                <a:latin typeface="Arial Black" panose="020B0A04020102020204" pitchFamily="34" charset="0"/>
              </a:rPr>
              <a:t>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The Baikal is a … lake.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It is … years old.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Lake Baikal is located … .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It is the … lake … … … 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It is rich … … 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54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/>
              <a:t>learn new words</a:t>
            </a:r>
            <a:r>
              <a:rPr lang="ru-RU" sz="3600" b="1" dirty="0"/>
              <a:t> </a:t>
            </a:r>
            <a:endParaRPr lang="en-US" sz="3600" b="1" dirty="0"/>
          </a:p>
          <a:p>
            <a:r>
              <a:rPr lang="en-US" sz="3600" b="1" dirty="0"/>
              <a:t>read and listen to the new information about the lake</a:t>
            </a:r>
          </a:p>
          <a:p>
            <a:r>
              <a:rPr lang="en-US" sz="3600" b="1" dirty="0"/>
              <a:t>answer the questions about the lake </a:t>
            </a:r>
          </a:p>
          <a:p>
            <a:r>
              <a:rPr lang="en-US" sz="3600" b="1" dirty="0"/>
              <a:t>speak about the Baikal</a:t>
            </a:r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924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Do you like the lesson?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933" y="1825625"/>
            <a:ext cx="6055792" cy="4351338"/>
          </a:xfrm>
        </p:spPr>
      </p:pic>
    </p:spTree>
    <p:extLst>
      <p:ext uri="{BB962C8B-B14F-4D97-AF65-F5344CB8AC3E}">
        <p14:creationId xmlns:p14="http://schemas.microsoft.com/office/powerpoint/2010/main" val="73007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1" y="3031068"/>
            <a:ext cx="10515600" cy="1377426"/>
          </a:xfrm>
        </p:spPr>
        <p:txBody>
          <a:bodyPr/>
          <a:lstStyle/>
          <a:p>
            <a:r>
              <a:rPr lang="en-US" dirty="0" smtClean="0"/>
              <a:t>		</a:t>
            </a:r>
            <a:r>
              <a:rPr lang="en-US" b="1" dirty="0" smtClean="0"/>
              <a:t>1 	    2 		3         4         5</a:t>
            </a:r>
            <a:endParaRPr lang="ru-RU" b="1" dirty="0"/>
          </a:p>
        </p:txBody>
      </p:sp>
      <p:pic>
        <p:nvPicPr>
          <p:cNvPr id="2050" name="Picture 2" descr="C:\Users\Наталья\Desktop\масштаб-оценки-обратной-связи-красных-оранжевых-желтых-и-зеленых-11436744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85" y="1319053"/>
            <a:ext cx="6963248" cy="170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457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Homework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Make a crossword about Lake Baikal</a:t>
            </a:r>
          </a:p>
          <a:p>
            <a:r>
              <a:rPr lang="en-US" sz="4000" dirty="0" smtClean="0"/>
              <a:t>Make a presentation </a:t>
            </a:r>
            <a:r>
              <a:rPr lang="en-US" sz="4000" dirty="0">
                <a:solidFill>
                  <a:prstClr val="black"/>
                </a:solidFill>
              </a:rPr>
              <a:t>about Lake Baikal</a:t>
            </a:r>
            <a:endParaRPr lang="en-US" sz="4000" dirty="0" smtClean="0"/>
          </a:p>
          <a:p>
            <a:endParaRPr lang="ru-RU" sz="40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1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184" y="1543987"/>
            <a:ext cx="7740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     </a:t>
            </a:r>
            <a:r>
              <a:rPr lang="en-US" sz="3600" b="1" dirty="0" smtClean="0">
                <a:solidFill>
                  <a:srgbClr val="FF0000"/>
                </a:solidFill>
              </a:rPr>
              <a:t>Lake Baikal - “The Pearl of Siberia”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00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504D">
                    <a:lumMod val="50000"/>
                  </a:srgbClr>
                </a:solidFill>
                <a:latin typeface="Calibri"/>
              </a:rPr>
              <a:t>Our Plan for the lesson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What will we do at the lesson? (We will …)</a:t>
            </a:r>
          </a:p>
          <a:p>
            <a:r>
              <a:rPr lang="en-US" b="1" dirty="0" smtClean="0"/>
              <a:t>learn new words</a:t>
            </a:r>
            <a:r>
              <a:rPr lang="ru-RU" b="1" dirty="0" smtClean="0"/>
              <a:t> </a:t>
            </a:r>
            <a:endParaRPr lang="en-US" b="1" dirty="0" smtClean="0"/>
          </a:p>
          <a:p>
            <a:r>
              <a:rPr lang="en-US" b="1" dirty="0"/>
              <a:t>r</a:t>
            </a:r>
            <a:r>
              <a:rPr lang="en-US" b="1" dirty="0" smtClean="0"/>
              <a:t>ead and listen to the new information about the lake</a:t>
            </a:r>
          </a:p>
          <a:p>
            <a:r>
              <a:rPr lang="en-US" b="1" dirty="0"/>
              <a:t>a</a:t>
            </a:r>
            <a:r>
              <a:rPr lang="en-US" b="1" dirty="0" smtClean="0"/>
              <a:t>nswer the questions about the lake </a:t>
            </a:r>
          </a:p>
          <a:p>
            <a:r>
              <a:rPr lang="en-US" b="1" dirty="0" smtClean="0"/>
              <a:t>speak about the Baikal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5697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1832" y="2472760"/>
            <a:ext cx="8862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Welcome to Lake Baikal!</a:t>
            </a:r>
            <a:endParaRPr lang="ru-RU" sz="3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7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369" y="1927681"/>
            <a:ext cx="1803043" cy="27344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1228" y="1680165"/>
            <a:ext cx="1455313" cy="6745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b</a:t>
            </a:r>
            <a:r>
              <a:rPr lang="en-US" sz="2400" b="1" dirty="0" smtClean="0">
                <a:solidFill>
                  <a:schemeClr val="tx1"/>
                </a:solidFill>
              </a:rPr>
              <a:t>eautiful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23911" y="2684084"/>
            <a:ext cx="1565510" cy="6445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s</a:t>
            </a:r>
            <a:r>
              <a:rPr lang="en-US" sz="2400" b="1" dirty="0" smtClean="0">
                <a:solidFill>
                  <a:schemeClr val="tx1"/>
                </a:solidFill>
              </a:rPr>
              <a:t>mall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43957" y="3679135"/>
            <a:ext cx="1596980" cy="7495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w</a:t>
            </a:r>
            <a:r>
              <a:rPr lang="en-US" sz="2400" b="1" dirty="0" smtClean="0">
                <a:solidFill>
                  <a:schemeClr val="tx1"/>
                </a:solidFill>
              </a:rPr>
              <a:t>ell-known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1348" y="4737947"/>
            <a:ext cx="1603947" cy="7345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Scottish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97765" y="1690935"/>
            <a:ext cx="1289155" cy="7195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amazing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4444" y="2724838"/>
            <a:ext cx="1262131" cy="7195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large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39705" y="3724105"/>
            <a:ext cx="1394085" cy="6895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unknown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Choose the words characterizing  Lake Baikal</a:t>
            </a:r>
            <a:endParaRPr lang="ru-RU" sz="32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62930" y="4700789"/>
            <a:ext cx="1378040" cy="8371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great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4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Remember the following collocations: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“The Pearl of Siberia “</a:t>
            </a:r>
            <a:r>
              <a:rPr lang="en-US" b="1" dirty="0"/>
              <a:t>–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« Жемчужина Сибири»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to be located </a:t>
            </a:r>
            <a:r>
              <a:rPr lang="en-US" b="1" dirty="0" smtClean="0"/>
              <a:t>–</a:t>
            </a:r>
            <a:r>
              <a:rPr lang="ru-RU" b="1" dirty="0" smtClean="0"/>
              <a:t> находиться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Southern Siberia </a:t>
            </a:r>
            <a:r>
              <a:rPr lang="en-US" b="1" dirty="0"/>
              <a:t>–</a:t>
            </a:r>
            <a:r>
              <a:rPr lang="ru-RU" b="1" dirty="0"/>
              <a:t> Южная </a:t>
            </a:r>
            <a:r>
              <a:rPr lang="ru-RU" b="1" dirty="0" smtClean="0"/>
              <a:t>Сибирь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the deepest lake in the world</a:t>
            </a:r>
            <a:r>
              <a:rPr lang="en-US" b="1" dirty="0"/>
              <a:t> –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самое глубокое озеро в мире</a:t>
            </a:r>
          </a:p>
          <a:p>
            <a:r>
              <a:rPr lang="en-US" b="1" dirty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o be rich in </a:t>
            </a:r>
            <a:r>
              <a:rPr lang="en-US" b="1" dirty="0"/>
              <a:t>… –</a:t>
            </a:r>
            <a:r>
              <a:rPr lang="ru-RU" b="1" dirty="0"/>
              <a:t> быть </a:t>
            </a:r>
            <a:r>
              <a:rPr lang="ru-RU" b="1" dirty="0" smtClean="0"/>
              <a:t>богатым</a:t>
            </a:r>
            <a:r>
              <a:rPr lang="en-US" b="1" dirty="0" smtClean="0"/>
              <a:t> …</a:t>
            </a:r>
          </a:p>
          <a:p>
            <a:r>
              <a:rPr lang="en-US" b="1" dirty="0">
                <a:solidFill>
                  <a:srgbClr val="FF0000"/>
                </a:solidFill>
              </a:rPr>
              <a:t>c</a:t>
            </a:r>
            <a:r>
              <a:rPr lang="en-US" b="1" dirty="0" smtClean="0">
                <a:solidFill>
                  <a:srgbClr val="FF0000"/>
                </a:solidFill>
              </a:rPr>
              <a:t>rystal water </a:t>
            </a:r>
            <a:r>
              <a:rPr lang="en-US" b="1" dirty="0" smtClean="0"/>
              <a:t>– </a:t>
            </a:r>
            <a:r>
              <a:rPr lang="ru-RU" b="1" dirty="0" smtClean="0"/>
              <a:t>кристальная вода</a:t>
            </a:r>
            <a:endParaRPr lang="en-US" b="1" dirty="0" smtClean="0"/>
          </a:p>
          <a:p>
            <a:r>
              <a:rPr lang="en-US" b="1" dirty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fresh water </a:t>
            </a:r>
            <a:r>
              <a:rPr lang="en-US" b="1" dirty="0"/>
              <a:t>–</a:t>
            </a:r>
            <a:r>
              <a:rPr lang="ru-RU" b="1" dirty="0"/>
              <a:t> </a:t>
            </a:r>
            <a:r>
              <a:rPr lang="ru-RU" b="1" dirty="0" smtClean="0"/>
              <a:t>пресная вода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26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Match the words to form collocations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12800" y="1817158"/>
            <a:ext cx="5181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Southern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To be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Crystal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The Pearl of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To be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The deepest lake</a:t>
            </a:r>
          </a:p>
          <a:p>
            <a:pPr marL="514350" indent="-514350">
              <a:buFont typeface="+mj-lt"/>
              <a:buAutoNum type="arabicPeriod"/>
            </a:pP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/>
            </a:pPr>
            <a:r>
              <a:rPr lang="en-US" b="1" dirty="0"/>
              <a:t>i</a:t>
            </a:r>
            <a:r>
              <a:rPr lang="en-US" b="1" dirty="0" smtClean="0"/>
              <a:t>n the world</a:t>
            </a:r>
          </a:p>
          <a:p>
            <a:pPr marL="514350" indent="-514350">
              <a:buFont typeface="+mj-lt"/>
              <a:buAutoNum type="alphaLcPeriod"/>
            </a:pPr>
            <a:r>
              <a:rPr lang="en-US" b="1" dirty="0" smtClean="0"/>
              <a:t>located…</a:t>
            </a:r>
          </a:p>
          <a:p>
            <a:pPr marL="514350" indent="-514350">
              <a:buFont typeface="+mj-lt"/>
              <a:buAutoNum type="alphaLcPeriod"/>
            </a:pPr>
            <a:r>
              <a:rPr lang="en-US" b="1" dirty="0" smtClean="0"/>
              <a:t>Siberia</a:t>
            </a:r>
          </a:p>
          <a:p>
            <a:pPr marL="514350" indent="-514350">
              <a:buFont typeface="+mj-lt"/>
              <a:buAutoNum type="alphaLcPeriod"/>
            </a:pPr>
            <a:r>
              <a:rPr lang="en-US" b="1" dirty="0"/>
              <a:t>r</a:t>
            </a:r>
            <a:r>
              <a:rPr lang="en-US" b="1" dirty="0" smtClean="0"/>
              <a:t>ich in…</a:t>
            </a:r>
          </a:p>
          <a:p>
            <a:pPr marL="514350" indent="-514350">
              <a:buFont typeface="+mj-lt"/>
              <a:buAutoNum type="alphaLcPeriod"/>
            </a:pPr>
            <a:r>
              <a:rPr lang="en-US" b="1" dirty="0" smtClean="0"/>
              <a:t>water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3125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39" y="233207"/>
            <a:ext cx="4542020" cy="25549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300" y="254833"/>
            <a:ext cx="4302177" cy="2488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7665" y="3043003"/>
            <a:ext cx="6096000" cy="355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2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Choose the correct answer and read the sentence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454046"/>
            <a:ext cx="10515600" cy="472291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Lake Baikal is located …                         2. The Baikal is …</a:t>
            </a:r>
          </a:p>
          <a:p>
            <a:pPr marL="514350" indent="-514350">
              <a:buAutoNum type="alphaLcParenR"/>
            </a:pPr>
            <a:r>
              <a:rPr lang="en-US" b="1" dirty="0" smtClean="0"/>
              <a:t>in the Western Siberia.                          a) </a:t>
            </a:r>
            <a:r>
              <a:rPr lang="en-US" b="1" dirty="0"/>
              <a:t>about 25 million years </a:t>
            </a:r>
            <a:r>
              <a:rPr lang="en-US" b="1" dirty="0" smtClean="0"/>
              <a:t>old.</a:t>
            </a:r>
          </a:p>
          <a:p>
            <a:pPr marL="514350" indent="-514350">
              <a:buAutoNum type="alphaLcParenR"/>
            </a:pPr>
            <a:r>
              <a:rPr lang="en-US" b="1" dirty="0"/>
              <a:t>i</a:t>
            </a:r>
            <a:r>
              <a:rPr lang="en-US" b="1" dirty="0" smtClean="0"/>
              <a:t>n the Southern Siberia.                         b</a:t>
            </a:r>
            <a:r>
              <a:rPr lang="en-US" b="1" dirty="0"/>
              <a:t>) about </a:t>
            </a:r>
            <a:r>
              <a:rPr lang="en-US" b="1" dirty="0" smtClean="0"/>
              <a:t>45 </a:t>
            </a:r>
            <a:r>
              <a:rPr lang="en-US" b="1" dirty="0"/>
              <a:t>million years old.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3. It is …                                                         4. The Baikal is rich in..</a:t>
            </a:r>
          </a:p>
          <a:p>
            <a:pPr marL="514350" indent="-514350">
              <a:buAutoNum type="alphaLcParenR"/>
            </a:pPr>
            <a:r>
              <a:rPr lang="en-US" b="1" dirty="0"/>
              <a:t>t</a:t>
            </a:r>
            <a:r>
              <a:rPr lang="en-US" b="1" dirty="0" smtClean="0"/>
              <a:t>he shallowest lake in the world.         </a:t>
            </a:r>
            <a:r>
              <a:rPr lang="en-US" b="1" dirty="0"/>
              <a:t>a</a:t>
            </a:r>
            <a:r>
              <a:rPr lang="en-US" b="1" dirty="0" smtClean="0"/>
              <a:t>) fresh and crystal water.</a:t>
            </a:r>
          </a:p>
          <a:p>
            <a:pPr marL="514350" indent="-514350">
              <a:buAutoNum type="alphaLcParenR"/>
            </a:pPr>
            <a:r>
              <a:rPr lang="en-US" b="1" dirty="0"/>
              <a:t>t</a:t>
            </a:r>
            <a:r>
              <a:rPr lang="en-US" b="1" dirty="0" smtClean="0"/>
              <a:t>he </a:t>
            </a:r>
            <a:r>
              <a:rPr lang="en-US" b="1" dirty="0"/>
              <a:t>deepest lake in the world</a:t>
            </a:r>
            <a:r>
              <a:rPr lang="en-US" b="1" dirty="0" smtClean="0"/>
              <a:t>.              </a:t>
            </a:r>
            <a:r>
              <a:rPr lang="en-US" b="1" dirty="0"/>
              <a:t>b</a:t>
            </a:r>
            <a:r>
              <a:rPr lang="en-US" b="1" dirty="0" smtClean="0"/>
              <a:t>) salt - water.</a:t>
            </a: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                          </a:t>
            </a:r>
            <a:r>
              <a:rPr lang="en-US" b="1" dirty="0" smtClean="0">
                <a:solidFill>
                  <a:srgbClr val="FF0000"/>
                </a:solidFill>
              </a:rPr>
              <a:t>5. The Baikal is a heart of majestic Russian nature:</a:t>
            </a:r>
          </a:p>
          <a:p>
            <a:pPr marL="0" indent="0">
              <a:buNone/>
            </a:pPr>
            <a:r>
              <a:rPr lang="en-US" b="1" dirty="0" smtClean="0"/>
              <a:t>                          a) mountains, rocks and forests. 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b) steppes, valleys.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41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345</Words>
  <Application>Microsoft Office PowerPoint</Application>
  <PresentationFormat>Широкоэкранный</PresentationFormat>
  <Paragraphs>63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Our Plan for the lesson</vt:lpstr>
      <vt:lpstr>Презентация PowerPoint</vt:lpstr>
      <vt:lpstr>Choose the words characterizing  Lake Baikal</vt:lpstr>
      <vt:lpstr>Remember the following collocations:</vt:lpstr>
      <vt:lpstr>Match the words to form collocations</vt:lpstr>
      <vt:lpstr>Презентация PowerPoint</vt:lpstr>
      <vt:lpstr>Choose the correct answer and read the sentence</vt:lpstr>
      <vt:lpstr>Презентация PowerPoint</vt:lpstr>
      <vt:lpstr>Plan </vt:lpstr>
      <vt:lpstr>Презентация PowerPoint</vt:lpstr>
      <vt:lpstr>Do you like the lesson?</vt:lpstr>
      <vt:lpstr>  1      2   3         4         5</vt:lpstr>
      <vt:lpstr>Homework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50</cp:revision>
  <dcterms:created xsi:type="dcterms:W3CDTF">2020-05-04T14:10:56Z</dcterms:created>
  <dcterms:modified xsi:type="dcterms:W3CDTF">2023-01-15T10:47:02Z</dcterms:modified>
</cp:coreProperties>
</file>