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9" r:id="rId2"/>
    <p:sldId id="256" r:id="rId3"/>
    <p:sldId id="265" r:id="rId4"/>
    <p:sldId id="276" r:id="rId5"/>
    <p:sldId id="277" r:id="rId6"/>
    <p:sldId id="257" r:id="rId7"/>
    <p:sldId id="258" r:id="rId8"/>
    <p:sldId id="274" r:id="rId9"/>
    <p:sldId id="275" r:id="rId10"/>
    <p:sldId id="267" r:id="rId11"/>
    <p:sldId id="261" r:id="rId12"/>
    <p:sldId id="260" r:id="rId13"/>
    <p:sldId id="262" r:id="rId14"/>
    <p:sldId id="263" r:id="rId15"/>
    <p:sldId id="264" r:id="rId16"/>
    <p:sldId id="266" r:id="rId17"/>
    <p:sldId id="270" r:id="rId18"/>
    <p:sldId id="271" r:id="rId19"/>
    <p:sldId id="268" r:id="rId20"/>
    <p:sldId id="273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626268A-6331-4E77-AF40-DEBD8235710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83CF03E-52B0-40FA-8586-59AA80BD58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189131.selcdn.ru/leonardo/uploadsForSiteId/200384/texteditor/ca278cc1-2b52-4b14-ab69-fea29f5117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mtdata.ru/u2/photoC50C/20731869622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4032449" cy="3024336"/>
          </a:xfrm>
          <a:prstGeom prst="rect">
            <a:avLst/>
          </a:prstGeom>
          <a:noFill/>
        </p:spPr>
      </p:pic>
      <p:pic>
        <p:nvPicPr>
          <p:cNvPr id="5" name="Picture 2" descr="Виды наркот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3744" y="260648"/>
            <a:ext cx="5230256" cy="2958831"/>
          </a:xfrm>
          <a:prstGeom prst="rect">
            <a:avLst/>
          </a:prstGeom>
          <a:noFill/>
        </p:spPr>
      </p:pic>
      <p:pic>
        <p:nvPicPr>
          <p:cNvPr id="6" name="Picture 4" descr="https://go3.imgsmail.ru/imgpreview?key=44da7d2772d22830&amp;mb=imgdb_preview_2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9040"/>
            <a:ext cx="4946104" cy="2952328"/>
          </a:xfrm>
          <a:prstGeom prst="rect">
            <a:avLst/>
          </a:prstGeom>
          <a:noFill/>
        </p:spPr>
      </p:pic>
      <p:pic>
        <p:nvPicPr>
          <p:cNvPr id="7" name="Picture 8" descr="https://centre1.com/wp-content/uploads/2016/09/Marihuann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561" y="3933056"/>
            <a:ext cx="4355439" cy="2449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Влияние наркотиков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6516216" cy="5661248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dirty="0" smtClean="0"/>
              <a:t>на разум:</a:t>
            </a:r>
          </a:p>
          <a:p>
            <a:pPr>
              <a:buNone/>
            </a:pPr>
            <a:r>
              <a:rPr lang="ru-RU" sz="2800" dirty="0" smtClean="0"/>
              <a:t>Наркоман будет искаженно воспринимать происходящее вокруг него. В результате человек может начать вести себя очень странно и неразумно. Он даже может начать буйствовать. Вот каково влияние наркотиков.</a:t>
            </a:r>
          </a:p>
          <a:p>
            <a:r>
              <a:rPr lang="ru-RU" sz="2800" b="1" dirty="0" smtClean="0"/>
              <a:t>на способности:</a:t>
            </a:r>
          </a:p>
          <a:p>
            <a:pPr>
              <a:buNone/>
            </a:pPr>
            <a:r>
              <a:rPr lang="ru-RU" sz="2800" dirty="0" smtClean="0"/>
              <a:t>Наркотики разрушают творческие способности. Влияние наркотиков оказывает воздействие на настроение человека.</a:t>
            </a:r>
          </a:p>
          <a:p>
            <a:r>
              <a:rPr lang="ru-RU" sz="2800" b="1" dirty="0" smtClean="0"/>
              <a:t>Остатки наркотиков скапливаются в жировой ткани тела и оказывают влияние на человека:</a:t>
            </a:r>
          </a:p>
          <a:p>
            <a:pPr>
              <a:buNone/>
            </a:pPr>
            <a:r>
              <a:rPr lang="ru-RU" sz="2400" dirty="0" smtClean="0"/>
              <a:t>Эти отложения наркотических веществ могут снижать восприятия, вызывать усталость, спутанность мыслей и другие реакции.</a:t>
            </a:r>
            <a:endParaRPr lang="ru-RU" sz="2800" b="1" dirty="0" smtClean="0"/>
          </a:p>
          <a:p>
            <a:endParaRPr lang="ru-RU" sz="2800" b="1" dirty="0" smtClean="0"/>
          </a:p>
          <a:p>
            <a:endParaRPr lang="ru-RU" sz="2800" dirty="0"/>
          </a:p>
        </p:txBody>
      </p:sp>
      <p:pic>
        <p:nvPicPr>
          <p:cNvPr id="78850" name="Picture 2" descr="наркотики в жировых тканя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3619499"/>
            <a:ext cx="1619250" cy="3238501"/>
          </a:xfrm>
          <a:prstGeom prst="rect">
            <a:avLst/>
          </a:prstGeom>
          <a:noFill/>
        </p:spPr>
      </p:pic>
      <p:pic>
        <p:nvPicPr>
          <p:cNvPr id="78852" name="Picture 4" descr="наркотики и разу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645024"/>
            <a:ext cx="1238250" cy="1524001"/>
          </a:xfrm>
          <a:prstGeom prst="rect">
            <a:avLst/>
          </a:prstGeom>
          <a:noFill/>
        </p:spPr>
      </p:pic>
      <p:pic>
        <p:nvPicPr>
          <p:cNvPr id="78854" name="Picture 6" descr="http://eda.jofo.me/data/userfiles/106/images/thumbs/jofo_me_421808-fu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50" y="980728"/>
            <a:ext cx="2571750" cy="2314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467600" cy="836712"/>
          </a:xfrm>
        </p:spPr>
        <p:txBody>
          <a:bodyPr/>
          <a:lstStyle/>
          <a:p>
            <a:r>
              <a:rPr lang="ru-RU" dirty="0" smtClean="0"/>
              <a:t>Последствия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9878" name="Picture 6" descr="http://vsezavisimosti.ru/wp-content/uploads/2017/05/Nark-veshhestvo-krokodil-posledstviya-upotrebleniya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725144"/>
            <a:ext cx="4211960" cy="2132856"/>
          </a:xfrm>
          <a:prstGeom prst="rect">
            <a:avLst/>
          </a:prstGeom>
          <a:noFill/>
        </p:spPr>
      </p:pic>
      <p:pic>
        <p:nvPicPr>
          <p:cNvPr id="79874" name="Picture 2" descr="http://heliograph.ru/images/1419066_posledstviya-kureniya-legk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5508104" cy="4131079"/>
          </a:xfrm>
          <a:prstGeom prst="rect">
            <a:avLst/>
          </a:prstGeom>
          <a:noFill/>
        </p:spPr>
      </p:pic>
      <p:pic>
        <p:nvPicPr>
          <p:cNvPr id="79880" name="Picture 8" descr="http://img.youtube.com/vi/De5B2cA_zro/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2108" y="1"/>
            <a:ext cx="3611891" cy="2708919"/>
          </a:xfrm>
          <a:prstGeom prst="rect">
            <a:avLst/>
          </a:prstGeom>
          <a:noFill/>
        </p:spPr>
      </p:pic>
      <p:pic>
        <p:nvPicPr>
          <p:cNvPr id="79882" name="Picture 10" descr="http://heliograph.ru/images/1289647_koaksil-narkot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3212976"/>
            <a:ext cx="2555776" cy="3385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Реальная статистика наркомании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3168352"/>
          </a:xfrm>
        </p:spPr>
        <p:txBody>
          <a:bodyPr>
            <a:normAutofit fontScale="40000" lnSpcReduction="20000"/>
          </a:bodyPr>
          <a:lstStyle/>
          <a:p>
            <a:r>
              <a:rPr lang="ru-RU" sz="4200" dirty="0" smtClean="0"/>
              <a:t>В регулярных отчетах ФСКН за минувший 2020 год фигурируют следующие </a:t>
            </a:r>
            <a:r>
              <a:rPr lang="ru-RU" sz="4200" b="1" dirty="0" smtClean="0"/>
              <a:t>цифры:</a:t>
            </a:r>
            <a:endParaRPr lang="ru-RU" sz="4200" dirty="0" smtClean="0"/>
          </a:p>
          <a:p>
            <a:r>
              <a:rPr lang="ru-RU" sz="4200" dirty="0" smtClean="0"/>
              <a:t>Тот или иной опыт употребления наркотиков имеют около 18 000 000 россиян.</a:t>
            </a:r>
          </a:p>
          <a:p>
            <a:r>
              <a:rPr lang="ru-RU" sz="4200" dirty="0" smtClean="0"/>
              <a:t>Ежегодно наркотические средства начинает употреблять около 90 000 жителей РФ.</a:t>
            </a:r>
          </a:p>
          <a:p>
            <a:r>
              <a:rPr lang="ru-RU" sz="4200" dirty="0" smtClean="0"/>
              <a:t>Около 8 000 000 человек принимают наркотики регулярно.</a:t>
            </a:r>
          </a:p>
          <a:p>
            <a:r>
              <a:rPr lang="ru-RU" sz="4200" dirty="0" smtClean="0"/>
              <a:t>90% зависимых принимают наркотики посредством инъекций.</a:t>
            </a:r>
          </a:p>
          <a:p>
            <a:r>
              <a:rPr lang="ru-RU" sz="4200" dirty="0" smtClean="0"/>
              <a:t>Средний возраст наркозависимых – 16 – 18 лет.</a:t>
            </a:r>
          </a:p>
          <a:p>
            <a:r>
              <a:rPr lang="ru-RU" sz="4200" dirty="0" smtClean="0"/>
              <a:t>Ежегодно из жизни уходит порядка 70 000 человек, подверженных зависимости. </a:t>
            </a:r>
          </a:p>
          <a:p>
            <a:r>
              <a:rPr lang="ru-RU" sz="4200" dirty="0" smtClean="0"/>
              <a:t>Согласно официальным данным ООН за последние 10 лет количество наркозависимых в России возросло в 10 раз! Участились случаи детской и подростковой наркомании, а страна превратилась в подпольный рынок сбыта для такого тяжелого наркотика, как героин, на долю которого в РФ приходится 1/5 всего мирового оборота.</a:t>
            </a:r>
          </a:p>
          <a:p>
            <a:endParaRPr lang="ru-RU" dirty="0"/>
          </a:p>
        </p:txBody>
      </p:sp>
      <p:pic>
        <p:nvPicPr>
          <p:cNvPr id="80898" name="Picture 2" descr="статистика наркоман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0143" y="4293096"/>
            <a:ext cx="4883857" cy="2564904"/>
          </a:xfrm>
          <a:prstGeom prst="rect">
            <a:avLst/>
          </a:prstGeom>
          <a:noFill/>
        </p:spPr>
      </p:pic>
      <p:pic>
        <p:nvPicPr>
          <p:cNvPr id="5122" name="Picture 2" descr="статистика смертности от наркоман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93096"/>
            <a:ext cx="4288326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Несчастные случаи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6059016" cy="52578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Находясь под воздействием психотропных веществ, личность впадает в полную прострацию, наполненную безумными галлюцинациями. Находясь в данном состоянии, человек совершенно не отдает отчет своим действиям и очень часто гибнет по причине несчастного случая. По статистике это:</a:t>
            </a:r>
          </a:p>
          <a:p>
            <a:r>
              <a:rPr lang="ru-RU" dirty="0" err="1" smtClean="0"/>
              <a:t>травмирование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умышленный суицид;</a:t>
            </a:r>
          </a:p>
          <a:p>
            <a:r>
              <a:rPr lang="ru-RU" dirty="0" smtClean="0"/>
              <a:t>попадание под автотранспорт;</a:t>
            </a:r>
          </a:p>
          <a:p>
            <a:r>
              <a:rPr lang="ru-RU" dirty="0" smtClean="0"/>
              <a:t>захлебывание рвотными массами;</a:t>
            </a:r>
          </a:p>
          <a:p>
            <a:r>
              <a:rPr lang="ru-RU" dirty="0" smtClean="0"/>
              <a:t>замерзание в холодное время года;</a:t>
            </a:r>
          </a:p>
          <a:p>
            <a:r>
              <a:rPr lang="ru-RU" dirty="0" smtClean="0"/>
              <a:t>падение из окон, балконов и крыш домов.</a:t>
            </a:r>
          </a:p>
          <a:p>
            <a:endParaRPr lang="ru-RU" dirty="0"/>
          </a:p>
        </p:txBody>
      </p:sp>
      <p:pic>
        <p:nvPicPr>
          <p:cNvPr id="81922" name="Picture 2" descr="http://www.mk.ru/upload/iblock_mk/475/89/3c/a5/DETAIL_PICTURE_717875_139499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166897"/>
            <a:ext cx="3419872" cy="3691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6633"/>
            <a:ext cx="9144000" cy="3816424"/>
          </a:xfrm>
        </p:spPr>
        <p:txBody>
          <a:bodyPr/>
          <a:lstStyle/>
          <a:p>
            <a:r>
              <a:rPr lang="ru-RU" dirty="0" smtClean="0"/>
              <a:t>Наркомания не заразна, но, на определенном этапе большинство из тех, кто сидит «в системе», становятся дилерами, то есть реализуют дозы другим людям. За год один наркоман подсаживает на наркотики еще 5-6, а по некоторым данным, и 10-15 человек</a:t>
            </a:r>
            <a:endParaRPr lang="ru-RU" dirty="0"/>
          </a:p>
        </p:txBody>
      </p:sp>
      <p:pic>
        <p:nvPicPr>
          <p:cNvPr id="82946" name="Picture 2" descr="За один год наркоман подсаживает на наркотики до 15 челове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068960"/>
            <a:ext cx="5256584" cy="3495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Влияние наркотиков на беременность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33843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рассматривать проблему влияния на организм беременной женщины психотропных средств, то следует отметить, что если в случае курения или приема алкогольных напитков в этом состоянии еще существует незначительная вероятность рождения здорового ребенка, то при наркотической зависимости это совершенно исключено.</a:t>
            </a:r>
          </a:p>
          <a:p>
            <a:r>
              <a:rPr lang="ru-RU" dirty="0" smtClean="0"/>
              <a:t>В 97% случаев осложнения развития плода начинают развиваться с первых месяцев беременности.</a:t>
            </a:r>
          </a:p>
          <a:p>
            <a:r>
              <a:rPr lang="ru-RU" dirty="0" smtClean="0"/>
              <a:t>Если женщина имеет зависимость от наркотических веществ, то ее ребенок в эмбриональный период развития приобретает такую же зависимость</a:t>
            </a:r>
          </a:p>
          <a:p>
            <a:endParaRPr lang="ru-RU" dirty="0"/>
          </a:p>
        </p:txBody>
      </p:sp>
      <p:pic>
        <p:nvPicPr>
          <p:cNvPr id="84994" name="Picture 2" descr="Наркомания у беременны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76750"/>
            <a:ext cx="3333750" cy="2381250"/>
          </a:xfrm>
          <a:prstGeom prst="rect">
            <a:avLst/>
          </a:prstGeom>
          <a:noFill/>
        </p:spPr>
      </p:pic>
      <p:pic>
        <p:nvPicPr>
          <p:cNvPr id="84998" name="Picture 6" descr="https://ds03.infourok.ru/uploads/ex/0f2d/00066444-fa275d92/640/img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239090"/>
            <a:ext cx="3491880" cy="2618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214290"/>
          <a:ext cx="8643998" cy="6357986"/>
        </p:xfrm>
        <a:graphic>
          <a:graphicData uri="http://schemas.openxmlformats.org/drawingml/2006/table">
            <a:tbl>
              <a:tblPr/>
              <a:tblGrid>
                <a:gridCol w="4357718"/>
                <a:gridCol w="4286280"/>
              </a:tblGrid>
              <a:tr h="237587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0000"/>
                          </a:solidFill>
                        </a:rPr>
                        <a:t>ПРИЧИНЫ</a:t>
                      </a:r>
                      <a:endParaRPr lang="ru-RU" sz="1100" dirty="0">
                        <a:solidFill>
                          <a:srgbClr val="000000"/>
                        </a:solidFill>
                      </a:endParaRP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0000"/>
                          </a:solidFill>
                        </a:rPr>
                        <a:t>АЛЬТЕРНАТИВА</a:t>
                      </a:r>
                      <a:endParaRPr lang="ru-RU" sz="1100">
                        <a:solidFill>
                          <a:srgbClr val="000000"/>
                        </a:solidFill>
                      </a:endParaRP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Самовыражение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Спорт, любовь, хобби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Любопытство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Знание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0392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Как все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Индивидуальность характера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Слабо (не)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Сила воли, характер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Проблемы с родителями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Умения – навыки - опыт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убеждения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0392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Проблемы с девушкой (юношей)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Интерес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Расслабление («свой среди своих»);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Физические нагрузки;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56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Веселье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Нечего делать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Цирк, дискотека, клуб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За компанию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Уход из компании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319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Протест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Самореализации в социально-приемлемой деятельности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0392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Одиночество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Родители, педагоги, специалисты;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Непонимание окружающих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Компромисс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0392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Ощущение остроты впечатлений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Экстремальные виды спорта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0392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Назло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Доброта, попытка понять, объяснить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1271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Насильно (заставили)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Милиция, ФСНК, оборона</a:t>
                      </a: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Мода (ТВ, реклама)</a:t>
                      </a:r>
                    </a:p>
                  </a:txBody>
                  <a:tcPr marL="5560" marR="5792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разум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 marL="5560" marR="5560" marT="5560" marB="5560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42907" y="-3"/>
          <a:ext cx="9286908" cy="6925844"/>
        </p:xfrm>
        <a:graphic>
          <a:graphicData uri="http://schemas.openxmlformats.org/drawingml/2006/table">
            <a:tbl>
              <a:tblPr/>
              <a:tblGrid>
                <a:gridCol w="3190908"/>
                <a:gridCol w="3048000"/>
                <a:gridCol w="3048000"/>
              </a:tblGrid>
              <a:tr h="592238"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rgbClr val="000000"/>
                          </a:solidFill>
                        </a:rPr>
                        <a:t>МЕДИЦИНСКИЕ</a:t>
                      </a:r>
                      <a:endParaRPr lang="ru-RU" sz="800" dirty="0">
                        <a:solidFill>
                          <a:srgbClr val="000000"/>
                        </a:solidFill>
                      </a:endParaRP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>
                          <a:solidFill>
                            <a:srgbClr val="000000"/>
                          </a:solidFill>
                        </a:rPr>
                        <a:t>ПРАВОВЫЕ</a:t>
                      </a:r>
                      <a:endParaRPr lang="ru-RU" sz="800">
                        <a:solidFill>
                          <a:srgbClr val="000000"/>
                        </a:solidFill>
                      </a:endParaRP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>
                          <a:solidFill>
                            <a:srgbClr val="000000"/>
                          </a:solidFill>
                        </a:rPr>
                        <a:t>СОЦИАЛЬНО-ПСИХОЛОГИЧЕСКИЕ</a:t>
                      </a:r>
                      <a:endParaRPr lang="ru-RU" sz="800">
                        <a:solidFill>
                          <a:srgbClr val="000000"/>
                        </a:solidFill>
                      </a:endParaRP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Ломка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Правонарушение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Замкнутость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Передозировка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Преступление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Одиночество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11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Смерть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Тюрьма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Деградация личности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11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Заболевание ЗППП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Общественно-опасные деяния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Нищета: духовная и материальная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11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СПИД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11"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Знакомство с законом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Семья: отношения с родственниками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Гепатит С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Изгой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Цирроз печени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Суицид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11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Сердце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Асоциальные группировки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Нервная система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Генофонд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Мозг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Безработица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11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Весь организм изменяется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Нездоровый образ жизни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Потомство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Друзья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11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Половое созревание (секс)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Цель - профессия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11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Взросление (вес)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Снижение самооценки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5360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Внешность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Самоутверждение через: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• хобби;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• любовь.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71602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Вымирание нации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</a:rPr>
                        <a:t>Снижение налоговых поступлений;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</a:rPr>
                        <a:t>Преступления;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</a:rPr>
                        <a:t>Уменьшение бюджета.</a:t>
                      </a:r>
                    </a:p>
                  </a:txBody>
                  <a:tcPr marL="3856" marR="401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0000"/>
                          </a:solidFill>
                        </a:rPr>
                        <a:t>Деградация общества</a:t>
                      </a:r>
                    </a:p>
                  </a:txBody>
                  <a:tcPr marL="3856" marR="3856" marT="3856" marB="3856" anchor="ctr">
                    <a:lnL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252525"/>
                </a:solidFill>
                <a:effectLst/>
                <a:latin typeface="PT Sans"/>
                <a:cs typeface="Arial" pitchFamily="34" charset="0"/>
              </a:rPr>
              <a:t>ПОСЛЕДСТВИЯ УПОТРЕБЛЕНИЯ НАРКОТИКОВ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5446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dirty="0" smtClean="0"/>
              <a:t>  Наркотики, как азартная игра: человек надеется на крупный выигрыш, а проигрывает целое состояние.</a:t>
            </a:r>
            <a:endParaRPr lang="ru-RU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268760"/>
            <a:ext cx="8424936" cy="2805296"/>
          </a:xfrm>
        </p:spPr>
        <p:txBody>
          <a:bodyPr>
            <a:normAutofit/>
          </a:bodyPr>
          <a:lstStyle/>
          <a:p>
            <a:r>
              <a:rPr lang="ru-RU" dirty="0" smtClean="0"/>
              <a:t>Вред наркотиков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4509120"/>
            <a:ext cx="5544616" cy="1968624"/>
          </a:xfrm>
        </p:spPr>
        <p:txBody>
          <a:bodyPr>
            <a:noAutofit/>
          </a:bodyPr>
          <a:lstStyle/>
          <a:p>
            <a:r>
              <a:rPr lang="ru-RU" sz="3200" dirty="0" smtClean="0"/>
              <a:t>ОГБПОУ  « </a:t>
            </a:r>
            <a:r>
              <a:rPr lang="ru-RU" sz="3200" dirty="0" err="1" smtClean="0"/>
              <a:t>Нерехтский</a:t>
            </a:r>
            <a:r>
              <a:rPr lang="ru-RU" sz="3200" dirty="0" smtClean="0"/>
              <a:t>  политехнический техникум</a:t>
            </a:r>
            <a:r>
              <a:rPr lang="ru-RU" sz="3200" dirty="0" smtClean="0"/>
              <a:t>»</a:t>
            </a:r>
            <a:endParaRPr lang="ru-RU" sz="3200" dirty="0" smtClean="0"/>
          </a:p>
        </p:txBody>
      </p:sp>
      <p:pic>
        <p:nvPicPr>
          <p:cNvPr id="74754" name="Picture 2" descr="http://media.pogliad.ua/news/article/2017/07/28/341038/SikFKYaZZqRUaNDfUuB3.r695x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52936"/>
            <a:ext cx="4175790" cy="2583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/>
              <a:t>ПРИВЫЧКА → ПОТРЕБНОСТЬ → ПРИСТРАСТИЕ → ЗАВИСИМОСТЬ → РАБСТВО.</a:t>
            </a:r>
          </a:p>
          <a:p>
            <a:endParaRPr lang="ru-RU" sz="3600" dirty="0" smtClean="0"/>
          </a:p>
          <a:p>
            <a:r>
              <a:rPr lang="ru-RU" sz="4400" dirty="0" smtClean="0">
                <a:solidFill>
                  <a:srgbClr val="FF0000"/>
                </a:solidFill>
              </a:rPr>
              <a:t>НЕ умеющий сказать НЕТ, должен быть назван РАБОМ.</a:t>
            </a:r>
          </a:p>
          <a:p>
            <a:endParaRPr lang="ru-RU" sz="3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7467600" cy="441167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1"/>
                </a:solidFill>
              </a:rPr>
              <a:t>Я никогда не буду таким, потому что…………….</a:t>
            </a:r>
            <a:endParaRPr lang="ru-RU" sz="6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136904" cy="3384376"/>
          </a:xfrm>
        </p:spPr>
        <p:txBody>
          <a:bodyPr>
            <a:normAutofit/>
          </a:bodyPr>
          <a:lstStyle/>
          <a:p>
            <a:r>
              <a:rPr lang="ru-RU" dirty="0" err="1" smtClean="0"/>
              <a:t>Нарко́тик</a:t>
            </a:r>
            <a:r>
              <a:rPr lang="ru-RU" dirty="0" smtClean="0"/>
              <a:t> — химический агент, вызывающий ступор, кому или нечувствительность к боли.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83970" name="Picture 2" descr="http://img-fotki.yandex.ru/get/4119/133069443.145/0_9bbf4_31fea18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4944"/>
            <a:ext cx="4283968" cy="2947371"/>
          </a:xfrm>
          <a:prstGeom prst="rect">
            <a:avLst/>
          </a:prstGeom>
          <a:noFill/>
        </p:spPr>
      </p:pic>
      <p:pic>
        <p:nvPicPr>
          <p:cNvPr id="83972" name="Picture 4" descr="https://i.ytimg.com/vi/aCIuU6BsA64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9461" y="3861048"/>
            <a:ext cx="4864539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1428736"/>
            <a:ext cx="69294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Употребление </a:t>
            </a:r>
            <a:r>
              <a:rPr lang="ru-RU" sz="3200" dirty="0" err="1" smtClean="0"/>
              <a:t>психоактивных</a:t>
            </a:r>
            <a:r>
              <a:rPr lang="ru-RU" sz="3200" dirty="0" smtClean="0"/>
              <a:t> веществ (включая наркотические вещества), является на сегодняшний день одной из наиболее остро стоящих перед обществом проблем. Большинство наркоманов начинают употреблять наркотики в подростковом возрасте.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7467600" cy="5697559"/>
          </a:xfrm>
        </p:spPr>
        <p:txBody>
          <a:bodyPr>
            <a:normAutofit fontScale="47500" lnSpcReduction="20000"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Мифы.</a:t>
            </a:r>
            <a:endParaRPr lang="ru-RU" sz="4400" dirty="0" smtClean="0">
              <a:solidFill>
                <a:schemeClr val="bg1"/>
              </a:solidFill>
            </a:endParaRPr>
          </a:p>
          <a:p>
            <a:r>
              <a:rPr lang="ru-RU" sz="4400" b="1" dirty="0" smtClean="0"/>
              <a:t>НАРКОТИКИ ДЕЛЯТСЯ НА ЛЕГКИЕ И ТЯЖЕЛЫЕ</a:t>
            </a:r>
            <a:endParaRPr lang="ru-RU" sz="4400" dirty="0" smtClean="0"/>
          </a:p>
          <a:p>
            <a:r>
              <a:rPr lang="ru-RU" sz="4400" b="1" dirty="0" smtClean="0"/>
              <a:t>НАРКОМАНИЯ – ЭТО НЕ БОЛЕЗНЬ</a:t>
            </a:r>
            <a:endParaRPr lang="ru-RU" sz="4400" dirty="0" smtClean="0"/>
          </a:p>
          <a:p>
            <a:r>
              <a:rPr lang="ru-RU" sz="4400" b="1" dirty="0" smtClean="0"/>
              <a:t>НАРКОТИКИ ПОМОГАЮТ РЕШАТЬ ЖИЗНЕННЫЕ ПРОБЛЕМЫ</a:t>
            </a:r>
            <a:endParaRPr lang="ru-RU" sz="4400" dirty="0" smtClean="0"/>
          </a:p>
          <a:p>
            <a:r>
              <a:rPr lang="ru-RU" sz="4400" b="1" dirty="0" smtClean="0"/>
              <a:t>В ЖИЗНИ ВСЕ НАДО ПОПОРОБОВАТЬ, В ТОМ ЧИСЛЕ И НАРКОТИКИ</a:t>
            </a:r>
            <a:endParaRPr lang="ru-RU" sz="4400" dirty="0" smtClean="0"/>
          </a:p>
          <a:p>
            <a:r>
              <a:rPr lang="ru-RU" sz="4400" b="1" dirty="0" smtClean="0"/>
              <a:t>НАРКОТИКИ УПОТРЕБЛЯЮТ СИЛЬНЫЕ И ТАЛАНТЛИВЫЕ ЛЮДИ</a:t>
            </a:r>
            <a:endParaRPr lang="ru-RU" sz="4400" dirty="0" smtClean="0"/>
          </a:p>
          <a:p>
            <a:r>
              <a:rPr lang="ru-RU" sz="4400" b="1" dirty="0" smtClean="0"/>
              <a:t>НАРКОТИКИ ДАЮТ НИ С ЧЕМ НЕ СРАВНИМОЕ ОЩУЩЕНИЕ «КАЙФА»</a:t>
            </a:r>
            <a:endParaRPr lang="ru-RU" sz="4400" dirty="0" smtClean="0"/>
          </a:p>
          <a:p>
            <a:r>
              <a:rPr lang="ru-RU" sz="4400" b="1" dirty="0" smtClean="0"/>
              <a:t>НАРКОТИКИ ПРИДАЮТ ЖИЗНИ РАЗНООБРАЗИЕ</a:t>
            </a:r>
            <a:endParaRPr lang="ru-RU" sz="4400" dirty="0" smtClean="0"/>
          </a:p>
          <a:p>
            <a:r>
              <a:rPr lang="ru-RU" sz="4400" b="1" dirty="0" smtClean="0"/>
              <a:t>ЕСТЬ ЛЮДИ, КОТОРЫЕ ПРИНИМАЮТ НАРКОТИКИ МНОГО ЛЕТ И ПРЕКРАСНО ЖИВУТ</a:t>
            </a:r>
            <a:endParaRPr lang="ru-RU" sz="4400" dirty="0" smtClean="0"/>
          </a:p>
          <a:p>
            <a:r>
              <a:rPr lang="ru-RU" sz="4400" b="1" dirty="0" smtClean="0"/>
              <a:t>УПОТРЕБЛЯТЬ ИЛИ НЕ УПОТРЕБЛЯТЬ НАРКОТИКИ – ЛИЧНОЕ ДЕЛО КАЖДОГО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467600" cy="1143000"/>
          </a:xfrm>
        </p:spPr>
        <p:txBody>
          <a:bodyPr/>
          <a:lstStyle/>
          <a:p>
            <a:r>
              <a:rPr lang="ru-RU" dirty="0" smtClean="0"/>
              <a:t>История возникновения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5292080" cy="573325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третьем тысячелетии до н.э. существовал лечебник </a:t>
            </a:r>
            <a:r>
              <a:rPr lang="ru-RU" dirty="0" err="1" smtClean="0"/>
              <a:t>Шэнь-нуна</a:t>
            </a:r>
            <a:r>
              <a:rPr lang="ru-RU" dirty="0" smtClean="0"/>
              <a:t>, этот китайский император занимался медициной и предлагал использование гашиша в качестве лекарственного средства при расстройстве кишечника, подагре, склерозе и кашле. Это средство заваривалось в виде чая. Внутри погребальных древних комплексов сохранились рисунки индейцев Южной Америки, где изображены люди, жующие листья коки.</a:t>
            </a:r>
          </a:p>
          <a:p>
            <a:endParaRPr lang="ru-RU" dirty="0"/>
          </a:p>
        </p:txBody>
      </p:sp>
      <p:pic>
        <p:nvPicPr>
          <p:cNvPr id="63490" name="Picture 2" descr="Появление и распространение наркотиков в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6340" y="1268760"/>
            <a:ext cx="3677660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Наркомания в России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3275856" cy="3456384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 smtClean="0"/>
              <a:t>С 1581 года царский медик из Англии Джеймс Френч открыл первую аптеку в Москве. Он завез туда первые партии опиума и Европы, происхождение которого было индийским. Сначала в России такие закупки стали делать оптом, но постепенно переключились на прямые поставки из восточных стран.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24128" y="2348880"/>
            <a:ext cx="3419872" cy="4005064"/>
          </a:xfrm>
        </p:spPr>
        <p:txBody>
          <a:bodyPr>
            <a:noAutofit/>
          </a:bodyPr>
          <a:lstStyle/>
          <a:p>
            <a:r>
              <a:rPr lang="ru-RU" sz="1600" dirty="0" smtClean="0"/>
              <a:t>До самого начала двадцатого века наркомания в России не была актуальной проблемой. Появление большого количества зависимых от наркотических веществ людей приходится на времена Первой мировой войны и революции. В эти годы и началась история наркомании в России, широко распространилось использование кокаина и морфия в качества обезболивающих средств в военно-полевой хирургии и для лечения онкологических заболеваний.</a:t>
            </a:r>
          </a:p>
        </p:txBody>
      </p:sp>
      <p:pic>
        <p:nvPicPr>
          <p:cNvPr id="62466" name="Picture 2" descr="http://img1.liveinternet.ru/images/attach/c/7/98/0/98000081_Ashampoo_Snap_20130302_14h31m59s_008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988840"/>
            <a:ext cx="2808312" cy="2736098"/>
          </a:xfrm>
          <a:prstGeom prst="rect">
            <a:avLst/>
          </a:prstGeom>
          <a:noFill/>
        </p:spPr>
      </p:pic>
      <p:pic>
        <p:nvPicPr>
          <p:cNvPr id="62468" name="Picture 4" descr="http://provce.ck.ua/wp-content/uploads/2016/06/%D0%BD%D0%B0%D1%80%D0%BA%D0%BE%D1%82%D0%B8%D0%BA%D0%B8_%D1%88%D0%BF%D1%80%D0%B8%D1%86_%D0%B4%D0%BE%D0%B7%D0%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92364"/>
            <a:ext cx="3103669" cy="2065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Синонимы к слову  Зависимость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200" dirty="0" smtClean="0"/>
              <a:t>Несамостоятельность</a:t>
            </a:r>
          </a:p>
          <a:p>
            <a:r>
              <a:rPr lang="ru-RU" dirty="0" smtClean="0"/>
              <a:t>Связанность</a:t>
            </a:r>
          </a:p>
          <a:p>
            <a:r>
              <a:rPr lang="ru-RU" dirty="0" smtClean="0"/>
              <a:t>Подчиненность</a:t>
            </a:r>
          </a:p>
          <a:p>
            <a:r>
              <a:rPr lang="ru-RU" dirty="0" smtClean="0"/>
              <a:t>Кабала</a:t>
            </a:r>
          </a:p>
          <a:p>
            <a:r>
              <a:rPr lang="ru-RU" dirty="0" smtClean="0"/>
              <a:t>Подневольность</a:t>
            </a:r>
          </a:p>
          <a:p>
            <a:r>
              <a:rPr lang="ru-RU" dirty="0" smtClean="0"/>
              <a:t>Привязанность</a:t>
            </a:r>
          </a:p>
          <a:p>
            <a:r>
              <a:rPr lang="ru-RU" dirty="0" smtClean="0"/>
              <a:t>Порабощенность</a:t>
            </a:r>
          </a:p>
          <a:p>
            <a:r>
              <a:rPr lang="ru-RU" dirty="0" smtClean="0"/>
              <a:t>Неволя</a:t>
            </a:r>
          </a:p>
          <a:p>
            <a:r>
              <a:rPr lang="ru-RU" dirty="0" smtClean="0"/>
              <a:t>Гнет</a:t>
            </a:r>
          </a:p>
          <a:p>
            <a:r>
              <a:rPr lang="ru-RU" dirty="0" smtClean="0"/>
              <a:t>Повиновение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Покорность</a:t>
            </a:r>
          </a:p>
          <a:p>
            <a:r>
              <a:rPr lang="ru-RU" dirty="0" smtClean="0"/>
              <a:t>Рабство</a:t>
            </a:r>
          </a:p>
          <a:p>
            <a:r>
              <a:rPr lang="ru-RU" dirty="0" smtClean="0"/>
              <a:t>Регрессия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Синонимы к слову независимость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Свобода</a:t>
            </a:r>
          </a:p>
          <a:p>
            <a:r>
              <a:rPr lang="ru-RU" dirty="0" smtClean="0"/>
              <a:t>Воля</a:t>
            </a:r>
          </a:p>
          <a:p>
            <a:r>
              <a:rPr lang="ru-RU" dirty="0" smtClean="0"/>
              <a:t>Самостоятельность</a:t>
            </a:r>
          </a:p>
          <a:p>
            <a:r>
              <a:rPr lang="ru-RU" dirty="0" smtClean="0"/>
              <a:t>Самоуправление</a:t>
            </a:r>
          </a:p>
          <a:p>
            <a:r>
              <a:rPr lang="ru-RU" dirty="0" smtClean="0"/>
              <a:t>Индивидуальность</a:t>
            </a:r>
          </a:p>
          <a:p>
            <a:r>
              <a:rPr lang="ru-RU" dirty="0" err="1" smtClean="0"/>
              <a:t>Неподвластность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181</TotalTime>
  <Words>857</Words>
  <Application>Microsoft Office PowerPoint</Application>
  <PresentationFormat>Экран (4:3)</PresentationFormat>
  <Paragraphs>155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Слайд 1</vt:lpstr>
      <vt:lpstr>Вред наркотиков </vt:lpstr>
      <vt:lpstr>Нарко́тик — химический агент, вызывающий ступор, кому или нечувствительность к боли. </vt:lpstr>
      <vt:lpstr>Слайд 4</vt:lpstr>
      <vt:lpstr>Слайд 5</vt:lpstr>
      <vt:lpstr>История возникновения </vt:lpstr>
      <vt:lpstr>Наркомания в России</vt:lpstr>
      <vt:lpstr>Синонимы к слову  Зависимость</vt:lpstr>
      <vt:lpstr>Синонимы к слову независимость</vt:lpstr>
      <vt:lpstr>Слайд 10</vt:lpstr>
      <vt:lpstr>Влияние наркотиков</vt:lpstr>
      <vt:lpstr>Последствия </vt:lpstr>
      <vt:lpstr>Реальная статистика наркомании </vt:lpstr>
      <vt:lpstr>Несчастные случаи </vt:lpstr>
      <vt:lpstr>Слайд 15</vt:lpstr>
      <vt:lpstr>Влияние наркотиков на беременность 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Вред наркотиков</dc:title>
  <dc:creator>лиза</dc:creator>
  <cp:lastModifiedBy>Пользователь</cp:lastModifiedBy>
  <cp:revision>23</cp:revision>
  <dcterms:created xsi:type="dcterms:W3CDTF">2018-09-11T15:26:05Z</dcterms:created>
  <dcterms:modified xsi:type="dcterms:W3CDTF">2021-03-17T19:34:31Z</dcterms:modified>
</cp:coreProperties>
</file>