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57" r:id="rId4"/>
    <p:sldId id="259" r:id="rId5"/>
    <p:sldId id="262" r:id="rId6"/>
    <p:sldId id="269" r:id="rId7"/>
    <p:sldId id="263" r:id="rId8"/>
    <p:sldId id="266" r:id="rId9"/>
    <p:sldId id="268" r:id="rId10"/>
    <p:sldId id="258" r:id="rId11"/>
    <p:sldId id="260" r:id="rId12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62423"/>
    <a:srgbClr val="D7C12D"/>
    <a:srgbClr val="FBD8B1"/>
    <a:srgbClr val="87A627"/>
    <a:srgbClr val="102B02"/>
    <a:srgbClr val="638821"/>
    <a:srgbClr val="869D20"/>
    <a:srgbClr val="7E9317"/>
    <a:srgbClr val="627B16"/>
    <a:srgbClr val="132E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5" d="100"/>
          <a:sy n="105" d="100"/>
        </p:scale>
        <p:origin x="-1104" y="-1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700" y="2171700"/>
            <a:ext cx="7112000" cy="1770063"/>
          </a:xfrm>
          <a:prstGeom prst="round2DiagRect">
            <a:avLst/>
          </a:prstGeom>
          <a:solidFill>
            <a:schemeClr val="bg1">
              <a:alpha val="58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 anchor="b"/>
          <a:lstStyle>
            <a:lvl1pPr algn="ctr">
              <a:defRPr sz="600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Bahnschrift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6700" y="4111626"/>
            <a:ext cx="40513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8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4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1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8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88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9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89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19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9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1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39EEA-B55E-4D74-AE12-4E1E6EA2BB5C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ound2DiagRect">
            <a:avLst/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2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6600">
            <a:solidFill>
              <a:srgbClr val="C00000"/>
            </a:solidFill>
            <a:prstDash val="solid"/>
          </a:ln>
          <a:solidFill>
            <a:srgbClr val="C00000"/>
          </a:solidFill>
          <a:effectLst>
            <a:outerShdw blurRad="50800" dist="38100" algn="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4731" y="1158844"/>
            <a:ext cx="5760523" cy="2842345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Ответы</a:t>
            </a:r>
            <a:br>
              <a:rPr lang="ru-RU" u="sng" dirty="0" smtClean="0"/>
            </a:br>
            <a:r>
              <a:rPr lang="ru-RU" dirty="0" smtClean="0"/>
              <a:t>Игра </a:t>
            </a:r>
            <a:r>
              <a:rPr lang="ru-RU" dirty="0" smtClean="0"/>
              <a:t>«Листопад», </a:t>
            </a:r>
            <a:r>
              <a:rPr lang="ru-RU" sz="1600" dirty="0" smtClean="0"/>
              <a:t>проводимая в рамках экологического проекта </a:t>
            </a:r>
            <a:br>
              <a:rPr lang="ru-RU" sz="1600" dirty="0" smtClean="0"/>
            </a:br>
            <a:r>
              <a:rPr lang="ru-RU" sz="1600" dirty="0" smtClean="0"/>
              <a:t>«Времена года»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55778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“</a:t>
            </a:r>
            <a:r>
              <a:rPr lang="ru-RU" dirty="0" smtClean="0"/>
              <a:t>Поэтическая”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1300" dirty="0" smtClean="0">
                <a:solidFill>
                  <a:srgbClr val="002060"/>
                </a:solidFill>
              </a:rPr>
              <a:t>Осень </a:t>
            </a:r>
            <a:r>
              <a:rPr lang="ru-RU" sz="1300" dirty="0">
                <a:solidFill>
                  <a:srgbClr val="002060"/>
                </a:solidFill>
              </a:rPr>
              <a:t>навевает самые различные оттенки настроения. Много стихов написано об этом прекрасном времени года. </a:t>
            </a:r>
            <a:r>
              <a:rPr lang="ru-RU" sz="1300" dirty="0" smtClean="0">
                <a:solidFill>
                  <a:srgbClr val="002060"/>
                </a:solidFill>
              </a:rPr>
              <a:t/>
            </a:r>
            <a:br>
              <a:rPr lang="ru-RU" sz="1300" dirty="0" smtClean="0">
                <a:solidFill>
                  <a:srgbClr val="002060"/>
                </a:solidFill>
              </a:rPr>
            </a:br>
            <a:r>
              <a:rPr lang="ru-RU" sz="1300" dirty="0" smtClean="0">
                <a:solidFill>
                  <a:srgbClr val="002060"/>
                </a:solidFill>
              </a:rPr>
              <a:t>Ваша </a:t>
            </a:r>
            <a:r>
              <a:rPr lang="ru-RU" sz="1300" dirty="0">
                <a:solidFill>
                  <a:srgbClr val="002060"/>
                </a:solidFill>
              </a:rPr>
              <a:t>задача – прочитать </a:t>
            </a:r>
            <a:r>
              <a:rPr lang="ru-RU" sz="1300" dirty="0" smtClean="0">
                <a:solidFill>
                  <a:srgbClr val="002060"/>
                </a:solidFill>
              </a:rPr>
              <a:t>поэтические </a:t>
            </a:r>
            <a:r>
              <a:rPr lang="ru-RU" sz="1300" dirty="0">
                <a:solidFill>
                  <a:srgbClr val="002060"/>
                </a:solidFill>
              </a:rPr>
              <a:t>отрывки и назвать их </a:t>
            </a:r>
            <a:r>
              <a:rPr lang="ru-RU" sz="1300" dirty="0" smtClean="0">
                <a:solidFill>
                  <a:srgbClr val="002060"/>
                </a:solidFill>
              </a:rPr>
              <a:t>авторов.</a:t>
            </a:r>
            <a:endParaRPr lang="en-US" sz="13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92024" y="1674891"/>
            <a:ext cx="3886200" cy="453578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Лес, точно терем расписной,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Лиловый, золотой, багряный.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Веселой пестрою стеной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Стоит над светлою поляной. </a:t>
            </a:r>
            <a:r>
              <a:rPr lang="ru-RU" b="1" i="1" dirty="0">
                <a:solidFill>
                  <a:srgbClr val="002060"/>
                </a:solidFill>
              </a:rPr>
              <a:t>И. </a:t>
            </a:r>
            <a:r>
              <a:rPr lang="ru-RU" b="1" i="1" dirty="0" smtClean="0">
                <a:solidFill>
                  <a:srgbClr val="002060"/>
                </a:solidFill>
              </a:rPr>
              <a:t>Бунин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Заунывный ветер гонит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Стаи туч на край небес.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Ель надломленная стонет,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Глухо шепчет темный лес. </a:t>
            </a:r>
            <a:r>
              <a:rPr lang="ru-RU" b="1" i="1" dirty="0">
                <a:solidFill>
                  <a:srgbClr val="002060"/>
                </a:solidFill>
              </a:rPr>
              <a:t>Н. </a:t>
            </a:r>
            <a:r>
              <a:rPr lang="ru-RU" b="1" i="1" dirty="0" smtClean="0">
                <a:solidFill>
                  <a:srgbClr val="002060"/>
                </a:solidFill>
              </a:rPr>
              <a:t>Некрасов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Уж небо осенью дышало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Уж реже солнышко блистало,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Короче становился день.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Лесов таинственная сень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 печальным шумом обнажалась... </a:t>
            </a:r>
            <a:r>
              <a:rPr lang="ru-RU" b="1" i="1" dirty="0">
                <a:solidFill>
                  <a:srgbClr val="002060"/>
                </a:solidFill>
              </a:rPr>
              <a:t>А. Пушкин</a:t>
            </a:r>
            <a:endParaRPr lang="ru-RU" b="1" dirty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0097" y="2006694"/>
            <a:ext cx="3886200" cy="4351338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Осень!..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Осыпается весь наш бедный сад,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Листья пожелтевшие по ветру летят.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Лишь вдали красуются - там, на дне долин,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Кисти ярко-красные вянущих рябин. </a:t>
            </a:r>
            <a:r>
              <a:rPr lang="ru-RU" b="1" i="1" dirty="0">
                <a:solidFill>
                  <a:srgbClr val="002060"/>
                </a:solidFill>
              </a:rPr>
              <a:t>А. Толстой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Нивы сжаты, рощи голы,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От воды туман и сырость. </a:t>
            </a:r>
            <a:r>
              <a:rPr lang="ru-RU" b="1" i="1" dirty="0">
                <a:solidFill>
                  <a:srgbClr val="002060"/>
                </a:solidFill>
              </a:rPr>
              <a:t>С. Есенин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Ласточки пропали,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А вчера зарёй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Все грачи летали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Да, как сеть, мелькали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Вон над той горой. </a:t>
            </a:r>
            <a:r>
              <a:rPr lang="ru-RU" b="1" i="1" dirty="0">
                <a:solidFill>
                  <a:srgbClr val="002060"/>
                </a:solidFill>
              </a:rPr>
              <a:t>А. Фет</a:t>
            </a:r>
            <a:endParaRPr lang="ru-RU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402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 Ода осени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52374"/>
            <a:ext cx="7886700" cy="4351338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002060"/>
                </a:solidFill>
              </a:rPr>
              <a:t>Д</a:t>
            </a:r>
            <a:r>
              <a:rPr lang="ru-RU" b="1" dirty="0" smtClean="0">
                <a:solidFill>
                  <a:srgbClr val="002060"/>
                </a:solidFill>
              </a:rPr>
              <a:t>аны</a:t>
            </a:r>
            <a:r>
              <a:rPr lang="ru-RU" b="1" dirty="0">
                <a:solidFill>
                  <a:srgbClr val="002060"/>
                </a:solidFill>
              </a:rPr>
              <a:t>  различные слова, связанные  тем или иным образом с осенью, но они зашифрованы. Н</a:t>
            </a:r>
            <a:r>
              <a:rPr lang="ru-RU" b="1" dirty="0" smtClean="0">
                <a:solidFill>
                  <a:srgbClr val="002060"/>
                </a:solidFill>
              </a:rPr>
              <a:t>ужно их разгадать</a:t>
            </a:r>
            <a:r>
              <a:rPr lang="ru-RU" b="1" dirty="0">
                <a:solidFill>
                  <a:srgbClr val="002060"/>
                </a:solidFill>
              </a:rPr>
              <a:t>, после чего сочинить стихотворение или рассказ об Осени, используя как минимум 6 слов из данного списка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( </a:t>
            </a:r>
            <a:r>
              <a:rPr lang="ru-RU" b="1" dirty="0" err="1">
                <a:solidFill>
                  <a:srgbClr val="002060"/>
                </a:solidFill>
              </a:rPr>
              <a:t>тсил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йынелез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йени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ялмез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икзоромаз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ачут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ьделан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агород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яарсе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ажул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намут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оверед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йытлёж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ялпак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йажору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ищово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атяпо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долох</a:t>
            </a:r>
            <a:r>
              <a:rPr lang="ru-RU" b="1" dirty="0">
                <a:solidFill>
                  <a:srgbClr val="002060"/>
                </a:solidFill>
              </a:rPr>
              <a:t>)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683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Осенняя викторина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28672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smtClean="0">
                <a:solidFill>
                  <a:srgbClr val="002060"/>
                </a:solidFill>
              </a:rPr>
              <a:t>1. </a:t>
            </a:r>
            <a:r>
              <a:rPr lang="ru-RU" sz="4800" b="1" dirty="0" smtClean="0">
                <a:solidFill>
                  <a:srgbClr val="002060"/>
                </a:solidFill>
              </a:rPr>
              <a:t>Пчелиный </a:t>
            </a:r>
            <a:r>
              <a:rPr lang="ru-RU" sz="4800" b="1" dirty="0">
                <a:solidFill>
                  <a:srgbClr val="002060"/>
                </a:solidFill>
              </a:rPr>
              <a:t>дом. (Улей.)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2. Какие птицы раньше всех улетают на юг? (Ласточки.)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3. Плоды какого ягодного кустарника бывают черными, белыми и красными? (Смородины.)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4</a:t>
            </a:r>
            <a:r>
              <a:rPr lang="ru-RU" sz="4800" b="1" dirty="0" smtClean="0">
                <a:solidFill>
                  <a:srgbClr val="002060"/>
                </a:solidFill>
              </a:rPr>
              <a:t>.Цветочная </a:t>
            </a:r>
            <a:r>
              <a:rPr lang="ru-RU" sz="4800" b="1" dirty="0">
                <a:solidFill>
                  <a:srgbClr val="002060"/>
                </a:solidFill>
              </a:rPr>
              <a:t>композиция. (Букет.)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5</a:t>
            </a:r>
            <a:r>
              <a:rPr lang="ru-RU" sz="4800" b="1" dirty="0" smtClean="0">
                <a:solidFill>
                  <a:srgbClr val="002060"/>
                </a:solidFill>
              </a:rPr>
              <a:t>. </a:t>
            </a:r>
            <a:r>
              <a:rPr lang="ru-RU" sz="4800" b="1" dirty="0">
                <a:solidFill>
                  <a:srgbClr val="002060"/>
                </a:solidFill>
              </a:rPr>
              <a:t>Результат пчелиного труда. (Мед, воск.)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6</a:t>
            </a:r>
            <a:r>
              <a:rPr lang="ru-RU" sz="4800" b="1" dirty="0" smtClean="0">
                <a:solidFill>
                  <a:srgbClr val="002060"/>
                </a:solidFill>
              </a:rPr>
              <a:t>.Какой </a:t>
            </a:r>
            <a:r>
              <a:rPr lang="ru-RU" sz="4800" b="1" dirty="0">
                <a:solidFill>
                  <a:srgbClr val="002060"/>
                </a:solidFill>
              </a:rPr>
              <a:t>сезон длится с 14 по 20 сентября? (Бабье лето</a:t>
            </a:r>
            <a:r>
              <a:rPr lang="ru-RU" sz="4800" b="1" dirty="0" smtClean="0">
                <a:solidFill>
                  <a:srgbClr val="002060"/>
                </a:solidFill>
              </a:rPr>
              <a:t>.)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7</a:t>
            </a:r>
            <a:r>
              <a:rPr lang="ru-RU" sz="4800" b="1" dirty="0" smtClean="0">
                <a:solidFill>
                  <a:srgbClr val="002060"/>
                </a:solidFill>
              </a:rPr>
              <a:t>.Вьют </a:t>
            </a:r>
            <a:r>
              <a:rPr lang="ru-RU" sz="4800" b="1" dirty="0">
                <a:solidFill>
                  <a:srgbClr val="002060"/>
                </a:solidFill>
              </a:rPr>
              <a:t>ли птицы, улетающие в теплые края, там гнезда? (Нет.)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8</a:t>
            </a:r>
            <a:r>
              <a:rPr lang="ru-RU" sz="4800" b="1" dirty="0" smtClean="0">
                <a:solidFill>
                  <a:srgbClr val="002060"/>
                </a:solidFill>
              </a:rPr>
              <a:t>.Обезвоженные </a:t>
            </a:r>
            <a:r>
              <a:rPr lang="ru-RU" sz="4800" b="1" dirty="0">
                <a:solidFill>
                  <a:srgbClr val="002060"/>
                </a:solidFill>
              </a:rPr>
              <a:t>плоды (Сухофрукты.)</a:t>
            </a:r>
          </a:p>
          <a:p>
            <a:r>
              <a:rPr lang="ru-RU" sz="4800" b="1" dirty="0">
                <a:solidFill>
                  <a:srgbClr val="002060"/>
                </a:solidFill>
              </a:rPr>
              <a:t>9</a:t>
            </a:r>
            <a:r>
              <a:rPr lang="ru-RU" sz="4800" b="1" dirty="0" smtClean="0">
                <a:solidFill>
                  <a:srgbClr val="002060"/>
                </a:solidFill>
              </a:rPr>
              <a:t>.Стеклянный </a:t>
            </a:r>
            <a:r>
              <a:rPr lang="ru-RU" sz="4800" b="1" dirty="0">
                <a:solidFill>
                  <a:srgbClr val="002060"/>
                </a:solidFill>
              </a:rPr>
              <a:t>приют овощей. (Банка</a:t>
            </a:r>
            <a:r>
              <a:rPr lang="ru-RU" sz="4800" b="1" dirty="0" smtClean="0">
                <a:solidFill>
                  <a:srgbClr val="002060"/>
                </a:solidFill>
              </a:rPr>
              <a:t>.)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10.Деревянная </a:t>
            </a:r>
            <a:r>
              <a:rPr lang="ru-RU" sz="4800" b="1" dirty="0">
                <a:solidFill>
                  <a:srgbClr val="002060"/>
                </a:solidFill>
              </a:rPr>
              <a:t>«обитель» квашеной капусты. (Бочка.)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11. </a:t>
            </a:r>
            <a:r>
              <a:rPr lang="ru-RU" sz="4800" b="1" dirty="0">
                <a:solidFill>
                  <a:srgbClr val="002060"/>
                </a:solidFill>
              </a:rPr>
              <a:t>Зерновая пудра. (Мука.)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12. </a:t>
            </a:r>
            <a:r>
              <a:rPr lang="ru-RU" sz="4800" b="1" dirty="0">
                <a:solidFill>
                  <a:srgbClr val="002060"/>
                </a:solidFill>
              </a:rPr>
              <a:t>Куда осенью деваются бабочки? (Прячутся в укромные места или  погибают от холода</a:t>
            </a:r>
            <a:r>
              <a:rPr lang="ru-RU" sz="4800" b="1" dirty="0" smtClean="0">
                <a:solidFill>
                  <a:srgbClr val="002060"/>
                </a:solidFill>
              </a:rPr>
              <a:t>.)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13.С </a:t>
            </a:r>
            <a:r>
              <a:rPr lang="ru-RU" sz="4800" b="1" dirty="0">
                <a:solidFill>
                  <a:srgbClr val="002060"/>
                </a:solidFill>
              </a:rPr>
              <a:t>чего начинается осень? (С буквы «о»).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14.Что </a:t>
            </a:r>
            <a:r>
              <a:rPr lang="ru-RU" sz="4800" b="1" dirty="0">
                <a:solidFill>
                  <a:srgbClr val="002060"/>
                </a:solidFill>
              </a:rPr>
              <a:t>едят зимою еж и медведь? (Они спят.)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15.Дождливая</a:t>
            </a:r>
            <a:r>
              <a:rPr lang="ru-RU" sz="4800" b="1" dirty="0">
                <a:solidFill>
                  <a:srgbClr val="002060"/>
                </a:solidFill>
              </a:rPr>
              <a:t>, ветреная погода. (Циклон</a:t>
            </a:r>
            <a:r>
              <a:rPr lang="ru-RU" sz="4800" b="1" dirty="0" smtClean="0">
                <a:solidFill>
                  <a:srgbClr val="002060"/>
                </a:solidFill>
              </a:rPr>
              <a:t>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16.Как </a:t>
            </a:r>
            <a:r>
              <a:rPr lang="ru-RU" sz="4800" b="1" dirty="0">
                <a:solidFill>
                  <a:srgbClr val="002060"/>
                </a:solidFill>
              </a:rPr>
              <a:t>называют осенний отлет птиц? (Миграция.)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17.Время </a:t>
            </a:r>
            <a:r>
              <a:rPr lang="ru-RU" sz="4800" b="1" dirty="0">
                <a:solidFill>
                  <a:srgbClr val="002060"/>
                </a:solidFill>
              </a:rPr>
              <a:t>от рассвета до заката. (Долгота дня.)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18.Плоды</a:t>
            </a:r>
            <a:r>
              <a:rPr lang="ru-RU" sz="4800" b="1" dirty="0">
                <a:solidFill>
                  <a:srgbClr val="002060"/>
                </a:solidFill>
              </a:rPr>
              <a:t>, сваренные в сиропе. (Варенье.)</a:t>
            </a: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94930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0" dirty="0" smtClean="0">
                <a:effectLst/>
              </a:rPr>
              <a:t>Придумайте </a:t>
            </a:r>
            <a:r>
              <a:rPr lang="ru-RU" sz="2000" b="0" dirty="0">
                <a:effectLst/>
              </a:rPr>
              <a:t>как можно больше слов с помощью букв из слова </a:t>
            </a:r>
            <a:r>
              <a:rPr lang="ru-RU" sz="2800" b="0" dirty="0" smtClean="0">
                <a:effectLst/>
              </a:rPr>
              <a:t>ЛИСТОПАД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ru-RU" dirty="0" smtClean="0"/>
              <a:t>(Лист</a:t>
            </a:r>
            <a:r>
              <a:rPr lang="ru-RU" dirty="0"/>
              <a:t>, стоп, липа, сто, сила, дали, пост, стопа, сито, лиса, стол, сад, пол и т. д.)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789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«Народная </a:t>
            </a:r>
            <a:r>
              <a:rPr lang="ru-RU" dirty="0"/>
              <a:t>мудрость»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Продолжи пословицу: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От </a:t>
            </a:r>
            <a:r>
              <a:rPr lang="ru-RU" b="1" dirty="0">
                <a:solidFill>
                  <a:srgbClr val="002060"/>
                </a:solidFill>
              </a:rPr>
              <a:t>осени к лету (поворота нету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Весной </a:t>
            </a:r>
            <a:r>
              <a:rPr lang="ru-RU" b="1" dirty="0">
                <a:solidFill>
                  <a:srgbClr val="002060"/>
                </a:solidFill>
              </a:rPr>
              <a:t>дождь растит (а осенью гноит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Лето </a:t>
            </a:r>
            <a:r>
              <a:rPr lang="ru-RU" b="1" dirty="0">
                <a:solidFill>
                  <a:srgbClr val="002060"/>
                </a:solidFill>
              </a:rPr>
              <a:t>– со снопами (осень – с пирогами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Весна </a:t>
            </a:r>
            <a:r>
              <a:rPr lang="ru-RU" b="1" dirty="0">
                <a:solidFill>
                  <a:srgbClr val="002060"/>
                </a:solidFill>
              </a:rPr>
              <a:t>и осень (на дню погод восемь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Под </a:t>
            </a:r>
            <a:r>
              <a:rPr lang="ru-RU" b="1" dirty="0">
                <a:solidFill>
                  <a:srgbClr val="002060"/>
                </a:solidFill>
              </a:rPr>
              <a:t>большим деревом (и гриб лучше растёт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Не </a:t>
            </a:r>
            <a:r>
              <a:rPr lang="ru-RU" b="1" dirty="0">
                <a:solidFill>
                  <a:srgbClr val="002060"/>
                </a:solidFill>
              </a:rPr>
              <a:t>от добра дерево (листья роняет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Что </a:t>
            </a:r>
            <a:r>
              <a:rPr lang="ru-RU" b="1" dirty="0">
                <a:solidFill>
                  <a:srgbClr val="002060"/>
                </a:solidFill>
              </a:rPr>
              <a:t>в поле родится (всё в доме пригодится</a:t>
            </a:r>
            <a:r>
              <a:rPr lang="ru-RU" b="1" dirty="0" smtClean="0">
                <a:solidFill>
                  <a:srgbClr val="002060"/>
                </a:solidFill>
              </a:rPr>
              <a:t>).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Капуста </a:t>
            </a:r>
            <a:r>
              <a:rPr lang="ru-RU" b="1" dirty="0">
                <a:solidFill>
                  <a:srgbClr val="002060"/>
                </a:solidFill>
              </a:rPr>
              <a:t>любит воду (да хорошую погоду).</a:t>
            </a:r>
            <a:br>
              <a:rPr lang="ru-RU" b="1" dirty="0">
                <a:solidFill>
                  <a:srgbClr val="002060"/>
                </a:solidFill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903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effectLst/>
              </a:rPr>
              <a:t>Начало </a:t>
            </a:r>
            <a:r>
              <a:rPr lang="ru-RU" sz="2800" dirty="0">
                <a:effectLst/>
              </a:rPr>
              <a:t>осени считается грибной порой. Проверим </a:t>
            </a:r>
            <a:r>
              <a:rPr lang="ru-RU" sz="2800" dirty="0" smtClean="0">
                <a:effectLst/>
              </a:rPr>
              <a:t>ваши </a:t>
            </a:r>
            <a:r>
              <a:rPr lang="ru-RU" sz="2800" dirty="0">
                <a:effectLst/>
              </a:rPr>
              <a:t>знания о </a:t>
            </a:r>
            <a:r>
              <a:rPr lang="ru-RU" sz="2800" dirty="0" smtClean="0">
                <a:effectLst/>
              </a:rPr>
              <a:t>грибах.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62" y="1825625"/>
            <a:ext cx="4246076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красной шапочке расту среди корней осиновых.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увидишь за версту - зовусь я – ... 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подосиновик)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платьях тонких на опушке водят хоровод подружки.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Платья – шелк в полоску: красный, белый, розовый,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атласный. В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осенний на опушке как красивы, вы ... 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(волнушки)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Ходят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рыженьких беретах, осень в лес приносят летом.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Очень дружные сестрички – золотистые ... 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(лисички)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Возле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леса на опушке, украшая тёмный бор,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Вырос пёстрый, как Петрушка, ядовитый ... 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(мухомор)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Посмотрите-ка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ребята: тут лисички, там – опята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Ну, а это на полянке ядовитые ... 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(поганки)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грибов дружней, чем эти, – знают взрослые и дети, –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пеньках растут в лесу, как веснушки на носу.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(Опята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0" indent="0">
              <a:spcBef>
                <a:spcPts val="0"/>
              </a:spcBef>
            </a:pP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гриб живет под елью, под ее огромной тенью.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Мудрый бородач-старик, житель бора - ... (боровик)</a:t>
            </a:r>
          </a:p>
          <a:p>
            <a:pPr marL="0" indent="0">
              <a:spcBef>
                <a:spcPts val="0"/>
              </a:spcBef>
            </a:pP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4517679" y="1837854"/>
            <a:ext cx="4526733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Вдоль лесных дорожек много белых ножек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шляпках разноцветных, издали приметных.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в серой, кто в зеленой, кто в розовой, кто в желтой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их бери, не мешкай, ведь это – ... (сыроежки)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сосною у дорожки кто стоит среди травы?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Ножка есть, но нет сапожка, шляпка есть - нет головы. (Гриб)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спорю – не белый, я, братцы, попроще.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Расту я обычно в берёзовой роще. (Подберезовик)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лесу стоял, никто его не брал,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красной шапке модной, никуда не годный. (Мухомор)</a:t>
            </a: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Шоколадно-бурый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 –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скользкой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шляпке лист прилип.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Воротник ажурный тонок – гриб такой зовут ... (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маслёнок)</a:t>
            </a:r>
          </a:p>
          <a:p>
            <a:pPr marL="171450" indent="-171450">
              <a:buFont typeface="Wingdings" pitchFamily="2" charset="2"/>
              <a:buChar char="§"/>
            </a:pP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22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Осенние 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4719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b="1" dirty="0">
                <a:solidFill>
                  <a:srgbClr val="002060"/>
                </a:solidFill>
              </a:rPr>
              <a:t>Один хомяк запасает осенью 800 г зерна. Сколько зерна запасут 20 хомяков? </a:t>
            </a:r>
            <a:r>
              <a:rPr lang="ru-RU" b="1" i="1" dirty="0">
                <a:solidFill>
                  <a:srgbClr val="002060"/>
                </a:solidFill>
              </a:rPr>
              <a:t>(800 х 20 - 16 000 г = 16 кг</a:t>
            </a:r>
            <a:r>
              <a:rPr lang="ru-RU" b="1" i="1" dirty="0" smtClean="0">
                <a:solidFill>
                  <a:srgbClr val="002060"/>
                </a:solidFill>
              </a:rPr>
              <a:t>)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2. Длина корней картофеля 50 см, Подсолнечника – на 100 см глубже, а сахарной свёклы – на 50 см глубже, чем подсолнечника. Определите длину корней сахарной свёклы.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Решение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1) 50+100=150(см) – длина корней подсолнечника</a:t>
            </a:r>
          </a:p>
          <a:p>
            <a:r>
              <a:rPr lang="ru-RU" b="1" i="1" dirty="0">
                <a:solidFill>
                  <a:srgbClr val="002060"/>
                </a:solidFill>
              </a:rPr>
              <a:t>2) 150+50=200 (см) – длина корней сахарной </a:t>
            </a:r>
            <a:r>
              <a:rPr lang="ru-RU" b="1" i="1" dirty="0" smtClean="0">
                <a:solidFill>
                  <a:srgbClr val="002060"/>
                </a:solidFill>
              </a:rPr>
              <a:t>свёклы</a:t>
            </a:r>
          </a:p>
          <a:p>
            <a:pPr marL="0" indent="0">
              <a:buNone/>
            </a:pPr>
            <a:endParaRPr lang="ru-RU" b="1" i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3. К двум зайчатам в час обеда,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Прискакали 3 соседа.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 огороде зайцы сели,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И по 7 морковок съели.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Кто считать, ребята, ловок,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Сколько съедено морковок? (35)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20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Кто здесь лишний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куницы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Мухи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чижи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Комары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кукушки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стрижи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</a:t>
            </a: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ежи</a:t>
            </a:r>
            <a:r>
              <a:rPr lang="ru-RU" sz="5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чижи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Аисты, кукушки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Лебеди и 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утки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спасибо шутке.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6658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/>
              <a:t>Осень богата погодными сюрпризами, но она часто дает подсказки, по которым эти сюрпризы можно предугадать заранее. Русский народ издавна подмечал и пользовался этими приметами. </a:t>
            </a:r>
            <a:r>
              <a:rPr lang="ru-RU" sz="1800" dirty="0" smtClean="0"/>
              <a:t>Перед вами начало осенних примет. </a:t>
            </a:r>
            <a:br>
              <a:rPr lang="ru-RU" sz="1800" dirty="0" smtClean="0"/>
            </a:br>
            <a:r>
              <a:rPr lang="ru-RU" sz="1800" dirty="0" smtClean="0"/>
              <a:t>Продолжите фразу.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10977"/>
          </a:xfrm>
        </p:spPr>
        <p:txBody>
          <a:bodyPr>
            <a:normAutofit fontScale="77500" lnSpcReduction="20000"/>
          </a:bodyPr>
          <a:lstStyle/>
          <a:p>
            <a:endParaRPr lang="ru-RU" dirty="0"/>
          </a:p>
          <a:p>
            <a:r>
              <a:rPr lang="ru-RU" b="1" dirty="0" smtClean="0">
                <a:solidFill>
                  <a:srgbClr val="002060"/>
                </a:solidFill>
              </a:rPr>
              <a:t>Облака </a:t>
            </a:r>
            <a:r>
              <a:rPr lang="ru-RU" b="1" dirty="0">
                <a:solidFill>
                  <a:srgbClr val="002060"/>
                </a:solidFill>
              </a:rPr>
              <a:t>идут низко - ... (ожидай стужи).</a:t>
            </a:r>
          </a:p>
          <a:p>
            <a:r>
              <a:rPr lang="ru-RU" b="1" dirty="0">
                <a:solidFill>
                  <a:srgbClr val="002060"/>
                </a:solidFill>
              </a:rPr>
              <a:t>Если первый снег упадет на мокрую землю — ... (он растает).</a:t>
            </a:r>
          </a:p>
          <a:p>
            <a:r>
              <a:rPr lang="ru-RU" b="1" dirty="0">
                <a:solidFill>
                  <a:srgbClr val="002060"/>
                </a:solidFill>
              </a:rPr>
              <a:t>Гром в сентябре - ... (к теплой осени).</a:t>
            </a:r>
          </a:p>
          <a:p>
            <a:r>
              <a:rPr lang="ru-RU" b="1" dirty="0">
                <a:solidFill>
                  <a:srgbClr val="002060"/>
                </a:solidFill>
              </a:rPr>
              <a:t>Много рябины - ... (к дождливой осени).</a:t>
            </a:r>
          </a:p>
          <a:p>
            <a:r>
              <a:rPr lang="ru-RU" b="1" dirty="0">
                <a:solidFill>
                  <a:srgbClr val="002060"/>
                </a:solidFill>
              </a:rPr>
              <a:t>Облака редкие - (будет ясно и холодно).</a:t>
            </a:r>
          </a:p>
          <a:p>
            <a:r>
              <a:rPr lang="ru-RU" b="1" dirty="0">
                <a:solidFill>
                  <a:srgbClr val="002060"/>
                </a:solidFill>
              </a:rPr>
              <a:t>Если орехов много, а грибов нет - (зима будет снежная и суровая).</a:t>
            </a:r>
          </a:p>
          <a:p>
            <a:r>
              <a:rPr lang="ru-RU" b="1" dirty="0">
                <a:solidFill>
                  <a:srgbClr val="002060"/>
                </a:solidFill>
              </a:rPr>
              <a:t>Если журавли летят высоко, не спеша и "разговаривают", будет стоять хорошая осень.</a:t>
            </a:r>
          </a:p>
          <a:p>
            <a:r>
              <a:rPr lang="ru-RU" b="1" dirty="0">
                <a:solidFill>
                  <a:srgbClr val="002060"/>
                </a:solidFill>
              </a:rPr>
              <a:t>Пока лист с вишен не опал, сколько б снегу ни выпало, оттепель его сгонит.</a:t>
            </a:r>
          </a:p>
          <a:p>
            <a:r>
              <a:rPr lang="ru-RU" b="1" dirty="0">
                <a:solidFill>
                  <a:srgbClr val="002060"/>
                </a:solidFill>
              </a:rPr>
              <a:t>Если осенью березы желтеют с верхушки, следующая весна будет ранняя, а если снизу, то поздняя.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083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Растения и животные осенью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56244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 </a:t>
            </a:r>
            <a:r>
              <a:rPr lang="ru-RU" b="1" dirty="0" smtClean="0">
                <a:solidFill>
                  <a:srgbClr val="002060"/>
                </a:solidFill>
              </a:rPr>
              <a:t>Листья </a:t>
            </a:r>
            <a:r>
              <a:rPr lang="ru-RU" b="1" dirty="0">
                <a:solidFill>
                  <a:srgbClr val="002060"/>
                </a:solidFill>
              </a:rPr>
              <a:t>каких растений (деревьев) осенью краснеют? (Рябина, осина, клен.)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 </a:t>
            </a:r>
            <a:r>
              <a:rPr lang="ru-RU" b="1" dirty="0">
                <a:solidFill>
                  <a:srgbClr val="002060"/>
                </a:solidFill>
              </a:rPr>
              <a:t>каком дереве сказано - “Никто не пугает, а вся дрожит”? (Об осине.)</a:t>
            </a:r>
          </a:p>
          <a:p>
            <a:r>
              <a:rPr lang="ru-RU" b="1" dirty="0">
                <a:solidFill>
                  <a:srgbClr val="002060"/>
                </a:solidFill>
              </a:rPr>
              <a:t>Какого цвета одежду лучше всего одевать охотнику осенью? (Желтого или бурого - под цвет изменивших окраску растений.)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Когда </a:t>
            </a:r>
            <a:r>
              <a:rPr lang="ru-RU" b="1" dirty="0">
                <a:solidFill>
                  <a:srgbClr val="002060"/>
                </a:solidFill>
              </a:rPr>
              <a:t>и как летают пауки? (В осенние дни ветер </a:t>
            </a:r>
            <a:r>
              <a:rPr lang="ru-RU" b="1" dirty="0" err="1">
                <a:solidFill>
                  <a:srgbClr val="002060"/>
                </a:solidFill>
              </a:rPr>
              <a:t>разноситпаутинки</a:t>
            </a:r>
            <a:r>
              <a:rPr lang="ru-RU" b="1" dirty="0">
                <a:solidFill>
                  <a:srgbClr val="002060"/>
                </a:solidFill>
              </a:rPr>
              <a:t> с молодыми паучками.)</a:t>
            </a:r>
          </a:p>
          <a:p>
            <a:r>
              <a:rPr lang="ru-RU" b="1" dirty="0">
                <a:solidFill>
                  <a:srgbClr val="002060"/>
                </a:solidFill>
              </a:rPr>
              <a:t>У какого зверя в листопад рождаются детеныши? (У зайца.)</a:t>
            </a:r>
          </a:p>
          <a:p>
            <a:r>
              <a:rPr lang="ru-RU" b="1" dirty="0">
                <a:solidFill>
                  <a:srgbClr val="002060"/>
                </a:solidFill>
              </a:rPr>
              <a:t>Какие птицы весной бормочут: “Куплю балахон, продам шубу”, а осенью - “Продам балахон, куплю шубу”. (Косачи, тетерева - самцы.) Эти звуки - подражание его весенней и осенней песни - бормотание.</a:t>
            </a:r>
          </a:p>
          <a:p>
            <a:r>
              <a:rPr lang="ru-RU" b="1" dirty="0">
                <a:solidFill>
                  <a:srgbClr val="002060"/>
                </a:solidFill>
              </a:rPr>
              <a:t>Куда осенью деваются бабочки? (Гибнут, забираются в щели.)</a:t>
            </a:r>
          </a:p>
          <a:p>
            <a:r>
              <a:rPr lang="ru-RU" b="1" dirty="0">
                <a:solidFill>
                  <a:srgbClr val="002060"/>
                </a:solidFill>
              </a:rPr>
              <a:t>Какие птицы делают запасы на зиму? (Сычи, совы - мышей, сойки - желуди, орехи.)</a:t>
            </a:r>
          </a:p>
          <a:p>
            <a:r>
              <a:rPr lang="ru-RU" b="1" dirty="0">
                <a:solidFill>
                  <a:srgbClr val="002060"/>
                </a:solidFill>
              </a:rPr>
              <a:t>Как готовятся к зиме муравьи? (Закрывают входы в муравейник и сами сбиваются в кучу.)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898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</TotalTime>
  <Words>469</Words>
  <Application>Microsoft Office PowerPoint</Application>
  <PresentationFormat>Экран (4:3)</PresentationFormat>
  <Paragraphs>94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Ответы Игра «Листопад», проводимая в рамках экологического проекта  «Времена года»</vt:lpstr>
      <vt:lpstr>Осенняя викторина</vt:lpstr>
      <vt:lpstr>Придумайте как можно больше слов с помощью букв из слова ЛИСТОПАД</vt:lpstr>
      <vt:lpstr>«Народная мудрость» </vt:lpstr>
      <vt:lpstr>Начало осени считается грибной порой. Проверим ваши знания о грибах.</vt:lpstr>
      <vt:lpstr>Осенние задачки</vt:lpstr>
      <vt:lpstr>Кто здесь лишний?</vt:lpstr>
      <vt:lpstr>Осень богата погодными сюрпризами, но она часто дает подсказки, по которым эти сюрпризы можно предугадать заранее. Русский народ издавна подмечал и пользовался этими приметами. Перед вами начало осенних примет.  Продолжите фразу. </vt:lpstr>
      <vt:lpstr>Растения и животные осенью</vt:lpstr>
      <vt:lpstr>“Поэтическая”  Осень навевает самые различные оттенки настроения. Много стихов написано об этом прекрасном времени года.  Ваша задача – прочитать поэтические отрывки и назвать их авторов.</vt:lpstr>
      <vt:lpstr>« Ода осени»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Inna Manchak</dc:creator>
  <cp:lastModifiedBy>User</cp:lastModifiedBy>
  <cp:revision>14</cp:revision>
  <dcterms:created xsi:type="dcterms:W3CDTF">2018-09-12T15:59:56Z</dcterms:created>
  <dcterms:modified xsi:type="dcterms:W3CDTF">2020-11-12T07:53:30Z</dcterms:modified>
</cp:coreProperties>
</file>