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5"/>
  </p:notesMasterIdLst>
  <p:sldIdLst>
    <p:sldId id="256" r:id="rId3"/>
    <p:sldId id="265" r:id="rId4"/>
    <p:sldId id="264" r:id="rId5"/>
    <p:sldId id="266" r:id="rId6"/>
    <p:sldId id="267" r:id="rId7"/>
    <p:sldId id="293" r:id="rId8"/>
    <p:sldId id="294" r:id="rId9"/>
    <p:sldId id="268" r:id="rId10"/>
    <p:sldId id="296" r:id="rId11"/>
    <p:sldId id="298" r:id="rId12"/>
    <p:sldId id="272" r:id="rId13"/>
    <p:sldId id="273" r:id="rId14"/>
    <p:sldId id="274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90" r:id="rId23"/>
    <p:sldId id="29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92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E5F3D3-9A3C-4ACC-A10D-1ED88AA6ED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709DA-1A4D-4A3C-B2B0-DF6EC86E2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753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709DA-1A4D-4A3C-B2B0-DF6EC86E2C5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908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FA197-FEE2-4CF2-BD33-C4B0E086138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081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EED93-7447-4098-8EE8-9CF2CECC15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1DBD4-E5D3-4675-97BA-491F87970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513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EED93-7447-4098-8EE8-9CF2CECC15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1DBD4-E5D3-4675-97BA-491F87970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517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EED93-7447-4098-8EE8-9CF2CECC15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1DBD4-E5D3-4675-97BA-491F87970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285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EED93-7447-4098-8EE8-9CF2CECC15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1DBD4-E5D3-4675-97BA-491F87970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237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EED93-7447-4098-8EE8-9CF2CECC15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1DBD4-E5D3-4675-97BA-491F87970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7305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EED93-7447-4098-8EE8-9CF2CECC15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1DBD4-E5D3-4675-97BA-491F87970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223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EED93-7447-4098-8EE8-9CF2CECC15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1DBD4-E5D3-4675-97BA-491F87970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87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EED93-7447-4098-8EE8-9CF2CECC15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1DBD4-E5D3-4675-97BA-491F87970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36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EED93-7447-4098-8EE8-9CF2CECC15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1DBD4-E5D3-4675-97BA-491F87970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821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EED93-7447-4098-8EE8-9CF2CECC15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1DBD4-E5D3-4675-97BA-491F87970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6131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EED93-7447-4098-8EE8-9CF2CECC15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1DBD4-E5D3-4675-97BA-491F87970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05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06084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 descr="F:\ИГРА Семейное право\ГЕРБ Многопрофильного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8" y="15214"/>
            <a:ext cx="1020620" cy="116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EED93-7447-4098-8EE8-9CF2CECC15D5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1DBD4-E5D3-4675-97BA-491F87970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584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slide" Target="slide21.xml"/><Relationship Id="rId3" Type="http://schemas.openxmlformats.org/officeDocument/2006/relationships/slide" Target="slide12.xml"/><Relationship Id="rId7" Type="http://schemas.openxmlformats.org/officeDocument/2006/relationships/slide" Target="slide16.xml"/><Relationship Id="rId12" Type="http://schemas.openxmlformats.org/officeDocument/2006/relationships/slide" Target="slide2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5.xml"/><Relationship Id="rId11" Type="http://schemas.openxmlformats.org/officeDocument/2006/relationships/slide" Target="slide19.xml"/><Relationship Id="rId5" Type="http://schemas.openxmlformats.org/officeDocument/2006/relationships/slide" Target="slide14.xml"/><Relationship Id="rId10" Type="http://schemas.openxmlformats.org/officeDocument/2006/relationships/slide" Target="slide18.xml"/><Relationship Id="rId4" Type="http://schemas.openxmlformats.org/officeDocument/2006/relationships/slide" Target="slide13.xml"/><Relationship Id="rId9" Type="http://schemas.openxmlformats.org/officeDocument/2006/relationships/slide" Target="slide17.xml"/><Relationship Id="rId1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pravovedgroup.ru/images/safe_image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0"/>
            <a:ext cx="763284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800" dirty="0">
                <a:solidFill>
                  <a:srgbClr val="EAEAEA"/>
                </a:solidFill>
                <a:latin typeface="Bookman Old Style" pitchFamily="18" charset="0"/>
                <a:ea typeface="BatangChe" pitchFamily="49" charset="-127"/>
                <a:cs typeface="+mj-cs"/>
              </a:rPr>
              <a:t>Семейное</a:t>
            </a:r>
            <a:r>
              <a:rPr lang="ru-RU" sz="5800" dirty="0">
                <a:solidFill>
                  <a:srgbClr val="EAEAEA"/>
                </a:solidFill>
                <a:latin typeface="Bookman Old Style" pitchFamily="18" charset="0"/>
                <a:ea typeface="+mj-ea"/>
                <a:cs typeface="+mj-cs"/>
              </a:rPr>
              <a:t> право</a:t>
            </a:r>
            <a:endParaRPr lang="ru-RU" sz="5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5301208"/>
            <a:ext cx="4788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40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ТОГАПОУ «Многопрофильный колледж </a:t>
            </a:r>
            <a:r>
              <a:rPr lang="ru-RU" sz="2400" dirty="0" err="1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им.И.Т</a:t>
            </a:r>
            <a:r>
              <a:rPr lang="ru-RU" sz="2400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. </a:t>
            </a:r>
            <a:r>
              <a:rPr lang="ru-RU" sz="240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Карасева» Социальный </a:t>
            </a:r>
            <a:r>
              <a:rPr lang="ru-RU" sz="2400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педагог </a:t>
            </a:r>
            <a:r>
              <a:rPr lang="ru-RU" sz="2400" dirty="0" err="1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Д.Н.Малова</a:t>
            </a:r>
            <a:endParaRPr lang="ru-RU" sz="2400" dirty="0" smtClean="0">
              <a:ln w="12700">
                <a:solidFill>
                  <a:srgbClr val="C00000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</a:endParaRPr>
          </a:p>
          <a:p>
            <a:pPr lvl="0" algn="r"/>
            <a:r>
              <a:rPr lang="ru-RU" sz="2400" dirty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П</a:t>
            </a:r>
            <a:r>
              <a:rPr lang="ru-RU" sz="240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едагог психолог Е.В. </a:t>
            </a:r>
            <a:r>
              <a:rPr lang="ru-RU" sz="2400" dirty="0" err="1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Чербаева</a:t>
            </a:r>
            <a:r>
              <a:rPr lang="ru-RU" sz="240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ru-RU" sz="2400" dirty="0">
              <a:ln w="12700">
                <a:solidFill>
                  <a:srgbClr val="C00000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благо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 algn="ctr">
              <a:buNone/>
            </a:pP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136" y="-85938"/>
            <a:ext cx="9406057" cy="6957393"/>
          </a:xfrm>
        </p:spPr>
      </p:pic>
      <p:sp>
        <p:nvSpPr>
          <p:cNvPr id="6" name="Прямоугольник 5"/>
          <p:cNvSpPr/>
          <p:nvPr/>
        </p:nvSpPr>
        <p:spPr>
          <a:xfrm>
            <a:off x="611560" y="1196752"/>
            <a:ext cx="8352928" cy="354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6600" b="1" dirty="0">
                <a:solidFill>
                  <a:prstClr val="black"/>
                </a:solidFill>
                <a:latin typeface="Bookman Old Style" pitchFamily="18" charset="0"/>
              </a:rPr>
              <a:t>Благодарим </a:t>
            </a:r>
          </a:p>
          <a:p>
            <a:pPr lvl="0" algn="ctr">
              <a:spcBef>
                <a:spcPct val="20000"/>
              </a:spcBef>
            </a:pPr>
            <a:r>
              <a:rPr lang="ru-RU" sz="6600" b="1" dirty="0">
                <a:solidFill>
                  <a:prstClr val="black"/>
                </a:solidFill>
                <a:latin typeface="Bookman Old Style" pitchFamily="18" charset="0"/>
              </a:rPr>
              <a:t>за </a:t>
            </a:r>
          </a:p>
          <a:p>
            <a:pPr lvl="0" algn="ctr">
              <a:spcBef>
                <a:spcPct val="20000"/>
              </a:spcBef>
            </a:pPr>
            <a:r>
              <a:rPr lang="ru-RU" sz="6600" b="1" dirty="0">
                <a:solidFill>
                  <a:prstClr val="black"/>
                </a:solidFill>
                <a:latin typeface="Bookman Old Style" pitchFamily="18" charset="0"/>
              </a:rPr>
              <a:t>внимание</a:t>
            </a:r>
          </a:p>
        </p:txBody>
      </p:sp>
      <p:pic>
        <p:nvPicPr>
          <p:cNvPr id="6146" name="Picture 2" descr="F:\ИГРА Семейное право\ГЕРБ Многопрофильног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62"/>
            <a:ext cx="971600" cy="110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214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Устанавливается в том случае, если ребёнок остался без родителей и его никто не усыновил.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642910" y="5643578"/>
            <a:ext cx="2571768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термины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286280"/>
          </a:xfrm>
        </p:spPr>
        <p:txBody>
          <a:bodyPr>
            <a:normAutofit/>
          </a:bodyPr>
          <a:lstStyle/>
          <a:p>
            <a:r>
              <a:rPr lang="ru-RU" dirty="0"/>
              <a:t>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Одна из форм защиты личных и имущественных прав граждан. Устанавливается над детьми не достигших 14 лет и над лицами признанными судом недееспособными.</a:t>
            </a:r>
          </a:p>
        </p:txBody>
      </p:sp>
      <p:sp>
        <p:nvSpPr>
          <p:cNvPr id="3" name="Управляющая кнопка: настраиваемая 2">
            <a:hlinkClick r:id="rId3" action="ppaction://hlinksldjump" highlightClick="1"/>
          </p:cNvPr>
          <p:cNvSpPr/>
          <p:nvPr/>
        </p:nvSpPr>
        <p:spPr>
          <a:xfrm>
            <a:off x="642910" y="5643578"/>
            <a:ext cx="2571768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термины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328614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Лицо, не достигшее 18 лет (совершеннолетия).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795310" y="5795978"/>
            <a:ext cx="2571768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термины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4797436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Правоотношение по поводу содержания одними членами семьи других, которые возникает на основе определенных юридических фактов, таких как решение суда, соглашение сторон или судебный приказ</a:t>
            </a:r>
            <a:r>
              <a:rPr lang="ru-RU" dirty="0"/>
              <a:t>.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795310" y="5795978"/>
            <a:ext cx="2571768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термины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378621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Правовой институт, в рамках которого осуществляется процесс установления родственной связи между усыновителем и усыновляемым.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795310" y="5795978"/>
            <a:ext cx="2571768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термины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011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Брак, заключенный без цели создания семьи.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795310" y="5795978"/>
            <a:ext cx="2571768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термины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507288" cy="511256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Круг лиц, связанных личными имущественными и неимущественными отношениями правами и обязанностями, вытекающими из брака, родства, усыновления или иной формы.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795310" y="5795978"/>
            <a:ext cx="2571768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термины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502657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Важнейшая отрасль российского права, совокупность нормативных правовых актов, регулирующих общественные отношения между родственниками. 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795310" y="5795978"/>
            <a:ext cx="2571768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термины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392909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Единобрачие, форма брака, состоящая в устойчи­вом сожительстве одного мужчины с одной женщиной.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795310" y="5795978"/>
            <a:ext cx="2571768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термины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8136904" cy="1268760"/>
          </a:xfrm>
        </p:spPr>
        <p:txBody>
          <a:bodyPr>
            <a:noAutofit/>
          </a:bodyPr>
          <a:lstStyle/>
          <a:p>
            <a:pPr marL="180340" indent="990600" algn="l">
              <a:spcAft>
                <a:spcPts val="600"/>
              </a:spcAft>
            </a:pPr>
            <a:r>
              <a:rPr lang="ru-RU" sz="2800" b="1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solidFill>
                  <a:srgbClr val="333333"/>
                </a:solidFill>
                <a:latin typeface="Bookman Old Style" pitchFamily="18" charset="0"/>
                <a:ea typeface="Calibri"/>
                <a:cs typeface="Times New Roman"/>
              </a:rPr>
              <a:t>Семейное право</a:t>
            </a:r>
            <a:r>
              <a:rPr lang="ru-RU" sz="2400" dirty="0">
                <a:solidFill>
                  <a:srgbClr val="333333"/>
                </a:solidFill>
                <a:latin typeface="Bookman Old Style" pitchFamily="18" charset="0"/>
                <a:ea typeface="Calibri"/>
                <a:cs typeface="Times New Roman"/>
              </a:rPr>
              <a:t> — система правовых норм, регулирующих семейные отношения, т. е. личные и связанные с ними имущественные отношения, возникающие между гражданами во время брака, родства, усыновления, принятия детей в семью на воспитание.</a:t>
            </a:r>
            <a:endParaRPr lang="ru-RU" sz="2400" dirty="0">
              <a:latin typeface="Bookman Old Style" pitchFamily="18" charset="0"/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80928"/>
            <a:ext cx="5328537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1165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011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Лицо, состоящее в зарегистрированном браке.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795310" y="5795978"/>
            <a:ext cx="2571768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термины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Объявление несовершеннолетнего полностью дееспособным при наличии определенных условий (в том числе снижение брачного возраста до 16 лет и вступление в брак).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795310" y="5795978"/>
            <a:ext cx="2571768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термины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Добровольный союз мужчины и женщины зарегистрированный в органах ЗАГС с целью, которого является создание семьи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795310" y="5795978"/>
            <a:ext cx="2571768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термины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5000" dirty="0">
                <a:solidFill>
                  <a:prstClr val="black"/>
                </a:solidFill>
                <a:latin typeface="Bookman Old Style" pitchFamily="18" charset="0"/>
                <a:ea typeface="+mn-ea"/>
                <a:cs typeface="+mn-cs"/>
              </a:rPr>
              <a:t>Правовые</a:t>
            </a:r>
            <a:r>
              <a:rPr lang="ru-RU" sz="5000" dirty="0">
                <a:solidFill>
                  <a:prstClr val="black"/>
                </a:solidFill>
                <a:ea typeface="+mn-ea"/>
                <a:cs typeface="+mn-cs"/>
              </a:rPr>
              <a:t> термины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196753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Bookman Old Style" pitchFamily="18" charset="0"/>
              </a:rPr>
              <a:t>1 команда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1844824"/>
            <a:ext cx="4040188" cy="2736304"/>
          </a:xfrm>
        </p:spPr>
        <p:txBody>
          <a:bodyPr/>
          <a:lstStyle/>
          <a:p>
            <a:r>
              <a:rPr lang="ru-RU" dirty="0">
                <a:latin typeface="Bookman Old Style" pitchFamily="18" charset="0"/>
                <a:hlinkClick r:id="rId2" action="ppaction://hlinksldjump"/>
              </a:rPr>
              <a:t>Попечительство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>
                <a:latin typeface="Bookman Old Style" pitchFamily="18" charset="0"/>
                <a:hlinkClick r:id="rId3" action="ppaction://hlinksldjump"/>
              </a:rPr>
              <a:t>Опека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>
                <a:latin typeface="Bookman Old Style" pitchFamily="18" charset="0"/>
                <a:hlinkClick r:id="rId4" action="ppaction://hlinksldjump"/>
              </a:rPr>
              <a:t>Ребенок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>
                <a:latin typeface="Bookman Old Style" pitchFamily="18" charset="0"/>
                <a:hlinkClick r:id="rId5" action="ppaction://hlinksldjump"/>
              </a:rPr>
              <a:t>Алименты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>
                <a:latin typeface="Bookman Old Style" pitchFamily="18" charset="0"/>
                <a:hlinkClick r:id="rId6" action="ppaction://hlinksldjump"/>
              </a:rPr>
              <a:t>Усыновление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>
                <a:latin typeface="Bookman Old Style" pitchFamily="18" charset="0"/>
                <a:hlinkClick r:id="rId7" action="ppaction://hlinksldjump"/>
              </a:rPr>
              <a:t>Фиктивный брак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124745"/>
            <a:ext cx="4041775" cy="504056"/>
          </a:xfrm>
        </p:spPr>
        <p:txBody>
          <a:bodyPr/>
          <a:lstStyle/>
          <a:p>
            <a:r>
              <a:rPr lang="ru-RU" dirty="0">
                <a:latin typeface="Bookman Old Style" pitchFamily="18" charset="0"/>
              </a:rPr>
              <a:t>2 команда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45025" y="1772817"/>
            <a:ext cx="4041775" cy="2664296"/>
          </a:xfrm>
        </p:spPr>
        <p:txBody>
          <a:bodyPr/>
          <a:lstStyle/>
          <a:p>
            <a:r>
              <a:rPr lang="ru-RU" dirty="0">
                <a:latin typeface="Bookman Old Style" pitchFamily="18" charset="0"/>
                <a:hlinkClick r:id="rId8" action="ppaction://hlinksldjump"/>
              </a:rPr>
              <a:t>Брак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>
                <a:latin typeface="Bookman Old Style" pitchFamily="18" charset="0"/>
                <a:hlinkClick r:id="rId9" action="ppaction://hlinksldjump"/>
              </a:rPr>
              <a:t>Семья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>
                <a:latin typeface="Bookman Old Style" pitchFamily="18" charset="0"/>
                <a:hlinkClick r:id="rId10" action="ppaction://hlinksldjump"/>
              </a:rPr>
              <a:t>Семейное право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>
                <a:latin typeface="Bookman Old Style" pitchFamily="18" charset="0"/>
                <a:hlinkClick r:id="rId11" action="ppaction://hlinksldjump"/>
              </a:rPr>
              <a:t>Моногамия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>
                <a:latin typeface="Bookman Old Style" pitchFamily="18" charset="0"/>
                <a:hlinkClick r:id="rId12" action="ppaction://hlinksldjump"/>
              </a:rPr>
              <a:t>Супруг</a:t>
            </a:r>
            <a:endParaRPr lang="ru-RU" dirty="0">
              <a:latin typeface="Bookman Old Style" pitchFamily="18" charset="0"/>
            </a:endParaRPr>
          </a:p>
          <a:p>
            <a:r>
              <a:rPr lang="ru-RU" dirty="0">
                <a:latin typeface="Bookman Old Style" pitchFamily="18" charset="0"/>
                <a:hlinkClick r:id="rId13" action="ppaction://hlinksldjump"/>
              </a:rPr>
              <a:t>Эмансипация 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1026" name="Picture 2" descr="https://sun1-84.userapi.com/c855020/v855020734/ad82b/eKUEBo3yhCQ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3" y="4509121"/>
            <a:ext cx="3096345" cy="212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630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72574"/>
            <a:ext cx="4680520" cy="1024178"/>
          </a:xfrm>
        </p:spPr>
        <p:txBody>
          <a:bodyPr>
            <a:normAutofit/>
          </a:bodyPr>
          <a:lstStyle/>
          <a:p>
            <a:r>
              <a:rPr lang="ru-RU" sz="5000" dirty="0">
                <a:latin typeface="Bookman Old Style" pitchFamily="18" charset="0"/>
              </a:rPr>
              <a:t>Анаграммы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b="1" dirty="0">
                <a:solidFill>
                  <a:srgbClr val="92D050"/>
                </a:solidFill>
                <a:latin typeface="Times New Roman"/>
                <a:ea typeface="Times New Roman"/>
              </a:rPr>
              <a:t>ЯСЬМЕ</a:t>
            </a:r>
            <a:endParaRPr lang="ru-RU" sz="1800" b="1" dirty="0">
              <a:solidFill>
                <a:srgbClr val="92D050"/>
              </a:solidFill>
              <a:latin typeface="Times New Roman"/>
              <a:ea typeface="Times New Roman"/>
            </a:endParaRP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b="1" dirty="0">
                <a:solidFill>
                  <a:srgbClr val="92D050"/>
                </a:solidFill>
                <a:latin typeface="Times New Roman"/>
                <a:ea typeface="Times New Roman"/>
              </a:rPr>
              <a:t>АБКР</a:t>
            </a:r>
            <a:endParaRPr lang="ru-RU" sz="1800" b="1" dirty="0">
              <a:solidFill>
                <a:srgbClr val="92D050"/>
              </a:solidFill>
              <a:latin typeface="Times New Roman"/>
              <a:ea typeface="Times New Roman"/>
            </a:endParaRP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b="1" dirty="0">
                <a:solidFill>
                  <a:srgbClr val="92D050"/>
                </a:solidFill>
                <a:latin typeface="Times New Roman"/>
                <a:ea typeface="Times New Roman"/>
              </a:rPr>
              <a:t>КАПЕО</a:t>
            </a:r>
            <a:endParaRPr lang="ru-RU" sz="1800" b="1" dirty="0">
              <a:solidFill>
                <a:srgbClr val="92D050"/>
              </a:solidFill>
              <a:latin typeface="Times New Roman"/>
              <a:ea typeface="Times New Roman"/>
            </a:endParaRP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b="1" dirty="0">
                <a:solidFill>
                  <a:srgbClr val="92D050"/>
                </a:solidFill>
                <a:latin typeface="Times New Roman"/>
                <a:ea typeface="Times New Roman"/>
              </a:rPr>
              <a:t>СМОТУВИЩЕ</a:t>
            </a:r>
            <a:endParaRPr lang="ru-RU" sz="1800" b="1" dirty="0">
              <a:solidFill>
                <a:srgbClr val="92D050"/>
              </a:solidFill>
              <a:latin typeface="Times New Roman"/>
              <a:ea typeface="Times New Roman"/>
            </a:endParaRP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b="1" dirty="0">
                <a:solidFill>
                  <a:srgbClr val="92D050"/>
                </a:solidFill>
                <a:latin typeface="Times New Roman"/>
                <a:ea typeface="Times New Roman"/>
              </a:rPr>
              <a:t>ИМАЛЕТЫН</a:t>
            </a:r>
            <a:endParaRPr lang="ru-RU" sz="1800" b="1" dirty="0">
              <a:solidFill>
                <a:srgbClr val="92D05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098" name="Picture 2" descr="F:\ИГРА Семейное право\ГЕРБ Многопрофильног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9" y="116632"/>
            <a:ext cx="1078864" cy="1228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079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908720"/>
          </a:xfrm>
        </p:spPr>
        <p:txBody>
          <a:bodyPr>
            <a:noAutofit/>
          </a:bodyPr>
          <a:lstStyle/>
          <a:p>
            <a:r>
              <a:rPr lang="ru-RU" sz="4350" dirty="0">
                <a:latin typeface="Bookman Old Style" pitchFamily="18" charset="0"/>
              </a:rPr>
              <a:t>Юридическая консультация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92696"/>
            <a:ext cx="9036496" cy="6048672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Ситуация 1</a:t>
            </a:r>
            <a:endParaRPr lang="ru-RU" sz="2000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Олег, до вступления в брак купил дом в деревне. После вступления в брак он построил рядом сарай. Что является личным имуществом Олега, а что совместным имуществом супругов?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Ситуация 2</a:t>
            </a:r>
            <a:endParaRPr lang="ru-RU" sz="2000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Гражданин Батов подал губернатору жалобу на отдел </a:t>
            </a:r>
            <a:r>
              <a:rPr lang="ru-RU" sz="2000" dirty="0" err="1">
                <a:solidFill>
                  <a:srgbClr val="000000"/>
                </a:solidFill>
                <a:latin typeface="Times New Roman, serif"/>
              </a:rPr>
              <a:t>ЗАГСа</a:t>
            </a: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, указав в нём, что сотрудники этого учреждения отказались регистрировать его брак с гражданкой </a:t>
            </a:r>
            <a:r>
              <a:rPr lang="ru-RU" sz="2000" dirty="0" err="1">
                <a:solidFill>
                  <a:srgbClr val="000000"/>
                </a:solidFill>
                <a:latin typeface="Times New Roman, serif"/>
              </a:rPr>
              <a:t>Семёновой</a:t>
            </a: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, которая живёт в другом городе, но прислала в ЗАГС письменное согласие на брак заверенное у нотариуса. Как поступят работники </a:t>
            </a:r>
            <a:r>
              <a:rPr lang="ru-RU" sz="2000" dirty="0" err="1">
                <a:solidFill>
                  <a:srgbClr val="000000"/>
                </a:solidFill>
                <a:latin typeface="Times New Roman, serif"/>
              </a:rPr>
              <a:t>ЗАГСа</a:t>
            </a: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?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Ситуация 3</a:t>
            </a:r>
            <a:endParaRPr lang="ru-RU" sz="2000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В ходе бракоразводного процесса гражданин Воронов ходатайствовал о выделении ему части сервиза, полученного его супругой в подарок к своему 30- </a:t>
            </a:r>
            <a:r>
              <a:rPr lang="ru-RU" sz="2000" dirty="0" err="1">
                <a:solidFill>
                  <a:srgbClr val="000000"/>
                </a:solidFill>
                <a:latin typeface="Times New Roman, serif"/>
              </a:rPr>
              <a:t>летию</a:t>
            </a: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, ссылаясь на то, что по закону имущество, нажитое в период совместного проживания супругов в браке принадлежит им в равных долях. Прав ли Воронов?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Ситуация 4  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, serif"/>
              </a:rPr>
              <a:t>Муж говорит своей жене: «Я решил, что мы в следующем месяце переедем в город Москву. Как бы ты к этому отнеслась, всё равно тебе придется ехать со мной, потому что жена обязана следовать за мужем туда, куда он хочет». </a:t>
            </a:r>
          </a:p>
          <a:p>
            <a:pPr marL="0" indent="0">
              <a:buNone/>
            </a:pPr>
            <a:endParaRPr lang="ru-RU" sz="2000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endParaRPr lang="ru-RU" sz="2000" dirty="0">
              <a:solidFill>
                <a:srgbClr val="000000"/>
              </a:solidFill>
              <a:latin typeface="Open Sans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36208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/>
          <a:lstStyle/>
          <a:p>
            <a:r>
              <a:rPr lang="ru-RU" sz="5000" dirty="0">
                <a:solidFill>
                  <a:prstClr val="black"/>
                </a:solidFill>
                <a:latin typeface="Bookman Old Style" pitchFamily="18" charset="0"/>
              </a:rPr>
              <a:t>Норма права. Зако</a:t>
            </a:r>
            <a:r>
              <a:rPr lang="ru-RU" dirty="0">
                <a:solidFill>
                  <a:prstClr val="black"/>
                </a:solidFill>
                <a:latin typeface="Bookman Old Style" pitchFamily="18" charset="0"/>
              </a:rPr>
              <a:t>н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40768"/>
            <a:ext cx="9144000" cy="5517232"/>
          </a:xfrm>
        </p:spPr>
      </p:pic>
      <p:sp>
        <p:nvSpPr>
          <p:cNvPr id="9" name="Прямоугольник 8"/>
          <p:cNvSpPr/>
          <p:nvPr/>
        </p:nvSpPr>
        <p:spPr>
          <a:xfrm>
            <a:off x="107504" y="1556927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Bookman Old Style" pitchFamily="18" charset="0"/>
              </a:rPr>
              <a:t>Норма  права </a:t>
            </a:r>
            <a:r>
              <a:rPr lang="ru-RU" sz="3200" dirty="0">
                <a:latin typeface="Bookman Old Style" pitchFamily="18" charset="0"/>
              </a:rPr>
              <a:t>–установленное государством общеобязательное правило поведения, действие которого поддерживается силой государственного принуждения.</a:t>
            </a:r>
          </a:p>
          <a:p>
            <a:r>
              <a:rPr lang="ru-RU" sz="3200" b="1" dirty="0">
                <a:latin typeface="Bookman Old Style" pitchFamily="18" charset="0"/>
              </a:rPr>
              <a:t>Закон</a:t>
            </a:r>
            <a:r>
              <a:rPr lang="ru-RU" sz="3200" dirty="0">
                <a:latin typeface="Bookman Old Style" pitchFamily="18" charset="0"/>
              </a:rPr>
              <a:t> – нормативный акт, который регулирует наиболее важные общественные отношения и обладает высшей юридической силой.</a:t>
            </a:r>
          </a:p>
        </p:txBody>
      </p:sp>
    </p:spTree>
    <p:extLst>
      <p:ext uri="{BB962C8B-B14F-4D97-AF65-F5344CB8AC3E}">
        <p14:creationId xmlns:p14="http://schemas.microsoft.com/office/powerpoint/2010/main" val="3810211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</p:spPr>
      </p:pic>
      <p:pic>
        <p:nvPicPr>
          <p:cNvPr id="5122" name="Picture 2" descr="F:\ИГРА Семейное право\ГЕРБ Многопрофильног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6" y="260648"/>
            <a:ext cx="1152128" cy="131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583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628208"/>
              </p:ext>
            </p:extLst>
          </p:nvPr>
        </p:nvGraphicFramePr>
        <p:xfrm>
          <a:off x="2555776" y="332656"/>
          <a:ext cx="4464500" cy="6158360"/>
        </p:xfrm>
        <a:graphic>
          <a:graphicData uri="http://schemas.openxmlformats.org/drawingml/2006/table">
            <a:tbl>
              <a:tblPr firstRow="1" firstCol="1" bandRow="1"/>
              <a:tblGrid>
                <a:gridCol w="4464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64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464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464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464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4645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4645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4645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4645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4645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58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8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8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8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8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8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02" marR="27502" marT="27502" marB="275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8621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sz="5000" dirty="0">
                <a:solidFill>
                  <a:prstClr val="black"/>
                </a:solidFill>
                <a:latin typeface="Bookman Old Style" pitchFamily="18" charset="0"/>
              </a:rPr>
              <a:t>Народная мудрость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716016" cy="4853136"/>
          </a:xfrm>
        </p:spPr>
        <p:txBody>
          <a:bodyPr>
            <a:normAutofit fontScale="85000" lnSpcReduction="10000"/>
          </a:bodyPr>
          <a:lstStyle/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1 команда</a:t>
            </a:r>
          </a:p>
          <a:p>
            <a:pPr marL="180340" indent="179705" algn="just">
              <a:spcBef>
                <a:spcPts val="600"/>
              </a:spcBef>
              <a:spcAft>
                <a:spcPts val="600"/>
              </a:spcAf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По себе дерево руби, по себе жену бери.</a:t>
            </a:r>
            <a:endParaRPr lang="ru-RU" sz="1800" dirty="0">
              <a:ea typeface="Calibri"/>
              <a:cs typeface="Times New Roman"/>
            </a:endParaRPr>
          </a:p>
          <a:p>
            <a:pPr marL="180340" indent="179705" algn="just">
              <a:spcBef>
                <a:spcPts val="600"/>
              </a:spcBef>
              <a:spcAft>
                <a:spcPts val="600"/>
              </a:spcAf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 Дерево держится корнями, а человек семьёй.</a:t>
            </a:r>
            <a:r>
              <a:rPr lang="ru-RU" sz="1800" dirty="0">
                <a:ea typeface="Calibri"/>
                <a:cs typeface="Times New Roman"/>
              </a:rPr>
              <a:t> </a:t>
            </a:r>
          </a:p>
          <a:p>
            <a:pPr marL="180340" indent="179705" algn="just">
              <a:spcBef>
                <a:spcPts val="600"/>
              </a:spcBef>
              <a:spcAft>
                <a:spcPts val="600"/>
              </a:spcAf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 Ни в мать, ни в отца, а в прохожего молодца.</a:t>
            </a:r>
            <a:endParaRPr lang="ru-RU" sz="1800" dirty="0">
              <a:ea typeface="Calibri"/>
              <a:cs typeface="Times New Roman"/>
            </a:endParaRPr>
          </a:p>
          <a:p>
            <a:pPr marL="180340" indent="179705">
              <a:spcBef>
                <a:spcPts val="600"/>
              </a:spcBef>
              <a:spcAft>
                <a:spcPts val="600"/>
              </a:spcAft>
              <a:tabLst>
                <a:tab pos="307975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 Детей воспитать — не курочек пересчитать.</a:t>
            </a:r>
            <a:endParaRPr lang="ru-RU" sz="1800" dirty="0">
              <a:ea typeface="Calibri"/>
              <a:cs typeface="Times New Roman"/>
            </a:endParaRPr>
          </a:p>
          <a:p>
            <a:pPr marL="180340" indent="179705">
              <a:spcBef>
                <a:spcPts val="600"/>
              </a:spcBef>
              <a:spcAft>
                <a:spcPts val="600"/>
              </a:spcAft>
              <a:tabLst>
                <a:tab pos="307975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 Каковы сами, таковы и сани.</a:t>
            </a:r>
          </a:p>
          <a:p>
            <a:pPr marL="180340" indent="0">
              <a:spcBef>
                <a:spcPts val="600"/>
              </a:spcBef>
              <a:spcAft>
                <a:spcPts val="600"/>
              </a:spcAft>
              <a:buNone/>
              <a:tabLst>
                <a:tab pos="307975" algn="l"/>
              </a:tabLst>
            </a:pPr>
            <a:endParaRPr lang="ru-RU" sz="1800" dirty="0">
              <a:latin typeface="Times New Roman"/>
              <a:ea typeface="Calibri"/>
              <a:cs typeface="Times New Roman"/>
            </a:endParaRPr>
          </a:p>
          <a:p>
            <a:pPr marL="180340" indent="0">
              <a:spcBef>
                <a:spcPts val="0"/>
              </a:spcBef>
              <a:spcAft>
                <a:spcPts val="0"/>
              </a:spcAft>
              <a:buNone/>
              <a:tabLst>
                <a:tab pos="307975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2 команда</a:t>
            </a:r>
          </a:p>
          <a:p>
            <a:pPr marL="180340" indent="179705">
              <a:spcBef>
                <a:spcPts val="600"/>
              </a:spcBef>
              <a:spcAft>
                <a:spcPts val="600"/>
              </a:spcAft>
              <a:tabLst>
                <a:tab pos="307975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Живут как кошка с собакой.</a:t>
            </a:r>
            <a:endParaRPr lang="ru-RU" sz="1800" dirty="0">
              <a:ea typeface="Calibri"/>
              <a:cs typeface="Times New Roman"/>
            </a:endParaRPr>
          </a:p>
          <a:p>
            <a:pPr marL="180340" indent="179705">
              <a:spcBef>
                <a:spcPts val="600"/>
              </a:spcBef>
              <a:spcAft>
                <a:spcPts val="600"/>
              </a:spcAft>
              <a:tabLst>
                <a:tab pos="307975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На что клад, коли в семье лад.</a:t>
            </a:r>
            <a:endParaRPr lang="ru-RU" sz="1800" dirty="0">
              <a:ea typeface="Calibri"/>
              <a:cs typeface="Times New Roman"/>
            </a:endParaRPr>
          </a:p>
          <a:p>
            <a:pPr marL="180340" indent="179705">
              <a:spcBef>
                <a:spcPts val="600"/>
              </a:spcBef>
              <a:spcAft>
                <a:spcPts val="600"/>
              </a:spcAft>
              <a:tabLst>
                <a:tab pos="307975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Не торопись жениться, чтобы потом на себя не сердиться.</a:t>
            </a:r>
            <a:endParaRPr lang="ru-RU" sz="1800" dirty="0">
              <a:ea typeface="Calibri"/>
              <a:cs typeface="Times New Roman"/>
            </a:endParaRPr>
          </a:p>
          <a:p>
            <a:pPr marL="180340" indent="179705">
              <a:spcBef>
                <a:spcPts val="600"/>
              </a:spcBef>
              <a:spcAft>
                <a:spcPts val="600"/>
              </a:spcAft>
              <a:tabLst>
                <a:tab pos="307975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Милые бранятся, только тешатся.</a:t>
            </a:r>
            <a:endParaRPr lang="ru-RU" sz="1800" dirty="0">
              <a:ea typeface="Calibri"/>
              <a:cs typeface="Times New Roman"/>
            </a:endParaRPr>
          </a:p>
          <a:p>
            <a:pPr marL="180340" indent="179705">
              <a:spcBef>
                <a:spcPts val="600"/>
              </a:spcBef>
              <a:spcAft>
                <a:spcPts val="600"/>
              </a:spcAft>
              <a:tabLst>
                <a:tab pos="307975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Дети не в тягость, а в радость.</a:t>
            </a:r>
            <a:endParaRPr lang="ru-RU" sz="1800" dirty="0">
              <a:ea typeface="Calibri"/>
              <a:cs typeface="Times New Roman"/>
            </a:endParaRPr>
          </a:p>
          <a:p>
            <a:pPr marL="180340" indent="179705">
              <a:spcBef>
                <a:spcPts val="0"/>
              </a:spcBef>
              <a:spcAft>
                <a:spcPts val="0"/>
              </a:spcAft>
              <a:tabLst>
                <a:tab pos="307975" algn="l"/>
              </a:tabLst>
            </a:pPr>
            <a:endParaRPr lang="ru-RU" sz="1500" dirty="0">
              <a:ea typeface="Calibri"/>
              <a:cs typeface="Times New Roman"/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96752"/>
            <a:ext cx="4860032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0319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685</Words>
  <Application>Microsoft Office PowerPoint</Application>
  <PresentationFormat>Экран (4:3)</PresentationFormat>
  <Paragraphs>182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Специальное оформление</vt:lpstr>
      <vt:lpstr>Презентация PowerPoint</vt:lpstr>
      <vt:lpstr>   Семейное право — система правовых норм, регулирующих семейные отношения, т. е. личные и связанные с ними имущественные отношения, возникающие между гражданами во время брака, родства, усыновления, принятия детей в семью на воспитание.</vt:lpstr>
      <vt:lpstr>Правовые термины</vt:lpstr>
      <vt:lpstr>Анаграммы </vt:lpstr>
      <vt:lpstr>Юридическая консультация</vt:lpstr>
      <vt:lpstr>Норма права. Закон</vt:lpstr>
      <vt:lpstr>Презентация PowerPoint</vt:lpstr>
      <vt:lpstr>Презентация PowerPoint</vt:lpstr>
      <vt:lpstr>Народная мудрость</vt:lpstr>
      <vt:lpstr>благо</vt:lpstr>
      <vt:lpstr>Устанавливается в том случае, если ребёнок остался без родителей и его никто не усыновил.</vt:lpstr>
      <vt:lpstr>    Одна из форм защиты личных и имущественных прав граждан. Устанавливается над детьми не достигших 14 лет и над лицами признанными судом недееспособными.</vt:lpstr>
      <vt:lpstr>Лицо, не достигшее 18 лет (совершеннолетия).  </vt:lpstr>
      <vt:lpstr>Правоотношение по поводу содержания одними членами семьи других, которые возникает на основе определенных юридических фактов, таких как решение суда, соглашение сторон или судебный приказ.</vt:lpstr>
      <vt:lpstr>Правовой институт, в рамках которого осуществляется процесс установления родственной связи между усыновителем и усыновляемым.</vt:lpstr>
      <vt:lpstr>Брак, заключенный без цели создания семьи.</vt:lpstr>
      <vt:lpstr>Круг лиц, связанных личными имущественными и неимущественными отношениями правами и обязанностями, вытекающими из брака, родства, усыновления или иной формы.</vt:lpstr>
      <vt:lpstr>Важнейшая отрасль российского права, совокупность нормативных правовых актов, регулирующих общественные отношения между родственниками. </vt:lpstr>
      <vt:lpstr>Единобрачие, форма брака, состоящая в устойчи­вом сожительстве одного мужчины с одной женщиной. </vt:lpstr>
      <vt:lpstr>Лицо, состоящее в зарегистрированном браке.</vt:lpstr>
      <vt:lpstr>Объявление несовершеннолетнего полностью дееспособным при наличии определенных условий (в том числе снижение брачного возраста до 16 лет и вступление в брак).</vt:lpstr>
      <vt:lpstr>Добровольный союз мужчины и женщины зарегистрированный в органах ЗАГС с целью, которого является создание семьи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Admin</cp:lastModifiedBy>
  <cp:revision>24</cp:revision>
  <dcterms:created xsi:type="dcterms:W3CDTF">2021-04-02T20:05:04Z</dcterms:created>
  <dcterms:modified xsi:type="dcterms:W3CDTF">2021-04-08T09:33:26Z</dcterms:modified>
</cp:coreProperties>
</file>