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827" r:id="rId1"/>
  </p:sldMasterIdLst>
  <p:notesMasterIdLst>
    <p:notesMasterId r:id="rId16"/>
  </p:notesMasterIdLst>
  <p:handoutMasterIdLst>
    <p:handoutMasterId r:id="rId17"/>
  </p:handoutMasterIdLst>
  <p:sldIdLst>
    <p:sldId id="261" r:id="rId2"/>
    <p:sldId id="277" r:id="rId3"/>
    <p:sldId id="264" r:id="rId4"/>
    <p:sldId id="262" r:id="rId5"/>
    <p:sldId id="265" r:id="rId6"/>
    <p:sldId id="267" r:id="rId7"/>
    <p:sldId id="268" r:id="rId8"/>
    <p:sldId id="270" r:id="rId9"/>
    <p:sldId id="269" r:id="rId10"/>
    <p:sldId id="271" r:id="rId11"/>
    <p:sldId id="272" r:id="rId12"/>
    <p:sldId id="273" r:id="rId13"/>
    <p:sldId id="274" r:id="rId14"/>
    <p:sldId id="276" r:id="rId15"/>
  </p:sldIdLst>
  <p:sldSz cx="12192000" cy="6858000"/>
  <p:notesSz cx="6810375" cy="9942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80"/>
    <a:srgbClr val="0099CC"/>
    <a:srgbClr val="0066CC"/>
    <a:srgbClr val="006600"/>
    <a:srgbClr val="99CC00"/>
    <a:srgbClr val="669900"/>
    <a:srgbClr val="FFFFFF"/>
    <a:srgbClr val="0360AC"/>
    <a:srgbClr val="DEEBF7"/>
    <a:srgbClr val="D6DCE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76" autoAdjust="0"/>
    <p:restoredTop sz="94646" autoAdjust="0"/>
  </p:normalViewPr>
  <p:slideViewPr>
    <p:cSldViewPr>
      <p:cViewPr>
        <p:scale>
          <a:sx n="75" d="100"/>
          <a:sy n="75" d="100"/>
        </p:scale>
        <p:origin x="-84" y="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04ABA-41F6-47BD-9B85-16116534FF10}" type="datetimeFigureOut">
              <a:rPr lang="ru-RU" smtClean="0"/>
              <a:t>31.03.2021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236DD-37F5-43A7-855C-E5BCBB50A9A9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8454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9367A-CB6F-42C5-B9DE-94DAC8552311}" type="datetimeFigureOut">
              <a:rPr lang="ru-RU" smtClean="0"/>
              <a:t>31.03.2021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5825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1038" y="4784835"/>
            <a:ext cx="544830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92793E-391F-46EF-9280-0BA44C4362A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7497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5825" cy="335597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A92793E-391F-46EF-9280-0BA44C4362AE}" type="slidenum">
              <a:rPr lang="ru-RU" smtClean="0"/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621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9637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04719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36913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150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8780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68976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32227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924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7743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9272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2492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490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9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1.xml"/><Relationship Id="rId5" Type="http://schemas.openxmlformats.org/officeDocument/2006/relationships/slide" Target="slide8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gif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png"/><Relationship Id="rId12" Type="http://schemas.openxmlformats.org/officeDocument/2006/relationships/image" Target="../media/image26.png"/><Relationship Id="rId17" Type="http://schemas.openxmlformats.org/officeDocument/2006/relationships/image" Target="../media/image41.png"/><Relationship Id="rId2" Type="http://schemas.openxmlformats.org/officeDocument/2006/relationships/audio" Target="../media/media1.mp3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microsoft.com/office/2007/relationships/media" Target="../media/media1.mp3"/><Relationship Id="rId6" Type="http://schemas.openxmlformats.org/officeDocument/2006/relationships/image" Target="../media/image36.png"/><Relationship Id="rId11" Type="http://schemas.openxmlformats.org/officeDocument/2006/relationships/image" Target="../media/image9.png"/><Relationship Id="rId5" Type="http://schemas.openxmlformats.org/officeDocument/2006/relationships/image" Target="../media/image1.png"/><Relationship Id="rId15" Type="http://schemas.openxmlformats.org/officeDocument/2006/relationships/image" Target="../media/image39.png"/><Relationship Id="rId10" Type="http://schemas.openxmlformats.org/officeDocument/2006/relationships/image" Target="../media/image8.png"/><Relationship Id="rId19" Type="http://schemas.openxmlformats.org/officeDocument/2006/relationships/image" Target="../media/image43.pn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7.png"/><Relationship Id="rId1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slide" Target="slide9.xml"/><Relationship Id="rId18" Type="http://schemas.openxmlformats.org/officeDocument/2006/relationships/image" Target="../media/image38.png"/><Relationship Id="rId26" Type="http://schemas.openxmlformats.org/officeDocument/2006/relationships/image" Target="../media/image46.gif"/><Relationship Id="rId3" Type="http://schemas.openxmlformats.org/officeDocument/2006/relationships/slideLayout" Target="../slideLayouts/slideLayout7.xml"/><Relationship Id="rId21" Type="http://schemas.openxmlformats.org/officeDocument/2006/relationships/image" Target="../media/image41.png"/><Relationship Id="rId7" Type="http://schemas.openxmlformats.org/officeDocument/2006/relationships/image" Target="../media/image2.png"/><Relationship Id="rId12" Type="http://schemas.openxmlformats.org/officeDocument/2006/relationships/image" Target="../media/image9.png"/><Relationship Id="rId17" Type="http://schemas.openxmlformats.org/officeDocument/2006/relationships/slide" Target="slide11.xml"/><Relationship Id="rId25" Type="http://schemas.openxmlformats.org/officeDocument/2006/relationships/image" Target="../media/image44.png"/><Relationship Id="rId2" Type="http://schemas.openxmlformats.org/officeDocument/2006/relationships/audio" Target="../media/media2.mp3"/><Relationship Id="rId16" Type="http://schemas.openxmlformats.org/officeDocument/2006/relationships/image" Target="../media/image37.png"/><Relationship Id="rId20" Type="http://schemas.openxmlformats.org/officeDocument/2006/relationships/image" Target="../media/image40.png"/><Relationship Id="rId1" Type="http://schemas.microsoft.com/office/2007/relationships/media" Target="../media/media2.mp3"/><Relationship Id="rId6" Type="http://schemas.openxmlformats.org/officeDocument/2006/relationships/image" Target="../media/image1.png"/><Relationship Id="rId11" Type="http://schemas.openxmlformats.org/officeDocument/2006/relationships/slide" Target="slide4.xml"/><Relationship Id="rId24" Type="http://schemas.openxmlformats.org/officeDocument/2006/relationships/image" Target="../media/image42.png"/><Relationship Id="rId5" Type="http://schemas.openxmlformats.org/officeDocument/2006/relationships/image" Target="../media/image45.png"/><Relationship Id="rId15" Type="http://schemas.openxmlformats.org/officeDocument/2006/relationships/slide" Target="slide10.xml"/><Relationship Id="rId23" Type="http://schemas.openxmlformats.org/officeDocument/2006/relationships/image" Target="../media/image8.png"/><Relationship Id="rId10" Type="http://schemas.openxmlformats.org/officeDocument/2006/relationships/image" Target="../media/image7.png"/><Relationship Id="rId19" Type="http://schemas.openxmlformats.org/officeDocument/2006/relationships/image" Target="../media/image39.png"/><Relationship Id="rId4" Type="http://schemas.openxmlformats.org/officeDocument/2006/relationships/notesSlide" Target="../notesSlides/notesSlide13.xml"/><Relationship Id="rId9" Type="http://schemas.openxmlformats.org/officeDocument/2006/relationships/slide" Target="slide6.xml"/><Relationship Id="rId14" Type="http://schemas.openxmlformats.org/officeDocument/2006/relationships/image" Target="../media/image26.png"/><Relationship Id="rId22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image" Target="../media/image9.png"/><Relationship Id="rId5" Type="http://schemas.openxmlformats.org/officeDocument/2006/relationships/image" Target="../media/image6.gif"/><Relationship Id="rId10" Type="http://schemas.openxmlformats.org/officeDocument/2006/relationships/slide" Target="slide4.xml"/><Relationship Id="rId4" Type="http://schemas.openxmlformats.org/officeDocument/2006/relationships/image" Target="../media/image5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.png"/><Relationship Id="rId7" Type="http://schemas.openxmlformats.org/officeDocument/2006/relationships/image" Target="../media/image11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11" Type="http://schemas.openxmlformats.org/officeDocument/2006/relationships/image" Target="../media/image14.png"/><Relationship Id="rId5" Type="http://schemas.openxmlformats.org/officeDocument/2006/relationships/image" Target="../media/image6.gif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slide" Target="slid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image" Target="../media/image18.png"/><Relationship Id="rId5" Type="http://schemas.openxmlformats.org/officeDocument/2006/relationships/image" Target="../media/image6.gif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6.gif"/><Relationship Id="rId10" Type="http://schemas.openxmlformats.org/officeDocument/2006/relationships/image" Target="../media/image21.png"/><Relationship Id="rId4" Type="http://schemas.openxmlformats.org/officeDocument/2006/relationships/image" Target="../media/image5.png"/><Relationship Id="rId9" Type="http://schemas.openxmlformats.org/officeDocument/2006/relationships/slide" Target="slide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28.png"/><Relationship Id="rId3" Type="http://schemas.openxmlformats.org/officeDocument/2006/relationships/image" Target="../media/image1.png"/><Relationship Id="rId7" Type="http://schemas.openxmlformats.org/officeDocument/2006/relationships/image" Target="../media/image25.jpeg"/><Relationship Id="rId12" Type="http://schemas.openxmlformats.org/officeDocument/2006/relationships/slide" Target="slide1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27.png"/><Relationship Id="rId5" Type="http://schemas.openxmlformats.org/officeDocument/2006/relationships/image" Target="../media/image23.png"/><Relationship Id="rId10" Type="http://schemas.openxmlformats.org/officeDocument/2006/relationships/slide" Target="slide10.xml"/><Relationship Id="rId4" Type="http://schemas.openxmlformats.org/officeDocument/2006/relationships/image" Target="../media/image22.jpeg"/><Relationship Id="rId9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slide" Target="slide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slide" Target="slide9.xml"/><Relationship Id="rId10" Type="http://schemas.openxmlformats.org/officeDocument/2006/relationships/image" Target="../media/image28.png"/><Relationship Id="rId4" Type="http://schemas.openxmlformats.org/officeDocument/2006/relationships/image" Target="../media/image22.jpeg"/><Relationship Id="rId9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slide" Target="slide8.xml"/><Relationship Id="rId5" Type="http://schemas.openxmlformats.org/officeDocument/2006/relationships/image" Target="../media/image26.pn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6" name="Рисунок 6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5" r="17277"/>
          <a:stretch/>
        </p:blipFill>
        <p:spPr>
          <a:xfrm>
            <a:off x="0" y="-27384"/>
            <a:ext cx="12203938" cy="108604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87688" y="245492"/>
            <a:ext cx="74888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Муниципальное автономное общеобразовательное учреждение</a:t>
            </a:r>
          </a:p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"Белоярская средняя общеобразовательная школа № 1"</a:t>
            </a:r>
          </a:p>
          <a:p>
            <a:pPr algn="ctr"/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СУРГУТСКИЙ РАЙОН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Татьяна\Desktop\Презентация на конкурс\Снимок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2" b="17760"/>
          <a:stretch/>
        </p:blipFill>
        <p:spPr bwMode="auto">
          <a:xfrm>
            <a:off x="-1" y="60136"/>
            <a:ext cx="1919536" cy="1036608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alpha val="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379403" y="5653980"/>
            <a:ext cx="48245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Учит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ель: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</a:rPr>
              <a:t>Ахмадиева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Татьяна Павловна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75720" y="1866179"/>
            <a:ext cx="705678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50000"/>
                  </a:schemeClr>
                </a:solidFill>
              </a:rPr>
              <a:t>Урок: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</a:rPr>
              <a:t>Окружающий мир</a:t>
            </a:r>
          </a:p>
          <a:p>
            <a:pPr algn="ctr"/>
            <a:endParaRPr lang="ru-RU" sz="20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Тема: 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«Полезные ископаемые</a:t>
            </a:r>
            <a:r>
              <a:rPr lang="ru-RU" sz="3600" b="1" dirty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sz="3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" name="Picture 3" descr="C:\Users\Татьяна\Desktop\Презентация на конкурс\Geology-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07368" y="2229155"/>
            <a:ext cx="3436653" cy="379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3183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10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Татьяна\Desktop\Презентация на конкурс\шахта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" b="13639"/>
          <a:stretch/>
        </p:blipFill>
        <p:spPr bwMode="auto">
          <a:xfrm>
            <a:off x="-25784" y="0"/>
            <a:ext cx="12217784" cy="65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8967745" y="2103667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7104112" y="1628800"/>
            <a:ext cx="4784840" cy="453650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8967745" y="3473858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264352" y="2492896"/>
            <a:ext cx="1518491" cy="857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8967744" y="1651130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Золото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248128" y="1956735"/>
            <a:ext cx="448261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Описание</a:t>
            </a:r>
            <a:r>
              <a:rPr lang="ru-RU" sz="1600" dirty="0" smtClean="0"/>
              <a:t>: </a:t>
            </a:r>
          </a:p>
          <a:p>
            <a:pPr algn="just"/>
            <a:r>
              <a:rPr lang="ru-RU" sz="1600" dirty="0" smtClean="0"/>
              <a:t>Золото </a:t>
            </a:r>
            <a:r>
              <a:rPr lang="ru-RU" sz="1600" dirty="0"/>
              <a:t>– благородный металл насыщенного желтого цвета с характерным блеском</a:t>
            </a:r>
            <a:r>
              <a:rPr lang="ru-RU" sz="1600" dirty="0" smtClean="0"/>
              <a:t>. </a:t>
            </a:r>
            <a:r>
              <a:rPr lang="ru-RU" sz="1600" dirty="0"/>
              <a:t>Золото в чистом виде – очень мягкий металл. Его легко можно поцарапать ногтем, поэтому для придания прочности при изготовлении украшений, монет в золото добавляют серебро, медь и платину. </a:t>
            </a:r>
            <a:endParaRPr lang="ru-RU" sz="1600" dirty="0" smtClean="0"/>
          </a:p>
          <a:p>
            <a:pPr algn="just"/>
            <a:r>
              <a:rPr lang="ru-RU" sz="1600" b="1" dirty="0" smtClean="0"/>
              <a:t>Применение:</a:t>
            </a:r>
          </a:p>
          <a:p>
            <a:pPr algn="just"/>
            <a:r>
              <a:rPr lang="ru-RU" sz="1600" dirty="0"/>
              <a:t>Оно применяется для декоративных покрытий, например для куполов церквей</a:t>
            </a:r>
            <a:r>
              <a:rPr lang="ru-RU" sz="1600" dirty="0" smtClean="0"/>
              <a:t>. </a:t>
            </a:r>
            <a:r>
              <a:rPr lang="ru-RU" sz="1600" dirty="0"/>
              <a:t>В электротехнике золотом покрывают поверхность контактов и разъемов.</a:t>
            </a:r>
            <a:endParaRPr lang="ru-RU" sz="1600" b="1" dirty="0"/>
          </a:p>
        </p:txBody>
      </p:sp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8040216" y="5805264"/>
            <a:ext cx="331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вернуться в шахту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38826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51 0.04259 L 0.00273 0.3597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1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15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11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Татьяна\Desktop\Презентация на конкурс\шахта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" b="13639"/>
          <a:stretch/>
        </p:blipFill>
        <p:spPr bwMode="auto">
          <a:xfrm>
            <a:off x="-25784" y="0"/>
            <a:ext cx="12217784" cy="65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491279" y="2204864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303910" y="1470968"/>
            <a:ext cx="4680520" cy="4577504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491279" y="3575055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sp>
        <p:nvSpPr>
          <p:cNvPr id="16" name="TextBox 15"/>
          <p:cNvSpPr txBox="1"/>
          <p:nvPr/>
        </p:nvSpPr>
        <p:spPr>
          <a:xfrm>
            <a:off x="6341841" y="1583877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Медь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447928" y="1737766"/>
            <a:ext cx="434080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/>
              <a:t>Описание:</a:t>
            </a:r>
          </a:p>
          <a:p>
            <a:pPr algn="just"/>
            <a:r>
              <a:rPr lang="ru-RU" sz="1600" dirty="0"/>
              <a:t>Медь - пластичный </a:t>
            </a:r>
            <a:r>
              <a:rPr lang="ru-RU" sz="1600" dirty="0"/>
              <a:t>металл золотисто-розового цвета, который в чистом виде в природе встречается чаще, чем самородки золота или серебра</a:t>
            </a:r>
            <a:r>
              <a:rPr lang="ru-RU" sz="1600" dirty="0"/>
              <a:t>.</a:t>
            </a:r>
          </a:p>
          <a:p>
            <a:pPr algn="just"/>
            <a:r>
              <a:rPr lang="ru-RU" sz="1600" b="1" dirty="0"/>
              <a:t>Применение:</a:t>
            </a:r>
          </a:p>
          <a:p>
            <a:pPr algn="just"/>
            <a:r>
              <a:rPr lang="ru-RU" sz="1600" dirty="0"/>
              <a:t>М</a:t>
            </a:r>
            <a:r>
              <a:rPr lang="ru-RU" sz="1600" dirty="0" smtClean="0"/>
              <a:t>едь </a:t>
            </a:r>
            <a:r>
              <a:rPr lang="ru-RU" sz="1600" dirty="0"/>
              <a:t>широко применяется в электротехнике для изготовления силовых кабелей, проводов или других проводников, например, при печатном монтаже</a:t>
            </a:r>
            <a:r>
              <a:rPr lang="ru-RU" sz="1600" dirty="0"/>
              <a:t>. </a:t>
            </a:r>
            <a:r>
              <a:rPr lang="ru-RU" sz="1600" dirty="0"/>
              <a:t>В ювелирном деле часто используются сплавы меди с золотом для увеличения прочности </a:t>
            </a:r>
            <a:r>
              <a:rPr lang="ru-RU" sz="1600" dirty="0"/>
              <a:t>изделий.</a:t>
            </a:r>
            <a:endParaRPr lang="ru-RU" sz="1600" dirty="0"/>
          </a:p>
        </p:txBody>
      </p:sp>
      <p:sp>
        <p:nvSpPr>
          <p:cNvPr id="26" name="TextBox 25">
            <a:hlinkClick r:id="rId5" action="ppaction://hlinksldjump"/>
          </p:cNvPr>
          <p:cNvSpPr txBox="1"/>
          <p:nvPr/>
        </p:nvSpPr>
        <p:spPr>
          <a:xfrm>
            <a:off x="5732032" y="5656662"/>
            <a:ext cx="331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вернуться в шахту</a:t>
            </a:r>
            <a:endParaRPr lang="ru-RU" sz="1400" dirty="0"/>
          </a:p>
        </p:txBody>
      </p:sp>
      <p:pic>
        <p:nvPicPr>
          <p:cNvPr id="12" name="Picture 9" descr="C:\Users\Татьяна\Desktop\Презентация на конкурс\Медь 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271" y="4437112"/>
            <a:ext cx="194421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2987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15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12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50" name="Picture 2" descr="C:\Users\Татьяна\Desktop\Презентация на конкурс\месторождение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86" b="3054"/>
          <a:stretch/>
        </p:blipFill>
        <p:spPr bwMode="auto">
          <a:xfrm>
            <a:off x="-6772" y="0"/>
            <a:ext cx="12198772" cy="6525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тьяна\Desktop\Презентация на конкурс\качалка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096" y="3356992"/>
            <a:ext cx="7685585" cy="2823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485344" y="634379"/>
            <a:ext cx="4170496" cy="4514035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845384" y="850404"/>
            <a:ext cx="3522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80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Нефть</a:t>
            </a:r>
            <a:endParaRPr lang="ru-RU" b="1" dirty="0">
              <a:solidFill>
                <a:srgbClr val="800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2936" y="3578755"/>
            <a:ext cx="37384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Применение:</a:t>
            </a:r>
          </a:p>
          <a:p>
            <a:r>
              <a:rPr lang="ru-RU" sz="1600" dirty="0" smtClean="0"/>
              <a:t>Используется для </a:t>
            </a:r>
            <a:r>
              <a:rPr lang="ru-RU" sz="1600" dirty="0"/>
              <a:t>получения топлива (бензин, керосин и т.д.), а также в качестве источника сырья для бытовой химии, косметики и иной продукции.</a:t>
            </a:r>
            <a:endParaRPr lang="ru-RU" sz="1600" b="1" dirty="0" smtClean="0"/>
          </a:p>
          <a:p>
            <a:endParaRPr lang="ru-RU" sz="1600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6569213" y="4792530"/>
            <a:ext cx="1131389" cy="1433606"/>
            <a:chOff x="6569213" y="4792530"/>
            <a:chExt cx="1131389" cy="1433606"/>
          </a:xfrm>
        </p:grpSpPr>
        <p:pic>
          <p:nvPicPr>
            <p:cNvPr id="2053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9213" y="4792530"/>
              <a:ext cx="515025" cy="80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3636" y="5148415"/>
              <a:ext cx="685573" cy="1077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7816" y="4878985"/>
              <a:ext cx="342786" cy="538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0" name="Скругленный прямоугольник 29"/>
          <p:cNvSpPr/>
          <p:nvPr/>
        </p:nvSpPr>
        <p:spPr>
          <a:xfrm>
            <a:off x="5303912" y="332656"/>
            <a:ext cx="6552727" cy="3024336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1" name="TextBox 30"/>
          <p:cNvSpPr txBox="1"/>
          <p:nvPr/>
        </p:nvSpPr>
        <p:spPr>
          <a:xfrm>
            <a:off x="6463614" y="449714"/>
            <a:ext cx="3738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8000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Газ</a:t>
            </a:r>
            <a:endParaRPr lang="ru-RU" b="1" dirty="0">
              <a:solidFill>
                <a:srgbClr val="8000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52" name="Picture 4" descr="C:\Users\Татьяна\Desktop\Презентация на конкурс\Газ 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9208" y="1700809"/>
            <a:ext cx="738506" cy="1561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TextBox 34"/>
          <p:cNvSpPr txBox="1"/>
          <p:nvPr/>
        </p:nvSpPr>
        <p:spPr>
          <a:xfrm>
            <a:off x="5404825" y="692696"/>
            <a:ext cx="623579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Описание</a:t>
            </a:r>
            <a:r>
              <a:rPr lang="ru-RU" sz="1600" dirty="0" smtClean="0"/>
              <a:t>:</a:t>
            </a:r>
          </a:p>
          <a:p>
            <a:r>
              <a:rPr lang="ru-RU" sz="1600" dirty="0" smtClean="0"/>
              <a:t>Газ, так </a:t>
            </a:r>
            <a:r>
              <a:rPr lang="ru-RU" sz="1600" dirty="0"/>
              <a:t>же как нефть и уголь, образовался в земных недрах из органических веществ животного происхождения (то есть отложений давно живших организмов) под действием высоких давлений и температур</a:t>
            </a:r>
            <a:r>
              <a:rPr lang="ru-RU" sz="1600" dirty="0" smtClean="0"/>
              <a:t>.</a:t>
            </a:r>
          </a:p>
          <a:p>
            <a:r>
              <a:rPr lang="ru-RU" sz="1600" b="1" dirty="0" smtClean="0"/>
              <a:t>Применение:</a:t>
            </a:r>
          </a:p>
          <a:p>
            <a:r>
              <a:rPr lang="ru-RU" sz="1600" dirty="0" smtClean="0"/>
              <a:t>В </a:t>
            </a:r>
            <a:r>
              <a:rPr lang="ru-RU" sz="1600" dirty="0"/>
              <a:t>промышленности, в большинстве случаев его используют как топливо, а также широко применяется и в </a:t>
            </a:r>
            <a:r>
              <a:rPr lang="ru-RU" sz="1600" dirty="0" smtClean="0"/>
              <a:t>химической промышленности</a:t>
            </a:r>
            <a:r>
              <a:rPr lang="ru-RU" sz="1600" dirty="0"/>
              <a:t>, с помощью него получают пластмассы и </a:t>
            </a:r>
            <a:endParaRPr lang="ru-RU" sz="1600" dirty="0" smtClean="0"/>
          </a:p>
          <a:p>
            <a:r>
              <a:rPr lang="ru-RU" sz="1600" dirty="0" smtClean="0"/>
              <a:t>другие </a:t>
            </a:r>
            <a:r>
              <a:rPr lang="ru-RU" sz="1600" dirty="0"/>
              <a:t>органические </a:t>
            </a:r>
            <a:r>
              <a:rPr lang="ru-RU" sz="1600" dirty="0" smtClean="0"/>
              <a:t>вещества.</a:t>
            </a:r>
            <a:endParaRPr lang="ru-RU" sz="1600" dirty="0"/>
          </a:p>
        </p:txBody>
      </p:sp>
      <p:sp>
        <p:nvSpPr>
          <p:cNvPr id="18" name="TextBox 17"/>
          <p:cNvSpPr txBox="1"/>
          <p:nvPr/>
        </p:nvSpPr>
        <p:spPr>
          <a:xfrm>
            <a:off x="605424" y="1219736"/>
            <a:ext cx="2664184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Описание:</a:t>
            </a:r>
          </a:p>
          <a:p>
            <a:r>
              <a:rPr lang="ru-RU" sz="1600" dirty="0"/>
              <a:t>Это жидкая маслянистая смесь черного цвета, которая залегает в подземных резервуарах на глубине 5-6 километров. По предположениям ученых, нефть образовалась миллионы лет назад</a:t>
            </a:r>
            <a:r>
              <a:rPr lang="ru-RU" sz="1600" dirty="0" smtClean="0"/>
              <a:t>.</a:t>
            </a:r>
          </a:p>
          <a:p>
            <a:endParaRPr lang="ru-RU" sz="1600" b="1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4978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3741E-6 -7.40741E-7 L -0.29182 -0.5342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591" y="-267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  <p:bldP spid="20" grpId="0"/>
      <p:bldP spid="30" grpId="0" animBg="1"/>
      <p:bldP spid="31" grpId="0"/>
      <p:bldP spid="35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13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6" name="Picture 4" descr="C:\Users\Татьяна\Downloads\biocrossword (2)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1504" y="563593"/>
            <a:ext cx="8928992" cy="5889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5" r="17277"/>
          <a:stretch/>
        </p:blipFill>
        <p:spPr>
          <a:xfrm>
            <a:off x="0" y="-27384"/>
            <a:ext cx="12203938" cy="1086044"/>
          </a:xfrm>
          <a:prstGeom prst="rect">
            <a:avLst/>
          </a:prstGeom>
        </p:spPr>
      </p:pic>
      <p:pic>
        <p:nvPicPr>
          <p:cNvPr id="23" name="Picture 2" descr="C:\Users\Татьяна\Desktop\Презентация на конкурс\Снимок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2" b="17760"/>
          <a:stretch/>
        </p:blipFill>
        <p:spPr bwMode="auto">
          <a:xfrm>
            <a:off x="-1" y="60136"/>
            <a:ext cx="1919536" cy="1036608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alpha val="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5" descr="C:\Users\Татьяна\Desktop\Презентация на конкурс\Торф 1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65" y="1634891"/>
            <a:ext cx="1886392" cy="118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0197" y="1724676"/>
            <a:ext cx="2004953" cy="121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3" descr="C:\Users\Татьяна\Desktop\Презентация на конкурс\Известняк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56" y="2069909"/>
            <a:ext cx="1695480" cy="136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C:\Users\Татьяна\Desktop\Презентация на конкурс\Уголь 1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323" y="4999577"/>
            <a:ext cx="1518491" cy="11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C:\Users\Татьяна\Desktop\Презентация на конкурс\Золото 1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069" y="5378868"/>
            <a:ext cx="1919019" cy="98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9" descr="C:\Users\Татьяна\Desktop\Презентация на конкурс\Медь 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443" y="4534597"/>
            <a:ext cx="2354538" cy="156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6" name="Группа 35"/>
          <p:cNvGrpSpPr/>
          <p:nvPr/>
        </p:nvGrpSpPr>
        <p:grpSpPr>
          <a:xfrm>
            <a:off x="651156" y="3092271"/>
            <a:ext cx="1504780" cy="1678631"/>
            <a:chOff x="6569213" y="4792530"/>
            <a:chExt cx="1131389" cy="1433606"/>
          </a:xfrm>
        </p:grpSpPr>
        <p:pic>
          <p:nvPicPr>
            <p:cNvPr id="37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9213" y="4792530"/>
              <a:ext cx="515025" cy="80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3636" y="5148415"/>
              <a:ext cx="685573" cy="1077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7816" y="4878985"/>
              <a:ext cx="342786" cy="538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" name="Picture 4" descr="C:\Users\Татьяна\Desktop\Презентация на конкурс\Газ 1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458" y="2874664"/>
            <a:ext cx="1274753" cy="209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Татьяна\Desktop\Презентация на конкурс\Будильник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956" y="316559"/>
            <a:ext cx="2013612" cy="2013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вал 2"/>
          <p:cNvSpPr/>
          <p:nvPr/>
        </p:nvSpPr>
        <p:spPr>
          <a:xfrm>
            <a:off x="10526706" y="908720"/>
            <a:ext cx="1008112" cy="100811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TextBox 40"/>
          <p:cNvSpPr txBox="1"/>
          <p:nvPr/>
        </p:nvSpPr>
        <p:spPr>
          <a:xfrm>
            <a:off x="9896925" y="2210075"/>
            <a:ext cx="224146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начать отсчет</a:t>
            </a:r>
            <a:endParaRPr lang="ru-RU" sz="1400" dirty="0"/>
          </a:p>
        </p:txBody>
      </p:sp>
      <p:pic>
        <p:nvPicPr>
          <p:cNvPr id="8" name="Звук будильни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12279376" y="1836685"/>
            <a:ext cx="609600" cy="609600"/>
          </a:xfrm>
          <a:prstGeom prst="rect">
            <a:avLst/>
          </a:prstGeom>
        </p:spPr>
      </p:pic>
      <p:sp>
        <p:nvSpPr>
          <p:cNvPr id="28" name="文本框 54"/>
          <p:cNvSpPr txBox="1"/>
          <p:nvPr/>
        </p:nvSpPr>
        <p:spPr>
          <a:xfrm>
            <a:off x="5215579" y="284805"/>
            <a:ext cx="4692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2400" b="1" spc="-150" dirty="0" smtClean="0">
                <a:solidFill>
                  <a:schemeClr val="accent1">
                    <a:lumMod val="75000"/>
                  </a:schemeClr>
                </a:solidFill>
              </a:rPr>
              <a:t>Проверь себя</a:t>
            </a:r>
            <a:endParaRPr lang="ru-RU" sz="2400" b="1" spc="-15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9" name="文本框 54"/>
          <p:cNvSpPr txBox="1"/>
          <p:nvPr/>
        </p:nvSpPr>
        <p:spPr>
          <a:xfrm>
            <a:off x="4280829" y="725777"/>
            <a:ext cx="53623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ru-RU" sz="1600" b="1" spc="0" dirty="0">
                <a:solidFill>
                  <a:schemeClr val="accent1">
                    <a:lumMod val="75000"/>
                  </a:schemeClr>
                </a:solidFill>
              </a:rPr>
              <a:t>Какие полезные ископаемые ты сегодня узнал?</a:t>
            </a:r>
          </a:p>
          <a:p>
            <a:pPr algn="ctr"/>
            <a:r>
              <a:rPr lang="ru-RU" sz="1600" b="1" spc="0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Вспомни и заполни кроссворд.</a:t>
            </a:r>
            <a:endParaRPr lang="ru-RU" sz="1600" b="1" spc="0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3660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6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6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30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3002"/>
                            </p:stCondLst>
                            <p:childTnLst>
                              <p:par>
                                <p:cTn id="11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4502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  <p:bldP spid="28" grpId="0"/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3513" y="765717"/>
            <a:ext cx="8748464" cy="5791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14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5" r="17277"/>
          <a:stretch/>
        </p:blipFill>
        <p:spPr>
          <a:xfrm>
            <a:off x="0" y="-27384"/>
            <a:ext cx="12203938" cy="1086044"/>
          </a:xfrm>
          <a:prstGeom prst="rect">
            <a:avLst/>
          </a:prstGeom>
        </p:spPr>
      </p:pic>
      <p:pic>
        <p:nvPicPr>
          <p:cNvPr id="23" name="Picture 2" descr="C:\Users\Татьяна\Desktop\Презентация на конкурс\Снимок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2" b="17760"/>
          <a:stretch/>
        </p:blipFill>
        <p:spPr bwMode="auto">
          <a:xfrm>
            <a:off x="-1" y="60136"/>
            <a:ext cx="1919536" cy="1036608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alpha val="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Татьяна\Desktop\Презентация на конкурс\Торф 1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565" y="1634891"/>
            <a:ext cx="1886392" cy="1181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3" descr="C:\Users\Татьяна\Desktop\Презентация на конкурс\Известняк.png">
            <a:hlinkClick r:id="rId11" action="ppaction://hlinksldjump"/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9856" y="2069909"/>
            <a:ext cx="1695480" cy="136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Татьяна\Desktop\Презентация на конкурс\Уголь 1.png">
            <a:hlinkClick r:id="rId13" action="ppaction://hlinksldjump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2323" y="4999577"/>
            <a:ext cx="1518491" cy="11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C:\Users\Татьяна\Desktop\Презентация на конкурс\Золото 1.pn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069" y="5378868"/>
            <a:ext cx="1919019" cy="98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9" descr="C:\Users\Татьяна\Desktop\Презентация на конкурс\Медь 1.png">
            <a:hlinkClick r:id="rId17" action="ppaction://hlinksldjump"/>
          </p:cNvPr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443" y="4534597"/>
            <a:ext cx="2354538" cy="1569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Группа 26"/>
          <p:cNvGrpSpPr/>
          <p:nvPr/>
        </p:nvGrpSpPr>
        <p:grpSpPr>
          <a:xfrm>
            <a:off x="651156" y="3092271"/>
            <a:ext cx="1504780" cy="1678631"/>
            <a:chOff x="6569213" y="4792530"/>
            <a:chExt cx="1131389" cy="1433606"/>
          </a:xfrm>
        </p:grpSpPr>
        <p:pic>
          <p:nvPicPr>
            <p:cNvPr id="28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9213" y="4792530"/>
              <a:ext cx="515025" cy="80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43636" y="5148415"/>
              <a:ext cx="685573" cy="10777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5" descr="C:\Users\Татьяна\Desktop\Презентация на конкурс\нефть 2.png"/>
            <p:cNvPicPr>
              <a:picLocks noChangeAspect="1"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57816" y="4878985"/>
              <a:ext cx="342786" cy="5388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2" name="Picture 3">
            <a:hlinkClick r:id="rId22" action="ppaction://hlinksldjump"/>
          </p:cNvPr>
          <p:cNvPicPr>
            <a:picLocks noChangeAspect="1" noChangeArrowheads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840197" y="1724676"/>
            <a:ext cx="2004953" cy="121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4" descr="C:\Users\Татьяна\Desktop\Презентация на конкурс\Газ 1.png"/>
          <p:cNvPicPr>
            <a:picLocks noChangeAspect="1" noChangeArrowheads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87458" y="2874664"/>
            <a:ext cx="1274753" cy="209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Апл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12432704" y="1025291"/>
            <a:ext cx="609600" cy="609600"/>
          </a:xfrm>
          <a:prstGeom prst="rect">
            <a:avLst/>
          </a:prstGeom>
        </p:spPr>
      </p:pic>
      <p:pic>
        <p:nvPicPr>
          <p:cNvPr id="4101" name="Picture 5" descr="C:\Users\Татьяна\Desktop\Презентация на конкурс\Ф.gif"/>
          <p:cNvPicPr>
            <a:picLocks noChangeAspect="1" noChangeArrowheads="1" noCrop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376" y="515638"/>
            <a:ext cx="10737546" cy="6626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54"/>
          <p:cNvSpPr txBox="1"/>
          <p:nvPr/>
        </p:nvSpPr>
        <p:spPr>
          <a:xfrm>
            <a:off x="5215579" y="284805"/>
            <a:ext cx="46923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2400" b="1" spc="-150" dirty="0" smtClean="0">
                <a:solidFill>
                  <a:schemeClr val="accent1">
                    <a:lumMod val="75000"/>
                  </a:schemeClr>
                </a:solidFill>
              </a:rPr>
              <a:t>Проверь себя</a:t>
            </a:r>
            <a:endParaRPr lang="ru-RU" sz="2400" b="1" spc="-15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629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8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285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785"/>
                            </p:stCondLst>
                            <p:childTnLst>
                              <p:par>
                                <p:cTn id="16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61"/>
          <p:cNvGrpSpPr/>
          <p:nvPr/>
        </p:nvGrpSpPr>
        <p:grpSpPr>
          <a:xfrm>
            <a:off x="6610575" y="3716178"/>
            <a:ext cx="1630522" cy="1472597"/>
            <a:chOff x="6174725" y="2799466"/>
            <a:chExt cx="1262063" cy="1139825"/>
          </a:xfrm>
          <a:solidFill>
            <a:schemeClr val="accent1">
              <a:lumMod val="75000"/>
            </a:schemeClr>
          </a:solidFill>
        </p:grpSpPr>
        <p:sp>
          <p:nvSpPr>
            <p:cNvPr id="37" name="Freeform 12"/>
            <p:cNvSpPr>
              <a:spLocks noEditPoints="1"/>
            </p:cNvSpPr>
            <p:nvPr/>
          </p:nvSpPr>
          <p:spPr bwMode="auto">
            <a:xfrm>
              <a:off x="6174725" y="2805816"/>
              <a:ext cx="400050" cy="1039813"/>
            </a:xfrm>
            <a:custGeom>
              <a:avLst/>
              <a:gdLst>
                <a:gd name="T0" fmla="*/ 20 w 60"/>
                <a:gd name="T1" fmla="*/ 38 h 156"/>
                <a:gd name="T2" fmla="*/ 19 w 60"/>
                <a:gd name="T3" fmla="*/ 38 h 156"/>
                <a:gd name="T4" fmla="*/ 22 w 60"/>
                <a:gd name="T5" fmla="*/ 36 h 156"/>
                <a:gd name="T6" fmla="*/ 21 w 60"/>
                <a:gd name="T7" fmla="*/ 35 h 156"/>
                <a:gd name="T8" fmla="*/ 22 w 60"/>
                <a:gd name="T9" fmla="*/ 32 h 156"/>
                <a:gd name="T10" fmla="*/ 21 w 60"/>
                <a:gd name="T11" fmla="*/ 32 h 156"/>
                <a:gd name="T12" fmla="*/ 22 w 60"/>
                <a:gd name="T13" fmla="*/ 35 h 156"/>
                <a:gd name="T14" fmla="*/ 24 w 60"/>
                <a:gd name="T15" fmla="*/ 29 h 156"/>
                <a:gd name="T16" fmla="*/ 24 w 60"/>
                <a:gd name="T17" fmla="*/ 29 h 156"/>
                <a:gd name="T18" fmla="*/ 26 w 60"/>
                <a:gd name="T19" fmla="*/ 27 h 156"/>
                <a:gd name="T20" fmla="*/ 25 w 60"/>
                <a:gd name="T21" fmla="*/ 29 h 156"/>
                <a:gd name="T22" fmla="*/ 33 w 60"/>
                <a:gd name="T23" fmla="*/ 38 h 156"/>
                <a:gd name="T24" fmla="*/ 37 w 60"/>
                <a:gd name="T25" fmla="*/ 29 h 156"/>
                <a:gd name="T26" fmla="*/ 39 w 60"/>
                <a:gd name="T27" fmla="*/ 22 h 156"/>
                <a:gd name="T28" fmla="*/ 32 w 60"/>
                <a:gd name="T29" fmla="*/ 24 h 156"/>
                <a:gd name="T30" fmla="*/ 29 w 60"/>
                <a:gd name="T31" fmla="*/ 25 h 156"/>
                <a:gd name="T32" fmla="*/ 43 w 60"/>
                <a:gd name="T33" fmla="*/ 13 h 156"/>
                <a:gd name="T34" fmla="*/ 40 w 60"/>
                <a:gd name="T35" fmla="*/ 16 h 156"/>
                <a:gd name="T36" fmla="*/ 44 w 60"/>
                <a:gd name="T37" fmla="*/ 13 h 156"/>
                <a:gd name="T38" fmla="*/ 48 w 60"/>
                <a:gd name="T39" fmla="*/ 12 h 156"/>
                <a:gd name="T40" fmla="*/ 44 w 60"/>
                <a:gd name="T41" fmla="*/ 15 h 156"/>
                <a:gd name="T42" fmla="*/ 42 w 60"/>
                <a:gd name="T43" fmla="*/ 19 h 156"/>
                <a:gd name="T44" fmla="*/ 42 w 60"/>
                <a:gd name="T45" fmla="*/ 22 h 156"/>
                <a:gd name="T46" fmla="*/ 46 w 60"/>
                <a:gd name="T47" fmla="*/ 20 h 156"/>
                <a:gd name="T48" fmla="*/ 51 w 60"/>
                <a:gd name="T49" fmla="*/ 13 h 156"/>
                <a:gd name="T50" fmla="*/ 51 w 60"/>
                <a:gd name="T51" fmla="*/ 8 h 156"/>
                <a:gd name="T52" fmla="*/ 47 w 60"/>
                <a:gd name="T53" fmla="*/ 10 h 156"/>
                <a:gd name="T54" fmla="*/ 47 w 60"/>
                <a:gd name="T55" fmla="*/ 9 h 156"/>
                <a:gd name="T56" fmla="*/ 52 w 60"/>
                <a:gd name="T57" fmla="*/ 5 h 156"/>
                <a:gd name="T58" fmla="*/ 56 w 60"/>
                <a:gd name="T59" fmla="*/ 2 h 156"/>
                <a:gd name="T60" fmla="*/ 53 w 60"/>
                <a:gd name="T61" fmla="*/ 4 h 156"/>
                <a:gd name="T62" fmla="*/ 12 w 60"/>
                <a:gd name="T63" fmla="*/ 45 h 156"/>
                <a:gd name="T64" fmla="*/ 9 w 60"/>
                <a:gd name="T65" fmla="*/ 52 h 156"/>
                <a:gd name="T66" fmla="*/ 9 w 60"/>
                <a:gd name="T67" fmla="*/ 53 h 156"/>
                <a:gd name="T68" fmla="*/ 16 w 60"/>
                <a:gd name="T69" fmla="*/ 45 h 156"/>
                <a:gd name="T70" fmla="*/ 23 w 60"/>
                <a:gd name="T71" fmla="*/ 40 h 156"/>
                <a:gd name="T72" fmla="*/ 27 w 60"/>
                <a:gd name="T73" fmla="*/ 42 h 156"/>
                <a:gd name="T74" fmla="*/ 28 w 60"/>
                <a:gd name="T75" fmla="*/ 38 h 156"/>
                <a:gd name="T76" fmla="*/ 26 w 60"/>
                <a:gd name="T77" fmla="*/ 35 h 156"/>
                <a:gd name="T78" fmla="*/ 30 w 60"/>
                <a:gd name="T79" fmla="*/ 34 h 156"/>
                <a:gd name="T80" fmla="*/ 32 w 60"/>
                <a:gd name="T81" fmla="*/ 35 h 156"/>
                <a:gd name="T82" fmla="*/ 31 w 60"/>
                <a:gd name="T83" fmla="*/ 40 h 156"/>
                <a:gd name="T84" fmla="*/ 25 w 60"/>
                <a:gd name="T85" fmla="*/ 125 h 156"/>
                <a:gd name="T86" fmla="*/ 13 w 60"/>
                <a:gd name="T87" fmla="*/ 113 h 156"/>
                <a:gd name="T88" fmla="*/ 10 w 60"/>
                <a:gd name="T89" fmla="*/ 98 h 156"/>
                <a:gd name="T90" fmla="*/ 6 w 60"/>
                <a:gd name="T91" fmla="*/ 87 h 156"/>
                <a:gd name="T92" fmla="*/ 5 w 60"/>
                <a:gd name="T93" fmla="*/ 84 h 156"/>
                <a:gd name="T94" fmla="*/ 2 w 60"/>
                <a:gd name="T95" fmla="*/ 86 h 156"/>
                <a:gd name="T96" fmla="*/ 2 w 60"/>
                <a:gd name="T97" fmla="*/ 73 h 156"/>
                <a:gd name="T98" fmla="*/ 2 w 60"/>
                <a:gd name="T99" fmla="*/ 92 h 156"/>
                <a:gd name="T100" fmla="*/ 27 w 60"/>
                <a:gd name="T101" fmla="*/ 154 h 156"/>
                <a:gd name="T102" fmla="*/ 22 w 60"/>
                <a:gd name="T103" fmla="*/ 147 h 156"/>
                <a:gd name="T104" fmla="*/ 25 w 60"/>
                <a:gd name="T105" fmla="*/ 14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0" h="156">
                  <a:moveTo>
                    <a:pt x="21" y="37"/>
                  </a:moveTo>
                  <a:cubicBezTo>
                    <a:pt x="21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19" y="38"/>
                    <a:pt x="19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8"/>
                    <a:pt x="19" y="38"/>
                  </a:cubicBezTo>
                  <a:cubicBezTo>
                    <a:pt x="19" y="37"/>
                    <a:pt x="19" y="37"/>
                    <a:pt x="20" y="37"/>
                  </a:cubicBezTo>
                  <a:cubicBezTo>
                    <a:pt x="20" y="37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1" y="37"/>
                  </a:cubicBezTo>
                  <a:moveTo>
                    <a:pt x="22" y="35"/>
                  </a:moveTo>
                  <a:cubicBezTo>
                    <a:pt x="21" y="35"/>
                    <a:pt x="22" y="35"/>
                    <a:pt x="22" y="33"/>
                  </a:cubicBezTo>
                  <a:cubicBezTo>
                    <a:pt x="22" y="33"/>
                    <a:pt x="21" y="34"/>
                    <a:pt x="21" y="35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1" y="34"/>
                  </a:cubicBezTo>
                  <a:cubicBezTo>
                    <a:pt x="22" y="33"/>
                    <a:pt x="22" y="33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32"/>
                    <a:pt x="21" y="33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6"/>
                    <a:pt x="21" y="32"/>
                    <a:pt x="21" y="32"/>
                  </a:cubicBezTo>
                  <a:cubicBezTo>
                    <a:pt x="22" y="32"/>
                    <a:pt x="23" y="31"/>
                    <a:pt x="23" y="31"/>
                  </a:cubicBezTo>
                  <a:cubicBezTo>
                    <a:pt x="23" y="31"/>
                    <a:pt x="23" y="31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2" y="34"/>
                    <a:pt x="22" y="35"/>
                  </a:cubicBezTo>
                  <a:moveTo>
                    <a:pt x="24" y="30"/>
                  </a:move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4" y="28"/>
                    <a:pt x="24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8"/>
                    <a:pt x="25" y="28"/>
                    <a:pt x="25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4" y="30"/>
                  </a:cubicBezTo>
                  <a:moveTo>
                    <a:pt x="32" y="41"/>
                  </a:moveTo>
                  <a:cubicBezTo>
                    <a:pt x="32" y="41"/>
                    <a:pt x="33" y="39"/>
                    <a:pt x="33" y="38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4" y="36"/>
                    <a:pt x="35" y="35"/>
                    <a:pt x="36" y="34"/>
                  </a:cubicBezTo>
                  <a:cubicBezTo>
                    <a:pt x="36" y="33"/>
                    <a:pt x="36" y="32"/>
                    <a:pt x="37" y="31"/>
                  </a:cubicBezTo>
                  <a:cubicBezTo>
                    <a:pt x="37" y="31"/>
                    <a:pt x="37" y="30"/>
                    <a:pt x="37" y="29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8" y="27"/>
                    <a:pt x="40" y="25"/>
                    <a:pt x="40" y="23"/>
                  </a:cubicBezTo>
                  <a:cubicBezTo>
                    <a:pt x="39" y="23"/>
                    <a:pt x="39" y="24"/>
                    <a:pt x="37" y="24"/>
                  </a:cubicBezTo>
                  <a:cubicBezTo>
                    <a:pt x="37" y="23"/>
                    <a:pt x="37" y="23"/>
                    <a:pt x="39" y="22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40" y="17"/>
                    <a:pt x="37" y="20"/>
                    <a:pt x="36" y="21"/>
                  </a:cubicBezTo>
                  <a:cubicBezTo>
                    <a:pt x="35" y="22"/>
                    <a:pt x="34" y="24"/>
                    <a:pt x="32" y="24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24"/>
                    <a:pt x="30" y="26"/>
                    <a:pt x="28" y="28"/>
                  </a:cubicBezTo>
                  <a:cubicBezTo>
                    <a:pt x="28" y="28"/>
                    <a:pt x="28" y="27"/>
                    <a:pt x="28" y="27"/>
                  </a:cubicBezTo>
                  <a:cubicBezTo>
                    <a:pt x="28" y="27"/>
                    <a:pt x="28" y="27"/>
                    <a:pt x="30" y="25"/>
                  </a:cubicBezTo>
                  <a:cubicBezTo>
                    <a:pt x="30" y="25"/>
                    <a:pt x="30" y="25"/>
                    <a:pt x="29" y="25"/>
                  </a:cubicBezTo>
                  <a:cubicBezTo>
                    <a:pt x="30" y="24"/>
                    <a:pt x="32" y="23"/>
                    <a:pt x="32" y="22"/>
                  </a:cubicBezTo>
                  <a:cubicBezTo>
                    <a:pt x="31" y="20"/>
                    <a:pt x="38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4"/>
                    <a:pt x="42" y="13"/>
                    <a:pt x="43" y="13"/>
                  </a:cubicBezTo>
                  <a:cubicBezTo>
                    <a:pt x="42" y="14"/>
                    <a:pt x="41" y="15"/>
                    <a:pt x="40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5"/>
                    <a:pt x="41" y="15"/>
                    <a:pt x="40" y="16"/>
                  </a:cubicBezTo>
                  <a:cubicBezTo>
                    <a:pt x="41" y="16"/>
                    <a:pt x="41" y="16"/>
                    <a:pt x="44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4" y="13"/>
                    <a:pt x="44" y="13"/>
                    <a:pt x="44" y="12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46" y="13"/>
                    <a:pt x="47" y="11"/>
                    <a:pt x="48" y="11"/>
                  </a:cubicBezTo>
                  <a:cubicBezTo>
                    <a:pt x="49" y="12"/>
                    <a:pt x="49" y="12"/>
                    <a:pt x="49" y="11"/>
                  </a:cubicBezTo>
                  <a:cubicBezTo>
                    <a:pt x="49" y="11"/>
                    <a:pt x="49" y="11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5" y="13"/>
                    <a:pt x="46" y="14"/>
                  </a:cubicBezTo>
                  <a:cubicBezTo>
                    <a:pt x="46" y="14"/>
                    <a:pt x="47" y="14"/>
                    <a:pt x="47" y="14"/>
                  </a:cubicBezTo>
                  <a:cubicBezTo>
                    <a:pt x="47" y="14"/>
                    <a:pt x="47" y="15"/>
                    <a:pt x="44" y="16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4" y="15"/>
                    <a:pt x="43" y="15"/>
                    <a:pt x="42" y="16"/>
                  </a:cubicBezTo>
                  <a:cubicBezTo>
                    <a:pt x="42" y="16"/>
                    <a:pt x="42" y="17"/>
                    <a:pt x="42" y="17"/>
                  </a:cubicBezTo>
                  <a:cubicBezTo>
                    <a:pt x="42" y="18"/>
                    <a:pt x="42" y="18"/>
                    <a:pt x="41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1"/>
                  </a:cubicBezTo>
                  <a:cubicBezTo>
                    <a:pt x="42" y="21"/>
                    <a:pt x="42" y="21"/>
                    <a:pt x="42" y="22"/>
                  </a:cubicBezTo>
                  <a:cubicBezTo>
                    <a:pt x="44" y="21"/>
                    <a:pt x="44" y="19"/>
                    <a:pt x="46" y="18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46" y="18"/>
                    <a:pt x="46" y="18"/>
                    <a:pt x="45" y="19"/>
                  </a:cubicBezTo>
                  <a:cubicBezTo>
                    <a:pt x="46" y="19"/>
                    <a:pt x="46" y="19"/>
                    <a:pt x="46" y="20"/>
                  </a:cubicBezTo>
                  <a:cubicBezTo>
                    <a:pt x="47" y="19"/>
                    <a:pt x="47" y="19"/>
                    <a:pt x="48" y="19"/>
                  </a:cubicBezTo>
                  <a:cubicBezTo>
                    <a:pt x="48" y="17"/>
                    <a:pt x="49" y="17"/>
                    <a:pt x="49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4"/>
                    <a:pt x="51" y="13"/>
                  </a:cubicBezTo>
                  <a:cubicBezTo>
                    <a:pt x="52" y="13"/>
                    <a:pt x="52" y="11"/>
                    <a:pt x="53" y="10"/>
                  </a:cubicBezTo>
                  <a:cubicBezTo>
                    <a:pt x="53" y="10"/>
                    <a:pt x="54" y="9"/>
                    <a:pt x="54" y="9"/>
                  </a:cubicBezTo>
                  <a:cubicBezTo>
                    <a:pt x="54" y="8"/>
                    <a:pt x="53" y="8"/>
                    <a:pt x="53" y="8"/>
                  </a:cubicBezTo>
                  <a:cubicBezTo>
                    <a:pt x="52" y="8"/>
                    <a:pt x="52" y="9"/>
                    <a:pt x="51" y="8"/>
                  </a:cubicBezTo>
                  <a:cubicBezTo>
                    <a:pt x="52" y="8"/>
                    <a:pt x="53" y="8"/>
                    <a:pt x="54" y="7"/>
                  </a:cubicBezTo>
                  <a:cubicBezTo>
                    <a:pt x="50" y="7"/>
                    <a:pt x="49" y="10"/>
                    <a:pt x="46" y="11"/>
                  </a:cubicBezTo>
                  <a:cubicBezTo>
                    <a:pt x="46" y="11"/>
                    <a:pt x="47" y="10"/>
                    <a:pt x="48" y="10"/>
                  </a:cubicBezTo>
                  <a:cubicBezTo>
                    <a:pt x="48" y="10"/>
                    <a:pt x="48" y="10"/>
                    <a:pt x="47" y="10"/>
                  </a:cubicBezTo>
                  <a:cubicBezTo>
                    <a:pt x="49" y="8"/>
                    <a:pt x="50" y="8"/>
                    <a:pt x="51" y="7"/>
                  </a:cubicBezTo>
                  <a:cubicBezTo>
                    <a:pt x="49" y="7"/>
                    <a:pt x="48" y="9"/>
                    <a:pt x="46" y="9"/>
                  </a:cubicBezTo>
                  <a:cubicBezTo>
                    <a:pt x="47" y="9"/>
                    <a:pt x="48" y="9"/>
                    <a:pt x="49" y="7"/>
                  </a:cubicBezTo>
                  <a:cubicBezTo>
                    <a:pt x="48" y="7"/>
                    <a:pt x="48" y="8"/>
                    <a:pt x="47" y="9"/>
                  </a:cubicBezTo>
                  <a:cubicBezTo>
                    <a:pt x="47" y="8"/>
                    <a:pt x="47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51" y="6"/>
                    <a:pt x="54" y="4"/>
                    <a:pt x="55" y="3"/>
                  </a:cubicBezTo>
                  <a:cubicBezTo>
                    <a:pt x="55" y="3"/>
                    <a:pt x="55" y="3"/>
                    <a:pt x="52" y="5"/>
                  </a:cubicBezTo>
                  <a:cubicBezTo>
                    <a:pt x="55" y="3"/>
                    <a:pt x="57" y="2"/>
                    <a:pt x="59" y="1"/>
                  </a:cubicBezTo>
                  <a:cubicBezTo>
                    <a:pt x="60" y="1"/>
                    <a:pt x="60" y="1"/>
                    <a:pt x="60" y="0"/>
                  </a:cubicBezTo>
                  <a:cubicBezTo>
                    <a:pt x="59" y="1"/>
                    <a:pt x="57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6" y="2"/>
                    <a:pt x="56" y="2"/>
                    <a:pt x="56" y="2"/>
                  </a:cubicBezTo>
                  <a:cubicBezTo>
                    <a:pt x="54" y="3"/>
                    <a:pt x="54" y="3"/>
                    <a:pt x="52" y="4"/>
                  </a:cubicBezTo>
                  <a:cubicBezTo>
                    <a:pt x="52" y="4"/>
                    <a:pt x="53" y="4"/>
                    <a:pt x="53" y="4"/>
                  </a:cubicBezTo>
                  <a:cubicBezTo>
                    <a:pt x="50" y="6"/>
                    <a:pt x="45" y="8"/>
                    <a:pt x="42" y="10"/>
                  </a:cubicBezTo>
                  <a:cubicBezTo>
                    <a:pt x="35" y="16"/>
                    <a:pt x="34" y="16"/>
                    <a:pt x="30" y="20"/>
                  </a:cubicBezTo>
                  <a:cubicBezTo>
                    <a:pt x="24" y="27"/>
                    <a:pt x="23" y="27"/>
                    <a:pt x="20" y="32"/>
                  </a:cubicBezTo>
                  <a:cubicBezTo>
                    <a:pt x="14" y="40"/>
                    <a:pt x="14" y="40"/>
                    <a:pt x="12" y="45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0"/>
                    <a:pt x="9" y="50"/>
                    <a:pt x="10" y="50"/>
                  </a:cubicBezTo>
                  <a:cubicBezTo>
                    <a:pt x="9" y="50"/>
                    <a:pt x="9" y="50"/>
                    <a:pt x="9" y="52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10" y="51"/>
                    <a:pt x="10" y="52"/>
                  </a:cubicBezTo>
                  <a:cubicBezTo>
                    <a:pt x="9" y="52"/>
                    <a:pt x="9" y="52"/>
                    <a:pt x="9" y="53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5"/>
                    <a:pt x="8" y="57"/>
                    <a:pt x="7" y="60"/>
                  </a:cubicBezTo>
                  <a:cubicBezTo>
                    <a:pt x="7" y="60"/>
                    <a:pt x="8" y="59"/>
                    <a:pt x="8" y="57"/>
                  </a:cubicBezTo>
                  <a:cubicBezTo>
                    <a:pt x="10" y="52"/>
                    <a:pt x="13" y="49"/>
                    <a:pt x="16" y="45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3"/>
                    <a:pt x="18" y="43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1" y="42"/>
                    <a:pt x="21" y="39"/>
                    <a:pt x="23" y="40"/>
                  </a:cubicBezTo>
                  <a:cubicBezTo>
                    <a:pt x="23" y="40"/>
                    <a:pt x="24" y="40"/>
                    <a:pt x="24" y="39"/>
                  </a:cubicBezTo>
                  <a:cubicBezTo>
                    <a:pt x="24" y="40"/>
                    <a:pt x="23" y="41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4" y="42"/>
                    <a:pt x="26" y="42"/>
                    <a:pt x="27" y="42"/>
                  </a:cubicBezTo>
                  <a:cubicBezTo>
                    <a:pt x="27" y="42"/>
                    <a:pt x="28" y="40"/>
                    <a:pt x="28" y="39"/>
                  </a:cubicBezTo>
                  <a:cubicBezTo>
                    <a:pt x="28" y="39"/>
                    <a:pt x="27" y="40"/>
                    <a:pt x="27" y="40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8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6" y="37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7" y="35"/>
                    <a:pt x="26" y="35"/>
                    <a:pt x="26" y="35"/>
                  </a:cubicBezTo>
                  <a:cubicBezTo>
                    <a:pt x="26" y="34"/>
                    <a:pt x="27" y="34"/>
                    <a:pt x="28" y="33"/>
                  </a:cubicBezTo>
                  <a:cubicBezTo>
                    <a:pt x="28" y="33"/>
                    <a:pt x="29" y="34"/>
                    <a:pt x="29" y="33"/>
                  </a:cubicBezTo>
                  <a:cubicBezTo>
                    <a:pt x="29" y="33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29" y="35"/>
                    <a:pt x="29" y="36"/>
                  </a:cubicBezTo>
                  <a:cubicBezTo>
                    <a:pt x="30" y="37"/>
                    <a:pt x="31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3" y="37"/>
                    <a:pt x="30" y="37"/>
                    <a:pt x="29" y="39"/>
                  </a:cubicBezTo>
                  <a:cubicBezTo>
                    <a:pt x="30" y="39"/>
                    <a:pt x="30" y="40"/>
                    <a:pt x="31" y="40"/>
                  </a:cubicBezTo>
                  <a:cubicBezTo>
                    <a:pt x="31" y="40"/>
                    <a:pt x="31" y="41"/>
                    <a:pt x="30" y="41"/>
                  </a:cubicBezTo>
                  <a:cubicBezTo>
                    <a:pt x="31" y="41"/>
                    <a:pt x="32" y="41"/>
                    <a:pt x="32" y="42"/>
                  </a:cubicBezTo>
                  <a:cubicBezTo>
                    <a:pt x="32" y="41"/>
                    <a:pt x="32" y="41"/>
                    <a:pt x="32" y="41"/>
                  </a:cubicBezTo>
                  <a:moveTo>
                    <a:pt x="25" y="125"/>
                  </a:moveTo>
                  <a:cubicBezTo>
                    <a:pt x="25" y="123"/>
                    <a:pt x="15" y="111"/>
                    <a:pt x="14" y="111"/>
                  </a:cubicBezTo>
                  <a:cubicBezTo>
                    <a:pt x="14" y="112"/>
                    <a:pt x="14" y="112"/>
                    <a:pt x="14" y="113"/>
                  </a:cubicBezTo>
                  <a:cubicBezTo>
                    <a:pt x="14" y="113"/>
                    <a:pt x="14" y="113"/>
                    <a:pt x="14" y="113"/>
                  </a:cubicBezTo>
                  <a:cubicBezTo>
                    <a:pt x="13" y="113"/>
                    <a:pt x="13" y="113"/>
                    <a:pt x="13" y="113"/>
                  </a:cubicBezTo>
                  <a:cubicBezTo>
                    <a:pt x="14" y="110"/>
                    <a:pt x="14" y="110"/>
                    <a:pt x="13" y="109"/>
                  </a:cubicBezTo>
                  <a:cubicBezTo>
                    <a:pt x="13" y="109"/>
                    <a:pt x="13" y="110"/>
                    <a:pt x="13" y="110"/>
                  </a:cubicBezTo>
                  <a:cubicBezTo>
                    <a:pt x="12" y="110"/>
                    <a:pt x="12" y="110"/>
                    <a:pt x="12" y="109"/>
                  </a:cubicBezTo>
                  <a:cubicBezTo>
                    <a:pt x="16" y="107"/>
                    <a:pt x="10" y="98"/>
                    <a:pt x="10" y="98"/>
                  </a:cubicBezTo>
                  <a:cubicBezTo>
                    <a:pt x="10" y="98"/>
                    <a:pt x="9" y="98"/>
                    <a:pt x="9" y="98"/>
                  </a:cubicBezTo>
                  <a:cubicBezTo>
                    <a:pt x="7" y="93"/>
                    <a:pt x="7" y="93"/>
                    <a:pt x="8" y="89"/>
                  </a:cubicBezTo>
                  <a:cubicBezTo>
                    <a:pt x="8" y="89"/>
                    <a:pt x="7" y="89"/>
                    <a:pt x="7" y="90"/>
                  </a:cubicBezTo>
                  <a:cubicBezTo>
                    <a:pt x="7" y="89"/>
                    <a:pt x="7" y="88"/>
                    <a:pt x="6" y="87"/>
                  </a:cubicBezTo>
                  <a:cubicBezTo>
                    <a:pt x="6" y="88"/>
                    <a:pt x="6" y="88"/>
                    <a:pt x="6" y="88"/>
                  </a:cubicBezTo>
                  <a:cubicBezTo>
                    <a:pt x="6" y="88"/>
                    <a:pt x="6" y="87"/>
                    <a:pt x="5" y="86"/>
                  </a:cubicBezTo>
                  <a:cubicBezTo>
                    <a:pt x="5" y="86"/>
                    <a:pt x="5" y="86"/>
                    <a:pt x="5" y="86"/>
                  </a:cubicBezTo>
                  <a:cubicBezTo>
                    <a:pt x="5" y="86"/>
                    <a:pt x="5" y="86"/>
                    <a:pt x="5" y="84"/>
                  </a:cubicBezTo>
                  <a:cubicBezTo>
                    <a:pt x="5" y="84"/>
                    <a:pt x="4" y="84"/>
                    <a:pt x="4" y="84"/>
                  </a:cubicBezTo>
                  <a:cubicBezTo>
                    <a:pt x="4" y="85"/>
                    <a:pt x="4" y="85"/>
                    <a:pt x="4" y="88"/>
                  </a:cubicBezTo>
                  <a:cubicBezTo>
                    <a:pt x="3" y="86"/>
                    <a:pt x="4" y="84"/>
                    <a:pt x="4" y="82"/>
                  </a:cubicBezTo>
                  <a:cubicBezTo>
                    <a:pt x="3" y="83"/>
                    <a:pt x="3" y="83"/>
                    <a:pt x="2" y="86"/>
                  </a:cubicBezTo>
                  <a:cubicBezTo>
                    <a:pt x="2" y="85"/>
                    <a:pt x="2" y="85"/>
                    <a:pt x="2" y="83"/>
                  </a:cubicBezTo>
                  <a:cubicBezTo>
                    <a:pt x="2" y="83"/>
                    <a:pt x="2" y="84"/>
                    <a:pt x="2" y="84"/>
                  </a:cubicBezTo>
                  <a:cubicBezTo>
                    <a:pt x="0" y="76"/>
                    <a:pt x="6" y="70"/>
                    <a:pt x="5" y="62"/>
                  </a:cubicBezTo>
                  <a:cubicBezTo>
                    <a:pt x="4" y="65"/>
                    <a:pt x="2" y="73"/>
                    <a:pt x="2" y="73"/>
                  </a:cubicBezTo>
                  <a:cubicBezTo>
                    <a:pt x="2" y="73"/>
                    <a:pt x="2" y="73"/>
                    <a:pt x="2" y="73"/>
                  </a:cubicBezTo>
                  <a:cubicBezTo>
                    <a:pt x="1" y="81"/>
                    <a:pt x="1" y="85"/>
                    <a:pt x="2" y="87"/>
                  </a:cubicBezTo>
                  <a:cubicBezTo>
                    <a:pt x="2" y="86"/>
                    <a:pt x="2" y="86"/>
                    <a:pt x="2" y="85"/>
                  </a:cubicBezTo>
                  <a:cubicBezTo>
                    <a:pt x="2" y="86"/>
                    <a:pt x="2" y="92"/>
                    <a:pt x="2" y="92"/>
                  </a:cubicBezTo>
                  <a:cubicBezTo>
                    <a:pt x="1" y="112"/>
                    <a:pt x="11" y="137"/>
                    <a:pt x="27" y="154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9" y="156"/>
                    <a:pt x="29" y="156"/>
                    <a:pt x="29" y="156"/>
                  </a:cubicBezTo>
                  <a:cubicBezTo>
                    <a:pt x="28" y="155"/>
                    <a:pt x="28" y="155"/>
                    <a:pt x="27" y="154"/>
                  </a:cubicBezTo>
                  <a:cubicBezTo>
                    <a:pt x="27" y="154"/>
                    <a:pt x="27" y="154"/>
                    <a:pt x="28" y="155"/>
                  </a:cubicBezTo>
                  <a:cubicBezTo>
                    <a:pt x="27" y="154"/>
                    <a:pt x="27" y="154"/>
                    <a:pt x="26" y="153"/>
                  </a:cubicBezTo>
                  <a:cubicBezTo>
                    <a:pt x="26" y="153"/>
                    <a:pt x="27" y="153"/>
                    <a:pt x="27" y="154"/>
                  </a:cubicBezTo>
                  <a:cubicBezTo>
                    <a:pt x="26" y="151"/>
                    <a:pt x="23" y="149"/>
                    <a:pt x="22" y="147"/>
                  </a:cubicBezTo>
                  <a:cubicBezTo>
                    <a:pt x="24" y="150"/>
                    <a:pt x="24" y="150"/>
                    <a:pt x="26" y="151"/>
                  </a:cubicBezTo>
                  <a:cubicBezTo>
                    <a:pt x="25" y="150"/>
                    <a:pt x="24" y="149"/>
                    <a:pt x="24" y="148"/>
                  </a:cubicBezTo>
                  <a:cubicBezTo>
                    <a:pt x="24" y="146"/>
                    <a:pt x="22" y="145"/>
                    <a:pt x="22" y="143"/>
                  </a:cubicBezTo>
                  <a:cubicBezTo>
                    <a:pt x="23" y="141"/>
                    <a:pt x="24" y="142"/>
                    <a:pt x="25" y="142"/>
                  </a:cubicBezTo>
                  <a:cubicBezTo>
                    <a:pt x="25" y="141"/>
                    <a:pt x="25" y="140"/>
                    <a:pt x="25" y="139"/>
                  </a:cubicBezTo>
                  <a:cubicBezTo>
                    <a:pt x="25" y="137"/>
                    <a:pt x="23" y="134"/>
                    <a:pt x="23" y="132"/>
                  </a:cubicBezTo>
                  <a:cubicBezTo>
                    <a:pt x="23" y="130"/>
                    <a:pt x="25" y="128"/>
                    <a:pt x="25" y="1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 13"/>
            <p:cNvSpPr/>
            <p:nvPr/>
          </p:nvSpPr>
          <p:spPr bwMode="auto">
            <a:xfrm>
              <a:off x="6435075" y="2912178"/>
              <a:ext cx="6350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 14"/>
            <p:cNvSpPr/>
            <p:nvPr/>
          </p:nvSpPr>
          <p:spPr bwMode="auto">
            <a:xfrm>
              <a:off x="6428725" y="2918528"/>
              <a:ext cx="6350" cy="79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 15"/>
            <p:cNvSpPr/>
            <p:nvPr/>
          </p:nvSpPr>
          <p:spPr bwMode="auto">
            <a:xfrm>
              <a:off x="6549375" y="2799466"/>
              <a:ext cx="46038" cy="26988"/>
            </a:xfrm>
            <a:custGeom>
              <a:avLst/>
              <a:gdLst>
                <a:gd name="T0" fmla="*/ 2 w 7"/>
                <a:gd name="T1" fmla="*/ 3 h 4"/>
                <a:gd name="T2" fmla="*/ 0 w 7"/>
                <a:gd name="T3" fmla="*/ 4 h 4"/>
                <a:gd name="T4" fmla="*/ 0 w 7"/>
                <a:gd name="T5" fmla="*/ 4 h 4"/>
                <a:gd name="T6" fmla="*/ 1 w 7"/>
                <a:gd name="T7" fmla="*/ 3 h 4"/>
                <a:gd name="T8" fmla="*/ 1 w 7"/>
                <a:gd name="T9" fmla="*/ 3 h 4"/>
                <a:gd name="T10" fmla="*/ 2 w 7"/>
                <a:gd name="T11" fmla="*/ 3 h 4"/>
                <a:gd name="T12" fmla="*/ 3 w 7"/>
                <a:gd name="T13" fmla="*/ 2 h 4"/>
                <a:gd name="T14" fmla="*/ 2 w 7"/>
                <a:gd name="T15" fmla="*/ 2 h 4"/>
                <a:gd name="T16" fmla="*/ 4 w 7"/>
                <a:gd name="T17" fmla="*/ 2 h 4"/>
                <a:gd name="T18" fmla="*/ 5 w 7"/>
                <a:gd name="T19" fmla="*/ 1 h 4"/>
                <a:gd name="T20" fmla="*/ 5 w 7"/>
                <a:gd name="T21" fmla="*/ 1 h 4"/>
                <a:gd name="T22" fmla="*/ 5 w 7"/>
                <a:gd name="T23" fmla="*/ 1 h 4"/>
                <a:gd name="T24" fmla="*/ 5 w 7"/>
                <a:gd name="T25" fmla="*/ 1 h 4"/>
                <a:gd name="T26" fmla="*/ 5 w 7"/>
                <a:gd name="T27" fmla="*/ 1 h 4"/>
                <a:gd name="T28" fmla="*/ 5 w 7"/>
                <a:gd name="T29" fmla="*/ 1 h 4"/>
                <a:gd name="T30" fmla="*/ 5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6 w 7"/>
                <a:gd name="T41" fmla="*/ 1 h 4"/>
                <a:gd name="T42" fmla="*/ 6 w 7"/>
                <a:gd name="T43" fmla="*/ 1 h 4"/>
                <a:gd name="T44" fmla="*/ 7 w 7"/>
                <a:gd name="T45" fmla="*/ 0 h 4"/>
                <a:gd name="T46" fmla="*/ 7 w 7"/>
                <a:gd name="T47" fmla="*/ 0 h 4"/>
                <a:gd name="T48" fmla="*/ 7 w 7"/>
                <a:gd name="T49" fmla="*/ 0 h 4"/>
                <a:gd name="T50" fmla="*/ 7 w 7"/>
                <a:gd name="T51" fmla="*/ 1 h 4"/>
                <a:gd name="T52" fmla="*/ 6 w 7"/>
                <a:gd name="T53" fmla="*/ 1 h 4"/>
                <a:gd name="T54" fmla="*/ 3 w 7"/>
                <a:gd name="T55" fmla="*/ 2 h 4"/>
                <a:gd name="T56" fmla="*/ 3 w 7"/>
                <a:gd name="T57" fmla="*/ 2 h 4"/>
                <a:gd name="T58" fmla="*/ 4 w 7"/>
                <a:gd name="T59" fmla="*/ 2 h 4"/>
                <a:gd name="T60" fmla="*/ 2 w 7"/>
                <a:gd name="T61" fmla="*/ 3 h 4"/>
                <a:gd name="T62" fmla="*/ 3 w 7"/>
                <a:gd name="T63" fmla="*/ 3 h 4"/>
                <a:gd name="T64" fmla="*/ 2 w 7"/>
                <a:gd name="T65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" h="4">
                  <a:moveTo>
                    <a:pt x="2" y="3"/>
                  </a:moveTo>
                  <a:cubicBezTo>
                    <a:pt x="1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7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5" y="1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1" name="Freeform 16"/>
            <p:cNvSpPr/>
            <p:nvPr/>
          </p:nvSpPr>
          <p:spPr bwMode="auto">
            <a:xfrm>
              <a:off x="6582713" y="2805816"/>
              <a:ext cx="12700" cy="6350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0 h 1"/>
                <a:gd name="T10" fmla="*/ 1 w 2"/>
                <a:gd name="T11" fmla="*/ 0 h 1"/>
                <a:gd name="T12" fmla="*/ 2 w 2"/>
                <a:gd name="T13" fmla="*/ 0 h 1"/>
                <a:gd name="T14" fmla="*/ 2 w 2"/>
                <a:gd name="T15" fmla="*/ 0 h 1"/>
                <a:gd name="T16" fmla="*/ 1 w 2"/>
                <a:gd name="T1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Freeform 17"/>
            <p:cNvSpPr/>
            <p:nvPr/>
          </p:nvSpPr>
          <p:spPr bwMode="auto">
            <a:xfrm>
              <a:off x="6568425" y="2812166"/>
              <a:ext cx="26988" cy="6350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1 w 4"/>
                <a:gd name="T5" fmla="*/ 1 h 1"/>
                <a:gd name="T6" fmla="*/ 2 w 4"/>
                <a:gd name="T7" fmla="*/ 1 h 1"/>
                <a:gd name="T8" fmla="*/ 2 w 4"/>
                <a:gd name="T9" fmla="*/ 0 h 1"/>
                <a:gd name="T10" fmla="*/ 2 w 4"/>
                <a:gd name="T11" fmla="*/ 0 h 1"/>
                <a:gd name="T12" fmla="*/ 4 w 4"/>
                <a:gd name="T13" fmla="*/ 0 h 1"/>
                <a:gd name="T14" fmla="*/ 4 w 4"/>
                <a:gd name="T15" fmla="*/ 0 h 1"/>
                <a:gd name="T16" fmla="*/ 4 w 4"/>
                <a:gd name="T17" fmla="*/ 0 h 1"/>
                <a:gd name="T18" fmla="*/ 0 w 4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Freeform 18"/>
            <p:cNvSpPr/>
            <p:nvPr/>
          </p:nvSpPr>
          <p:spPr bwMode="auto">
            <a:xfrm>
              <a:off x="6541438" y="2818516"/>
              <a:ext cx="20638" cy="14288"/>
            </a:xfrm>
            <a:custGeom>
              <a:avLst/>
              <a:gdLst>
                <a:gd name="T0" fmla="*/ 2 w 3"/>
                <a:gd name="T1" fmla="*/ 2 h 2"/>
                <a:gd name="T2" fmla="*/ 1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1 w 3"/>
                <a:gd name="T9" fmla="*/ 2 h 2"/>
                <a:gd name="T10" fmla="*/ 2 w 3"/>
                <a:gd name="T11" fmla="*/ 1 h 2"/>
                <a:gd name="T12" fmla="*/ 2 w 3"/>
                <a:gd name="T13" fmla="*/ 1 h 2"/>
                <a:gd name="T14" fmla="*/ 2 w 3"/>
                <a:gd name="T15" fmla="*/ 1 h 2"/>
                <a:gd name="T16" fmla="*/ 1 w 3"/>
                <a:gd name="T17" fmla="*/ 1 h 2"/>
                <a:gd name="T18" fmla="*/ 0 w 3"/>
                <a:gd name="T19" fmla="*/ 1 h 2"/>
                <a:gd name="T20" fmla="*/ 3 w 3"/>
                <a:gd name="T21" fmla="*/ 0 h 2"/>
                <a:gd name="T22" fmla="*/ 3 w 3"/>
                <a:gd name="T23" fmla="*/ 1 h 2"/>
                <a:gd name="T24" fmla="*/ 3 w 3"/>
                <a:gd name="T25" fmla="*/ 1 h 2"/>
                <a:gd name="T26" fmla="*/ 2 w 3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2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 19"/>
            <p:cNvSpPr/>
            <p:nvPr/>
          </p:nvSpPr>
          <p:spPr bwMode="auto">
            <a:xfrm>
              <a:off x="6508100" y="2832803"/>
              <a:ext cx="26988" cy="12700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  <a:gd name="T4" fmla="*/ 0 w 4"/>
                <a:gd name="T5" fmla="*/ 2 h 2"/>
                <a:gd name="T6" fmla="*/ 0 w 4"/>
                <a:gd name="T7" fmla="*/ 2 h 2"/>
                <a:gd name="T8" fmla="*/ 2 w 4"/>
                <a:gd name="T9" fmla="*/ 1 h 2"/>
                <a:gd name="T10" fmla="*/ 3 w 4"/>
                <a:gd name="T11" fmla="*/ 1 h 2"/>
                <a:gd name="T12" fmla="*/ 3 w 4"/>
                <a:gd name="T13" fmla="*/ 1 h 2"/>
                <a:gd name="T14" fmla="*/ 3 w 4"/>
                <a:gd name="T15" fmla="*/ 1 h 2"/>
                <a:gd name="T16" fmla="*/ 3 w 4"/>
                <a:gd name="T17" fmla="*/ 1 h 2"/>
                <a:gd name="T18" fmla="*/ 4 w 4"/>
                <a:gd name="T19" fmla="*/ 0 h 2"/>
                <a:gd name="T20" fmla="*/ 4 w 4"/>
                <a:gd name="T21" fmla="*/ 1 h 2"/>
                <a:gd name="T22" fmla="*/ 4 w 4"/>
                <a:gd name="T23" fmla="*/ 1 h 2"/>
                <a:gd name="T24" fmla="*/ 4 w 4"/>
                <a:gd name="T25" fmla="*/ 1 h 2"/>
                <a:gd name="T26" fmla="*/ 2 w 4"/>
                <a:gd name="T2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 20"/>
            <p:cNvSpPr/>
            <p:nvPr/>
          </p:nvSpPr>
          <p:spPr bwMode="auto">
            <a:xfrm>
              <a:off x="6522388" y="2839153"/>
              <a:ext cx="12700" cy="6350"/>
            </a:xfrm>
            <a:custGeom>
              <a:avLst/>
              <a:gdLst>
                <a:gd name="T0" fmla="*/ 1 w 2"/>
                <a:gd name="T1" fmla="*/ 1 h 1"/>
                <a:gd name="T2" fmla="*/ 0 w 2"/>
                <a:gd name="T3" fmla="*/ 1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1 w 2"/>
                <a:gd name="T11" fmla="*/ 1 h 1"/>
                <a:gd name="T12" fmla="*/ 2 w 2"/>
                <a:gd name="T13" fmla="*/ 0 h 1"/>
                <a:gd name="T14" fmla="*/ 2 w 2"/>
                <a:gd name="T15" fmla="*/ 0 h 1"/>
                <a:gd name="T16" fmla="*/ 2 w 2"/>
                <a:gd name="T17" fmla="*/ 1 h 1"/>
                <a:gd name="T18" fmla="*/ 1 w 2"/>
                <a:gd name="T1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 21"/>
            <p:cNvSpPr/>
            <p:nvPr/>
          </p:nvSpPr>
          <p:spPr bwMode="auto">
            <a:xfrm>
              <a:off x="6541438" y="2832803"/>
              <a:ext cx="7938" cy="635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7" name="Freeform 22"/>
            <p:cNvSpPr/>
            <p:nvPr/>
          </p:nvSpPr>
          <p:spPr bwMode="auto">
            <a:xfrm>
              <a:off x="6535088" y="2818516"/>
              <a:ext cx="47625" cy="41275"/>
            </a:xfrm>
            <a:custGeom>
              <a:avLst/>
              <a:gdLst>
                <a:gd name="T0" fmla="*/ 1 w 7"/>
                <a:gd name="T1" fmla="*/ 6 h 6"/>
                <a:gd name="T2" fmla="*/ 1 w 7"/>
                <a:gd name="T3" fmla="*/ 5 h 6"/>
                <a:gd name="T4" fmla="*/ 1 w 7"/>
                <a:gd name="T5" fmla="*/ 4 h 6"/>
                <a:gd name="T6" fmla="*/ 1 w 7"/>
                <a:gd name="T7" fmla="*/ 4 h 6"/>
                <a:gd name="T8" fmla="*/ 1 w 7"/>
                <a:gd name="T9" fmla="*/ 3 h 6"/>
                <a:gd name="T10" fmla="*/ 3 w 7"/>
                <a:gd name="T11" fmla="*/ 2 h 6"/>
                <a:gd name="T12" fmla="*/ 4 w 7"/>
                <a:gd name="T13" fmla="*/ 2 h 6"/>
                <a:gd name="T14" fmla="*/ 4 w 7"/>
                <a:gd name="T15" fmla="*/ 1 h 6"/>
                <a:gd name="T16" fmla="*/ 7 w 7"/>
                <a:gd name="T17" fmla="*/ 0 h 6"/>
                <a:gd name="T18" fmla="*/ 6 w 7"/>
                <a:gd name="T19" fmla="*/ 0 h 6"/>
                <a:gd name="T20" fmla="*/ 5 w 7"/>
                <a:gd name="T21" fmla="*/ 1 h 6"/>
                <a:gd name="T22" fmla="*/ 2 w 7"/>
                <a:gd name="T23" fmla="*/ 3 h 6"/>
                <a:gd name="T24" fmla="*/ 2 w 7"/>
                <a:gd name="T25" fmla="*/ 3 h 6"/>
                <a:gd name="T26" fmla="*/ 2 w 7"/>
                <a:gd name="T27" fmla="*/ 5 h 6"/>
                <a:gd name="T28" fmla="*/ 1 w 7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6">
                  <a:moveTo>
                    <a:pt x="1" y="6"/>
                  </a:moveTo>
                  <a:cubicBezTo>
                    <a:pt x="1" y="6"/>
                    <a:pt x="0" y="6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4" y="1"/>
                    <a:pt x="4" y="1"/>
                  </a:cubicBezTo>
                  <a:cubicBezTo>
                    <a:pt x="5" y="1"/>
                    <a:pt x="6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4" y="2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5"/>
                  </a:cubicBezTo>
                  <a:cubicBezTo>
                    <a:pt x="2" y="5"/>
                    <a:pt x="2" y="5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8" name="Freeform 23"/>
            <p:cNvSpPr/>
            <p:nvPr/>
          </p:nvSpPr>
          <p:spPr bwMode="auto">
            <a:xfrm>
              <a:off x="6601763" y="2993141"/>
              <a:ext cx="47625" cy="33338"/>
            </a:xfrm>
            <a:custGeom>
              <a:avLst/>
              <a:gdLst>
                <a:gd name="T0" fmla="*/ 7 w 7"/>
                <a:gd name="T1" fmla="*/ 3 h 5"/>
                <a:gd name="T2" fmla="*/ 5 w 7"/>
                <a:gd name="T3" fmla="*/ 4 h 5"/>
                <a:gd name="T4" fmla="*/ 5 w 7"/>
                <a:gd name="T5" fmla="*/ 4 h 5"/>
                <a:gd name="T6" fmla="*/ 4 w 7"/>
                <a:gd name="T7" fmla="*/ 4 h 5"/>
                <a:gd name="T8" fmla="*/ 3 w 7"/>
                <a:gd name="T9" fmla="*/ 5 h 5"/>
                <a:gd name="T10" fmla="*/ 1 w 7"/>
                <a:gd name="T11" fmla="*/ 4 h 5"/>
                <a:gd name="T12" fmla="*/ 1 w 7"/>
                <a:gd name="T13" fmla="*/ 3 h 5"/>
                <a:gd name="T14" fmla="*/ 0 w 7"/>
                <a:gd name="T15" fmla="*/ 3 h 5"/>
                <a:gd name="T16" fmla="*/ 0 w 7"/>
                <a:gd name="T17" fmla="*/ 2 h 5"/>
                <a:gd name="T18" fmla="*/ 2 w 7"/>
                <a:gd name="T19" fmla="*/ 0 h 5"/>
                <a:gd name="T20" fmla="*/ 3 w 7"/>
                <a:gd name="T21" fmla="*/ 1 h 5"/>
                <a:gd name="T22" fmla="*/ 3 w 7"/>
                <a:gd name="T23" fmla="*/ 1 h 5"/>
                <a:gd name="T24" fmla="*/ 5 w 7"/>
                <a:gd name="T25" fmla="*/ 2 h 5"/>
                <a:gd name="T26" fmla="*/ 6 w 7"/>
                <a:gd name="T27" fmla="*/ 2 h 5"/>
                <a:gd name="T28" fmla="*/ 7 w 7"/>
                <a:gd name="T2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" h="5">
                  <a:moveTo>
                    <a:pt x="7" y="3"/>
                  </a:move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3" y="4"/>
                    <a:pt x="3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3"/>
                    <a:pt x="7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9" name="Freeform 24"/>
            <p:cNvSpPr/>
            <p:nvPr/>
          </p:nvSpPr>
          <p:spPr bwMode="auto">
            <a:xfrm>
              <a:off x="6481113" y="2839153"/>
              <a:ext cx="261938" cy="166688"/>
            </a:xfrm>
            <a:custGeom>
              <a:avLst/>
              <a:gdLst>
                <a:gd name="T0" fmla="*/ 32 w 39"/>
                <a:gd name="T1" fmla="*/ 10 h 25"/>
                <a:gd name="T2" fmla="*/ 30 w 39"/>
                <a:gd name="T3" fmla="*/ 13 h 25"/>
                <a:gd name="T4" fmla="*/ 25 w 39"/>
                <a:gd name="T5" fmla="*/ 15 h 25"/>
                <a:gd name="T6" fmla="*/ 21 w 39"/>
                <a:gd name="T7" fmla="*/ 19 h 25"/>
                <a:gd name="T8" fmla="*/ 20 w 39"/>
                <a:gd name="T9" fmla="*/ 17 h 25"/>
                <a:gd name="T10" fmla="*/ 19 w 39"/>
                <a:gd name="T11" fmla="*/ 19 h 25"/>
                <a:gd name="T12" fmla="*/ 14 w 39"/>
                <a:gd name="T13" fmla="*/ 19 h 25"/>
                <a:gd name="T14" fmla="*/ 10 w 39"/>
                <a:gd name="T15" fmla="*/ 20 h 25"/>
                <a:gd name="T16" fmla="*/ 5 w 39"/>
                <a:gd name="T17" fmla="*/ 21 h 25"/>
                <a:gd name="T18" fmla="*/ 2 w 39"/>
                <a:gd name="T19" fmla="*/ 24 h 25"/>
                <a:gd name="T20" fmla="*/ 0 w 39"/>
                <a:gd name="T21" fmla="*/ 23 h 25"/>
                <a:gd name="T22" fmla="*/ 7 w 39"/>
                <a:gd name="T23" fmla="*/ 13 h 25"/>
                <a:gd name="T24" fmla="*/ 9 w 39"/>
                <a:gd name="T25" fmla="*/ 11 h 25"/>
                <a:gd name="T26" fmla="*/ 10 w 39"/>
                <a:gd name="T27" fmla="*/ 11 h 25"/>
                <a:gd name="T28" fmla="*/ 10 w 39"/>
                <a:gd name="T29" fmla="*/ 11 h 25"/>
                <a:gd name="T30" fmla="*/ 10 w 39"/>
                <a:gd name="T31" fmla="*/ 11 h 25"/>
                <a:gd name="T32" fmla="*/ 10 w 39"/>
                <a:gd name="T33" fmla="*/ 11 h 25"/>
                <a:gd name="T34" fmla="*/ 11 w 39"/>
                <a:gd name="T35" fmla="*/ 10 h 25"/>
                <a:gd name="T36" fmla="*/ 13 w 39"/>
                <a:gd name="T37" fmla="*/ 5 h 25"/>
                <a:gd name="T38" fmla="*/ 12 w 39"/>
                <a:gd name="T39" fmla="*/ 4 h 25"/>
                <a:gd name="T40" fmla="*/ 13 w 39"/>
                <a:gd name="T41" fmla="*/ 3 h 25"/>
                <a:gd name="T42" fmla="*/ 13 w 39"/>
                <a:gd name="T43" fmla="*/ 3 h 25"/>
                <a:gd name="T44" fmla="*/ 13 w 39"/>
                <a:gd name="T45" fmla="*/ 3 h 25"/>
                <a:gd name="T46" fmla="*/ 13 w 39"/>
                <a:gd name="T47" fmla="*/ 3 h 25"/>
                <a:gd name="T48" fmla="*/ 14 w 39"/>
                <a:gd name="T49" fmla="*/ 2 h 25"/>
                <a:gd name="T50" fmla="*/ 18 w 39"/>
                <a:gd name="T51" fmla="*/ 2 h 25"/>
                <a:gd name="T52" fmla="*/ 22 w 39"/>
                <a:gd name="T53" fmla="*/ 1 h 25"/>
                <a:gd name="T54" fmla="*/ 22 w 39"/>
                <a:gd name="T55" fmla="*/ 1 h 25"/>
                <a:gd name="T56" fmla="*/ 26 w 39"/>
                <a:gd name="T57" fmla="*/ 1 h 25"/>
                <a:gd name="T58" fmla="*/ 26 w 39"/>
                <a:gd name="T59" fmla="*/ 2 h 25"/>
                <a:gd name="T60" fmla="*/ 29 w 39"/>
                <a:gd name="T61" fmla="*/ 1 h 25"/>
                <a:gd name="T62" fmla="*/ 37 w 39"/>
                <a:gd name="T63" fmla="*/ 1 h 25"/>
                <a:gd name="T64" fmla="*/ 34 w 39"/>
                <a:gd name="T65" fmla="*/ 2 h 25"/>
                <a:gd name="T66" fmla="*/ 38 w 39"/>
                <a:gd name="T67" fmla="*/ 4 h 25"/>
                <a:gd name="T68" fmla="*/ 36 w 39"/>
                <a:gd name="T6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25">
                  <a:moveTo>
                    <a:pt x="38" y="8"/>
                  </a:moveTo>
                  <a:cubicBezTo>
                    <a:pt x="36" y="9"/>
                    <a:pt x="34" y="9"/>
                    <a:pt x="32" y="10"/>
                  </a:cubicBezTo>
                  <a:cubicBezTo>
                    <a:pt x="30" y="11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6" y="16"/>
                    <a:pt x="25" y="14"/>
                    <a:pt x="25" y="15"/>
                  </a:cubicBezTo>
                  <a:cubicBezTo>
                    <a:pt x="23" y="16"/>
                    <a:pt x="23" y="18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0" y="18"/>
                    <a:pt x="22" y="17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cubicBezTo>
                    <a:pt x="20" y="18"/>
                    <a:pt x="20" y="19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7" y="20"/>
                    <a:pt x="16" y="19"/>
                  </a:cubicBezTo>
                  <a:cubicBezTo>
                    <a:pt x="15" y="19"/>
                    <a:pt x="15" y="19"/>
                    <a:pt x="14" y="19"/>
                  </a:cubicBezTo>
                  <a:cubicBezTo>
                    <a:pt x="13" y="19"/>
                    <a:pt x="13" y="20"/>
                    <a:pt x="11" y="20"/>
                  </a:cubicBezTo>
                  <a:cubicBezTo>
                    <a:pt x="11" y="20"/>
                    <a:pt x="11" y="20"/>
                    <a:pt x="10" y="20"/>
                  </a:cubicBezTo>
                  <a:cubicBezTo>
                    <a:pt x="10" y="19"/>
                    <a:pt x="10" y="19"/>
                    <a:pt x="8" y="20"/>
                  </a:cubicBezTo>
                  <a:cubicBezTo>
                    <a:pt x="6" y="20"/>
                    <a:pt x="6" y="23"/>
                    <a:pt x="5" y="21"/>
                  </a:cubicBezTo>
                  <a:cubicBezTo>
                    <a:pt x="5" y="21"/>
                    <a:pt x="5" y="21"/>
                    <a:pt x="4" y="23"/>
                  </a:cubicBezTo>
                  <a:cubicBezTo>
                    <a:pt x="3" y="23"/>
                    <a:pt x="2" y="24"/>
                    <a:pt x="2" y="24"/>
                  </a:cubicBezTo>
                  <a:cubicBezTo>
                    <a:pt x="0" y="25"/>
                    <a:pt x="1" y="24"/>
                    <a:pt x="1" y="22"/>
                  </a:cubicBezTo>
                  <a:cubicBezTo>
                    <a:pt x="1" y="22"/>
                    <a:pt x="1" y="23"/>
                    <a:pt x="0" y="23"/>
                  </a:cubicBezTo>
                  <a:cubicBezTo>
                    <a:pt x="0" y="22"/>
                    <a:pt x="1" y="18"/>
                    <a:pt x="3" y="18"/>
                  </a:cubicBezTo>
                  <a:cubicBezTo>
                    <a:pt x="3" y="16"/>
                    <a:pt x="3" y="16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9" y="11"/>
                    <a:pt x="9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8" y="12"/>
                    <a:pt x="8" y="13"/>
                  </a:cubicBezTo>
                  <a:cubicBezTo>
                    <a:pt x="9" y="13"/>
                    <a:pt x="11" y="11"/>
                    <a:pt x="11" y="10"/>
                  </a:cubicBezTo>
                  <a:cubicBezTo>
                    <a:pt x="10" y="10"/>
                    <a:pt x="9" y="11"/>
                    <a:pt x="8" y="11"/>
                  </a:cubicBezTo>
                  <a:cubicBezTo>
                    <a:pt x="10" y="9"/>
                    <a:pt x="16" y="7"/>
                    <a:pt x="13" y="5"/>
                  </a:cubicBezTo>
                  <a:cubicBezTo>
                    <a:pt x="13" y="4"/>
                    <a:pt x="13" y="4"/>
                    <a:pt x="14" y="3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2" y="4"/>
                    <a:pt x="13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9" y="2"/>
                    <a:pt x="20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6" y="0"/>
                    <a:pt x="26" y="1"/>
                    <a:pt x="26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6" y="2"/>
                    <a:pt x="26" y="2"/>
                  </a:cubicBezTo>
                  <a:cubicBezTo>
                    <a:pt x="28" y="3"/>
                    <a:pt x="29" y="0"/>
                    <a:pt x="30" y="0"/>
                  </a:cubicBezTo>
                  <a:cubicBezTo>
                    <a:pt x="30" y="1"/>
                    <a:pt x="29" y="1"/>
                    <a:pt x="29" y="1"/>
                  </a:cubicBezTo>
                  <a:cubicBezTo>
                    <a:pt x="31" y="1"/>
                    <a:pt x="32" y="0"/>
                    <a:pt x="34" y="0"/>
                  </a:cubicBezTo>
                  <a:cubicBezTo>
                    <a:pt x="35" y="0"/>
                    <a:pt x="35" y="0"/>
                    <a:pt x="37" y="1"/>
                  </a:cubicBezTo>
                  <a:cubicBezTo>
                    <a:pt x="37" y="1"/>
                    <a:pt x="37" y="1"/>
                    <a:pt x="38" y="2"/>
                  </a:cubicBezTo>
                  <a:cubicBezTo>
                    <a:pt x="37" y="2"/>
                    <a:pt x="34" y="2"/>
                    <a:pt x="34" y="2"/>
                  </a:cubicBezTo>
                  <a:cubicBezTo>
                    <a:pt x="34" y="2"/>
                    <a:pt x="34" y="3"/>
                    <a:pt x="39" y="3"/>
                  </a:cubicBezTo>
                  <a:cubicBezTo>
                    <a:pt x="39" y="3"/>
                    <a:pt x="39" y="3"/>
                    <a:pt x="38" y="4"/>
                  </a:cubicBezTo>
                  <a:cubicBezTo>
                    <a:pt x="36" y="5"/>
                    <a:pt x="34" y="7"/>
                    <a:pt x="34" y="7"/>
                  </a:cubicBezTo>
                  <a:cubicBezTo>
                    <a:pt x="35" y="8"/>
                    <a:pt x="35" y="8"/>
                    <a:pt x="36" y="7"/>
                  </a:cubicBezTo>
                  <a:cubicBezTo>
                    <a:pt x="39" y="6"/>
                    <a:pt x="38" y="7"/>
                    <a:pt x="38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0" name="Freeform 25"/>
            <p:cNvSpPr/>
            <p:nvPr/>
          </p:nvSpPr>
          <p:spPr bwMode="auto">
            <a:xfrm>
              <a:off x="6208063" y="3218566"/>
              <a:ext cx="6350" cy="47625"/>
            </a:xfrm>
            <a:custGeom>
              <a:avLst/>
              <a:gdLst>
                <a:gd name="T0" fmla="*/ 1 w 1"/>
                <a:gd name="T1" fmla="*/ 7 h 7"/>
                <a:gd name="T2" fmla="*/ 1 w 1"/>
                <a:gd name="T3" fmla="*/ 7 h 7"/>
                <a:gd name="T4" fmla="*/ 0 w 1"/>
                <a:gd name="T5" fmla="*/ 6 h 7"/>
                <a:gd name="T6" fmla="*/ 0 w 1"/>
                <a:gd name="T7" fmla="*/ 5 h 7"/>
                <a:gd name="T8" fmla="*/ 1 w 1"/>
                <a:gd name="T9" fmla="*/ 3 h 7"/>
                <a:gd name="T10" fmla="*/ 0 w 1"/>
                <a:gd name="T11" fmla="*/ 2 h 7"/>
                <a:gd name="T12" fmla="*/ 0 w 1"/>
                <a:gd name="T13" fmla="*/ 1 h 7"/>
                <a:gd name="T14" fmla="*/ 1 w 1"/>
                <a:gd name="T15" fmla="*/ 0 h 7"/>
                <a:gd name="T16" fmla="*/ 1 w 1"/>
                <a:gd name="T17" fmla="*/ 0 h 7"/>
                <a:gd name="T18" fmla="*/ 1 w 1"/>
                <a:gd name="T19" fmla="*/ 1 h 7"/>
                <a:gd name="T20" fmla="*/ 1 w 1"/>
                <a:gd name="T21" fmla="*/ 2 h 7"/>
                <a:gd name="T22" fmla="*/ 1 w 1"/>
                <a:gd name="T23" fmla="*/ 4 h 7"/>
                <a:gd name="T24" fmla="*/ 1 w 1"/>
                <a:gd name="T25" fmla="*/ 6 h 7"/>
                <a:gd name="T26" fmla="*/ 1 w 1"/>
                <a:gd name="T2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" h="7">
                  <a:moveTo>
                    <a:pt x="1" y="7"/>
                  </a:move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7"/>
                    <a:pt x="1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1" name="Freeform 26"/>
            <p:cNvSpPr/>
            <p:nvPr/>
          </p:nvSpPr>
          <p:spPr bwMode="auto">
            <a:xfrm>
              <a:off x="6220763" y="3212216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2" name="Freeform 27"/>
            <p:cNvSpPr/>
            <p:nvPr/>
          </p:nvSpPr>
          <p:spPr bwMode="auto">
            <a:xfrm>
              <a:off x="6201713" y="3285241"/>
              <a:ext cx="0" cy="14288"/>
            </a:xfrm>
            <a:custGeom>
              <a:avLst/>
              <a:gdLst>
                <a:gd name="T0" fmla="*/ 1 h 2"/>
                <a:gd name="T1" fmla="*/ 2 h 2"/>
                <a:gd name="T2" fmla="*/ 0 h 2"/>
                <a:gd name="T3" fmla="*/ 0 h 2"/>
                <a:gd name="T4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3" name="Freeform 28"/>
            <p:cNvSpPr/>
            <p:nvPr/>
          </p:nvSpPr>
          <p:spPr bwMode="auto">
            <a:xfrm>
              <a:off x="6220763" y="3299528"/>
              <a:ext cx="7938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1 w 1"/>
                <a:gd name="T5" fmla="*/ 1 h 3"/>
                <a:gd name="T6" fmla="*/ 1 w 1"/>
                <a:gd name="T7" fmla="*/ 1 h 3"/>
                <a:gd name="T8" fmla="*/ 1 w 1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4" name="Freeform 29"/>
            <p:cNvSpPr/>
            <p:nvPr/>
          </p:nvSpPr>
          <p:spPr bwMode="auto">
            <a:xfrm>
              <a:off x="6208063" y="3278891"/>
              <a:ext cx="12700" cy="26988"/>
            </a:xfrm>
            <a:custGeom>
              <a:avLst/>
              <a:gdLst>
                <a:gd name="T0" fmla="*/ 2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1 w 2"/>
                <a:gd name="T7" fmla="*/ 3 h 4"/>
                <a:gd name="T8" fmla="*/ 1 w 2"/>
                <a:gd name="T9" fmla="*/ 3 h 4"/>
                <a:gd name="T10" fmla="*/ 1 w 2"/>
                <a:gd name="T11" fmla="*/ 2 h 4"/>
                <a:gd name="T12" fmla="*/ 0 w 2"/>
                <a:gd name="T13" fmla="*/ 1 h 4"/>
                <a:gd name="T14" fmla="*/ 1 w 2"/>
                <a:gd name="T15" fmla="*/ 0 h 4"/>
                <a:gd name="T16" fmla="*/ 2 w 2"/>
                <a:gd name="T17" fmla="*/ 0 h 4"/>
                <a:gd name="T18" fmla="*/ 2 w 2"/>
                <a:gd name="T1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3"/>
                  </a:cubicBezTo>
                  <a:cubicBezTo>
                    <a:pt x="1" y="3"/>
                    <a:pt x="1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2" y="0"/>
                    <a:pt x="2" y="2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5" name="Freeform 30"/>
            <p:cNvSpPr>
              <a:spLocks noEditPoints="1"/>
            </p:cNvSpPr>
            <p:nvPr/>
          </p:nvSpPr>
          <p:spPr bwMode="auto">
            <a:xfrm>
              <a:off x="6455713" y="3285241"/>
              <a:ext cx="547688" cy="654050"/>
            </a:xfrm>
            <a:custGeom>
              <a:avLst/>
              <a:gdLst>
                <a:gd name="T0" fmla="*/ 57 w 82"/>
                <a:gd name="T1" fmla="*/ 62 h 98"/>
                <a:gd name="T2" fmla="*/ 55 w 82"/>
                <a:gd name="T3" fmla="*/ 65 h 98"/>
                <a:gd name="T4" fmla="*/ 55 w 82"/>
                <a:gd name="T5" fmla="*/ 61 h 98"/>
                <a:gd name="T6" fmla="*/ 58 w 82"/>
                <a:gd name="T7" fmla="*/ 62 h 98"/>
                <a:gd name="T8" fmla="*/ 57 w 82"/>
                <a:gd name="T9" fmla="*/ 62 h 98"/>
                <a:gd name="T10" fmla="*/ 81 w 82"/>
                <a:gd name="T11" fmla="*/ 47 h 98"/>
                <a:gd name="T12" fmla="*/ 81 w 82"/>
                <a:gd name="T13" fmla="*/ 46 h 98"/>
                <a:gd name="T14" fmla="*/ 71 w 82"/>
                <a:gd name="T15" fmla="*/ 48 h 98"/>
                <a:gd name="T16" fmla="*/ 71 w 82"/>
                <a:gd name="T17" fmla="*/ 45 h 98"/>
                <a:gd name="T18" fmla="*/ 68 w 82"/>
                <a:gd name="T19" fmla="*/ 40 h 98"/>
                <a:gd name="T20" fmla="*/ 64 w 82"/>
                <a:gd name="T21" fmla="*/ 33 h 98"/>
                <a:gd name="T22" fmla="*/ 63 w 82"/>
                <a:gd name="T23" fmla="*/ 22 h 98"/>
                <a:gd name="T24" fmla="*/ 61 w 82"/>
                <a:gd name="T25" fmla="*/ 15 h 98"/>
                <a:gd name="T26" fmla="*/ 58 w 82"/>
                <a:gd name="T27" fmla="*/ 14 h 98"/>
                <a:gd name="T28" fmla="*/ 54 w 82"/>
                <a:gd name="T29" fmla="*/ 17 h 98"/>
                <a:gd name="T30" fmla="*/ 54 w 82"/>
                <a:gd name="T31" fmla="*/ 16 h 98"/>
                <a:gd name="T32" fmla="*/ 57 w 82"/>
                <a:gd name="T33" fmla="*/ 14 h 98"/>
                <a:gd name="T34" fmla="*/ 57 w 82"/>
                <a:gd name="T35" fmla="*/ 13 h 98"/>
                <a:gd name="T36" fmla="*/ 50 w 82"/>
                <a:gd name="T37" fmla="*/ 11 h 98"/>
                <a:gd name="T38" fmla="*/ 45 w 82"/>
                <a:gd name="T39" fmla="*/ 14 h 98"/>
                <a:gd name="T40" fmla="*/ 36 w 82"/>
                <a:gd name="T41" fmla="*/ 6 h 98"/>
                <a:gd name="T42" fmla="*/ 37 w 82"/>
                <a:gd name="T43" fmla="*/ 5 h 98"/>
                <a:gd name="T44" fmla="*/ 38 w 82"/>
                <a:gd name="T45" fmla="*/ 5 h 98"/>
                <a:gd name="T46" fmla="*/ 38 w 82"/>
                <a:gd name="T47" fmla="*/ 1 h 98"/>
                <a:gd name="T48" fmla="*/ 36 w 82"/>
                <a:gd name="T49" fmla="*/ 1 h 98"/>
                <a:gd name="T50" fmla="*/ 16 w 82"/>
                <a:gd name="T51" fmla="*/ 3 h 98"/>
                <a:gd name="T52" fmla="*/ 13 w 82"/>
                <a:gd name="T53" fmla="*/ 7 h 98"/>
                <a:gd name="T54" fmla="*/ 13 w 82"/>
                <a:gd name="T55" fmla="*/ 8 h 98"/>
                <a:gd name="T56" fmla="*/ 11 w 82"/>
                <a:gd name="T57" fmla="*/ 9 h 98"/>
                <a:gd name="T58" fmla="*/ 3 w 82"/>
                <a:gd name="T59" fmla="*/ 17 h 98"/>
                <a:gd name="T60" fmla="*/ 0 w 82"/>
                <a:gd name="T61" fmla="*/ 27 h 98"/>
                <a:gd name="T62" fmla="*/ 0 w 82"/>
                <a:gd name="T63" fmla="*/ 32 h 98"/>
                <a:gd name="T64" fmla="*/ 4 w 82"/>
                <a:gd name="T65" fmla="*/ 37 h 98"/>
                <a:gd name="T66" fmla="*/ 6 w 82"/>
                <a:gd name="T67" fmla="*/ 43 h 98"/>
                <a:gd name="T68" fmla="*/ 9 w 82"/>
                <a:gd name="T69" fmla="*/ 47 h 98"/>
                <a:gd name="T70" fmla="*/ 18 w 82"/>
                <a:gd name="T71" fmla="*/ 46 h 98"/>
                <a:gd name="T72" fmla="*/ 23 w 82"/>
                <a:gd name="T73" fmla="*/ 48 h 98"/>
                <a:gd name="T74" fmla="*/ 27 w 82"/>
                <a:gd name="T75" fmla="*/ 50 h 98"/>
                <a:gd name="T76" fmla="*/ 27 w 82"/>
                <a:gd name="T77" fmla="*/ 56 h 98"/>
                <a:gd name="T78" fmla="*/ 30 w 82"/>
                <a:gd name="T79" fmla="*/ 64 h 98"/>
                <a:gd name="T80" fmla="*/ 31 w 82"/>
                <a:gd name="T81" fmla="*/ 73 h 98"/>
                <a:gd name="T82" fmla="*/ 30 w 82"/>
                <a:gd name="T83" fmla="*/ 81 h 98"/>
                <a:gd name="T84" fmla="*/ 33 w 82"/>
                <a:gd name="T85" fmla="*/ 89 h 98"/>
                <a:gd name="T86" fmla="*/ 36 w 82"/>
                <a:gd name="T87" fmla="*/ 96 h 98"/>
                <a:gd name="T88" fmla="*/ 45 w 82"/>
                <a:gd name="T89" fmla="*/ 96 h 98"/>
                <a:gd name="T90" fmla="*/ 51 w 82"/>
                <a:gd name="T91" fmla="*/ 92 h 98"/>
                <a:gd name="T92" fmla="*/ 51 w 82"/>
                <a:gd name="T93" fmla="*/ 90 h 98"/>
                <a:gd name="T94" fmla="*/ 54 w 82"/>
                <a:gd name="T95" fmla="*/ 90 h 98"/>
                <a:gd name="T96" fmla="*/ 54 w 82"/>
                <a:gd name="T97" fmla="*/ 86 h 98"/>
                <a:gd name="T98" fmla="*/ 60 w 82"/>
                <a:gd name="T99" fmla="*/ 82 h 98"/>
                <a:gd name="T100" fmla="*/ 62 w 82"/>
                <a:gd name="T101" fmla="*/ 74 h 98"/>
                <a:gd name="T102" fmla="*/ 62 w 82"/>
                <a:gd name="T103" fmla="*/ 70 h 98"/>
                <a:gd name="T104" fmla="*/ 69 w 82"/>
                <a:gd name="T105" fmla="*/ 62 h 98"/>
                <a:gd name="T106" fmla="*/ 75 w 82"/>
                <a:gd name="T107" fmla="*/ 58 h 98"/>
                <a:gd name="T108" fmla="*/ 78 w 82"/>
                <a:gd name="T109" fmla="*/ 54 h 98"/>
                <a:gd name="T110" fmla="*/ 81 w 82"/>
                <a:gd name="T111" fmla="*/ 4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2" h="98">
                  <a:moveTo>
                    <a:pt x="57" y="62"/>
                  </a:moveTo>
                  <a:cubicBezTo>
                    <a:pt x="57" y="63"/>
                    <a:pt x="56" y="65"/>
                    <a:pt x="55" y="65"/>
                  </a:cubicBezTo>
                  <a:cubicBezTo>
                    <a:pt x="54" y="64"/>
                    <a:pt x="55" y="61"/>
                    <a:pt x="55" y="61"/>
                  </a:cubicBezTo>
                  <a:cubicBezTo>
                    <a:pt x="55" y="61"/>
                    <a:pt x="58" y="60"/>
                    <a:pt x="58" y="62"/>
                  </a:cubicBezTo>
                  <a:cubicBezTo>
                    <a:pt x="57" y="62"/>
                    <a:pt x="57" y="62"/>
                    <a:pt x="57" y="62"/>
                  </a:cubicBezTo>
                  <a:moveTo>
                    <a:pt x="81" y="47"/>
                  </a:moveTo>
                  <a:cubicBezTo>
                    <a:pt x="82" y="47"/>
                    <a:pt x="82" y="46"/>
                    <a:pt x="81" y="46"/>
                  </a:cubicBezTo>
                  <a:cubicBezTo>
                    <a:pt x="78" y="46"/>
                    <a:pt x="74" y="52"/>
                    <a:pt x="71" y="48"/>
                  </a:cubicBezTo>
                  <a:cubicBezTo>
                    <a:pt x="71" y="47"/>
                    <a:pt x="72" y="46"/>
                    <a:pt x="71" y="45"/>
                  </a:cubicBezTo>
                  <a:cubicBezTo>
                    <a:pt x="71" y="43"/>
                    <a:pt x="69" y="42"/>
                    <a:pt x="68" y="40"/>
                  </a:cubicBezTo>
                  <a:cubicBezTo>
                    <a:pt x="67" y="37"/>
                    <a:pt x="64" y="36"/>
                    <a:pt x="64" y="33"/>
                  </a:cubicBezTo>
                  <a:cubicBezTo>
                    <a:pt x="65" y="27"/>
                    <a:pt x="65" y="27"/>
                    <a:pt x="63" y="22"/>
                  </a:cubicBezTo>
                  <a:cubicBezTo>
                    <a:pt x="63" y="20"/>
                    <a:pt x="59" y="18"/>
                    <a:pt x="61" y="15"/>
                  </a:cubicBezTo>
                  <a:cubicBezTo>
                    <a:pt x="61" y="14"/>
                    <a:pt x="60" y="14"/>
                    <a:pt x="58" y="14"/>
                  </a:cubicBezTo>
                  <a:cubicBezTo>
                    <a:pt x="56" y="15"/>
                    <a:pt x="56" y="16"/>
                    <a:pt x="54" y="17"/>
                  </a:cubicBezTo>
                  <a:cubicBezTo>
                    <a:pt x="54" y="17"/>
                    <a:pt x="54" y="16"/>
                    <a:pt x="54" y="16"/>
                  </a:cubicBezTo>
                  <a:cubicBezTo>
                    <a:pt x="55" y="15"/>
                    <a:pt x="56" y="15"/>
                    <a:pt x="57" y="14"/>
                  </a:cubicBezTo>
                  <a:cubicBezTo>
                    <a:pt x="57" y="14"/>
                    <a:pt x="57" y="13"/>
                    <a:pt x="57" y="13"/>
                  </a:cubicBezTo>
                  <a:cubicBezTo>
                    <a:pt x="55" y="12"/>
                    <a:pt x="52" y="12"/>
                    <a:pt x="50" y="11"/>
                  </a:cubicBezTo>
                  <a:cubicBezTo>
                    <a:pt x="48" y="11"/>
                    <a:pt x="48" y="15"/>
                    <a:pt x="45" y="14"/>
                  </a:cubicBezTo>
                  <a:cubicBezTo>
                    <a:pt x="45" y="14"/>
                    <a:pt x="36" y="9"/>
                    <a:pt x="36" y="6"/>
                  </a:cubicBezTo>
                  <a:cubicBezTo>
                    <a:pt x="36" y="6"/>
                    <a:pt x="36" y="6"/>
                    <a:pt x="37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3"/>
                    <a:pt x="38" y="1"/>
                  </a:cubicBezTo>
                  <a:cubicBezTo>
                    <a:pt x="37" y="1"/>
                    <a:pt x="37" y="1"/>
                    <a:pt x="36" y="1"/>
                  </a:cubicBezTo>
                  <a:cubicBezTo>
                    <a:pt x="25" y="0"/>
                    <a:pt x="19" y="0"/>
                    <a:pt x="16" y="3"/>
                  </a:cubicBezTo>
                  <a:cubicBezTo>
                    <a:pt x="15" y="3"/>
                    <a:pt x="14" y="4"/>
                    <a:pt x="13" y="7"/>
                  </a:cubicBezTo>
                  <a:cubicBezTo>
                    <a:pt x="13" y="7"/>
                    <a:pt x="13" y="7"/>
                    <a:pt x="13" y="8"/>
                  </a:cubicBezTo>
                  <a:cubicBezTo>
                    <a:pt x="12" y="8"/>
                    <a:pt x="12" y="8"/>
                    <a:pt x="11" y="9"/>
                  </a:cubicBezTo>
                  <a:cubicBezTo>
                    <a:pt x="7" y="10"/>
                    <a:pt x="5" y="12"/>
                    <a:pt x="3" y="17"/>
                  </a:cubicBezTo>
                  <a:cubicBezTo>
                    <a:pt x="2" y="20"/>
                    <a:pt x="3" y="24"/>
                    <a:pt x="0" y="27"/>
                  </a:cubicBezTo>
                  <a:cubicBezTo>
                    <a:pt x="0" y="28"/>
                    <a:pt x="0" y="32"/>
                    <a:pt x="0" y="32"/>
                  </a:cubicBezTo>
                  <a:cubicBezTo>
                    <a:pt x="1" y="34"/>
                    <a:pt x="3" y="35"/>
                    <a:pt x="4" y="37"/>
                  </a:cubicBezTo>
                  <a:cubicBezTo>
                    <a:pt x="5" y="39"/>
                    <a:pt x="5" y="41"/>
                    <a:pt x="6" y="43"/>
                  </a:cubicBezTo>
                  <a:cubicBezTo>
                    <a:pt x="8" y="47"/>
                    <a:pt x="8" y="47"/>
                    <a:pt x="9" y="47"/>
                  </a:cubicBezTo>
                  <a:cubicBezTo>
                    <a:pt x="11" y="43"/>
                    <a:pt x="15" y="48"/>
                    <a:pt x="18" y="46"/>
                  </a:cubicBezTo>
                  <a:cubicBezTo>
                    <a:pt x="20" y="44"/>
                    <a:pt x="23" y="46"/>
                    <a:pt x="23" y="48"/>
                  </a:cubicBezTo>
                  <a:cubicBezTo>
                    <a:pt x="24" y="51"/>
                    <a:pt x="24" y="51"/>
                    <a:pt x="27" y="50"/>
                  </a:cubicBezTo>
                  <a:cubicBezTo>
                    <a:pt x="29" y="51"/>
                    <a:pt x="29" y="51"/>
                    <a:pt x="27" y="56"/>
                  </a:cubicBezTo>
                  <a:cubicBezTo>
                    <a:pt x="27" y="59"/>
                    <a:pt x="29" y="61"/>
                    <a:pt x="30" y="64"/>
                  </a:cubicBezTo>
                  <a:cubicBezTo>
                    <a:pt x="31" y="66"/>
                    <a:pt x="32" y="72"/>
                    <a:pt x="31" y="73"/>
                  </a:cubicBezTo>
                  <a:cubicBezTo>
                    <a:pt x="30" y="74"/>
                    <a:pt x="28" y="76"/>
                    <a:pt x="30" y="81"/>
                  </a:cubicBezTo>
                  <a:cubicBezTo>
                    <a:pt x="33" y="87"/>
                    <a:pt x="33" y="87"/>
                    <a:pt x="33" y="89"/>
                  </a:cubicBezTo>
                  <a:cubicBezTo>
                    <a:pt x="36" y="96"/>
                    <a:pt x="36" y="96"/>
                    <a:pt x="36" y="96"/>
                  </a:cubicBezTo>
                  <a:cubicBezTo>
                    <a:pt x="37" y="98"/>
                    <a:pt x="45" y="96"/>
                    <a:pt x="45" y="96"/>
                  </a:cubicBezTo>
                  <a:cubicBezTo>
                    <a:pt x="45" y="96"/>
                    <a:pt x="51" y="93"/>
                    <a:pt x="51" y="92"/>
                  </a:cubicBezTo>
                  <a:cubicBezTo>
                    <a:pt x="51" y="90"/>
                    <a:pt x="51" y="90"/>
                    <a:pt x="51" y="90"/>
                  </a:cubicBezTo>
                  <a:cubicBezTo>
                    <a:pt x="52" y="90"/>
                    <a:pt x="53" y="90"/>
                    <a:pt x="54" y="90"/>
                  </a:cubicBezTo>
                  <a:cubicBezTo>
                    <a:pt x="54" y="88"/>
                    <a:pt x="53" y="87"/>
                    <a:pt x="54" y="86"/>
                  </a:cubicBezTo>
                  <a:cubicBezTo>
                    <a:pt x="55" y="85"/>
                    <a:pt x="55" y="85"/>
                    <a:pt x="60" y="82"/>
                  </a:cubicBezTo>
                  <a:cubicBezTo>
                    <a:pt x="63" y="80"/>
                    <a:pt x="63" y="75"/>
                    <a:pt x="62" y="74"/>
                  </a:cubicBezTo>
                  <a:cubicBezTo>
                    <a:pt x="62" y="73"/>
                    <a:pt x="62" y="71"/>
                    <a:pt x="62" y="70"/>
                  </a:cubicBezTo>
                  <a:cubicBezTo>
                    <a:pt x="63" y="68"/>
                    <a:pt x="63" y="68"/>
                    <a:pt x="69" y="62"/>
                  </a:cubicBezTo>
                  <a:cubicBezTo>
                    <a:pt x="71" y="60"/>
                    <a:pt x="73" y="60"/>
                    <a:pt x="75" y="58"/>
                  </a:cubicBezTo>
                  <a:cubicBezTo>
                    <a:pt x="76" y="57"/>
                    <a:pt x="77" y="55"/>
                    <a:pt x="78" y="54"/>
                  </a:cubicBezTo>
                  <a:cubicBezTo>
                    <a:pt x="79" y="52"/>
                    <a:pt x="81" y="50"/>
                    <a:pt x="81" y="4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6" name="Freeform 31"/>
            <p:cNvSpPr/>
            <p:nvPr/>
          </p:nvSpPr>
          <p:spPr bwMode="auto">
            <a:xfrm>
              <a:off x="6876400" y="3805941"/>
              <a:ext cx="73025" cy="93663"/>
            </a:xfrm>
            <a:custGeom>
              <a:avLst/>
              <a:gdLst>
                <a:gd name="T0" fmla="*/ 10 w 11"/>
                <a:gd name="T1" fmla="*/ 4 h 14"/>
                <a:gd name="T2" fmla="*/ 3 w 11"/>
                <a:gd name="T3" fmla="*/ 13 h 14"/>
                <a:gd name="T4" fmla="*/ 0 w 11"/>
                <a:gd name="T5" fmla="*/ 13 h 14"/>
                <a:gd name="T6" fmla="*/ 0 w 11"/>
                <a:gd name="T7" fmla="*/ 13 h 14"/>
                <a:gd name="T8" fmla="*/ 0 w 11"/>
                <a:gd name="T9" fmla="*/ 12 h 14"/>
                <a:gd name="T10" fmla="*/ 0 w 11"/>
                <a:gd name="T11" fmla="*/ 9 h 14"/>
                <a:gd name="T12" fmla="*/ 1 w 11"/>
                <a:gd name="T13" fmla="*/ 8 h 14"/>
                <a:gd name="T14" fmla="*/ 2 w 11"/>
                <a:gd name="T15" fmla="*/ 5 h 14"/>
                <a:gd name="T16" fmla="*/ 5 w 11"/>
                <a:gd name="T17" fmla="*/ 4 h 14"/>
                <a:gd name="T18" fmla="*/ 8 w 11"/>
                <a:gd name="T19" fmla="*/ 1 h 14"/>
                <a:gd name="T20" fmla="*/ 9 w 11"/>
                <a:gd name="T21" fmla="*/ 0 h 14"/>
                <a:gd name="T22" fmla="*/ 9 w 11"/>
                <a:gd name="T23" fmla="*/ 0 h 14"/>
                <a:gd name="T24" fmla="*/ 10 w 11"/>
                <a:gd name="T25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4">
                  <a:moveTo>
                    <a:pt x="10" y="4"/>
                  </a:moveTo>
                  <a:cubicBezTo>
                    <a:pt x="9" y="5"/>
                    <a:pt x="4" y="12"/>
                    <a:pt x="3" y="13"/>
                  </a:cubicBezTo>
                  <a:cubicBezTo>
                    <a:pt x="2" y="14"/>
                    <a:pt x="0" y="14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2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2" y="7"/>
                    <a:pt x="1" y="6"/>
                    <a:pt x="2" y="5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8" y="1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1" y="0"/>
                    <a:pt x="10" y="3"/>
                    <a:pt x="1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7" name="Freeform 32"/>
            <p:cNvSpPr/>
            <p:nvPr/>
          </p:nvSpPr>
          <p:spPr bwMode="auto">
            <a:xfrm>
              <a:off x="7209775" y="3612266"/>
              <a:ext cx="14288" cy="46038"/>
            </a:xfrm>
            <a:custGeom>
              <a:avLst/>
              <a:gdLst>
                <a:gd name="T0" fmla="*/ 2 w 2"/>
                <a:gd name="T1" fmla="*/ 3 h 7"/>
                <a:gd name="T2" fmla="*/ 0 w 2"/>
                <a:gd name="T3" fmla="*/ 6 h 7"/>
                <a:gd name="T4" fmla="*/ 2 w 2"/>
                <a:gd name="T5" fmla="*/ 0 h 7"/>
                <a:gd name="T6" fmla="*/ 2 w 2"/>
                <a:gd name="T7" fmla="*/ 0 h 7"/>
                <a:gd name="T8" fmla="*/ 2 w 2"/>
                <a:gd name="T9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7">
                  <a:moveTo>
                    <a:pt x="2" y="3"/>
                  </a:moveTo>
                  <a:cubicBezTo>
                    <a:pt x="2" y="5"/>
                    <a:pt x="0" y="7"/>
                    <a:pt x="0" y="6"/>
                  </a:cubicBezTo>
                  <a:cubicBezTo>
                    <a:pt x="0" y="6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2" y="3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8" name="Freeform 33"/>
            <p:cNvSpPr/>
            <p:nvPr/>
          </p:nvSpPr>
          <p:spPr bwMode="auto">
            <a:xfrm>
              <a:off x="6689075" y="3259841"/>
              <a:ext cx="20638" cy="19050"/>
            </a:xfrm>
            <a:custGeom>
              <a:avLst/>
              <a:gdLst>
                <a:gd name="T0" fmla="*/ 3 w 3"/>
                <a:gd name="T1" fmla="*/ 2 h 3"/>
                <a:gd name="T2" fmla="*/ 1 w 3"/>
                <a:gd name="T3" fmla="*/ 2 h 3"/>
                <a:gd name="T4" fmla="*/ 2 w 3"/>
                <a:gd name="T5" fmla="*/ 0 h 3"/>
                <a:gd name="T6" fmla="*/ 3 w 3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2"/>
                  </a:moveTo>
                  <a:cubicBezTo>
                    <a:pt x="3" y="2"/>
                    <a:pt x="1" y="3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3" y="0"/>
                    <a:pt x="3" y="1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9" name="Freeform 34"/>
            <p:cNvSpPr/>
            <p:nvPr/>
          </p:nvSpPr>
          <p:spPr bwMode="auto">
            <a:xfrm>
              <a:off x="6655738" y="3259841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0" name="Freeform 35"/>
            <p:cNvSpPr/>
            <p:nvPr/>
          </p:nvSpPr>
          <p:spPr bwMode="auto">
            <a:xfrm>
              <a:off x="6722413" y="3285241"/>
              <a:ext cx="20638" cy="26988"/>
            </a:xfrm>
            <a:custGeom>
              <a:avLst/>
              <a:gdLst>
                <a:gd name="T0" fmla="*/ 3 w 3"/>
                <a:gd name="T1" fmla="*/ 3 h 4"/>
                <a:gd name="T2" fmla="*/ 2 w 3"/>
                <a:gd name="T3" fmla="*/ 4 h 4"/>
                <a:gd name="T4" fmla="*/ 2 w 3"/>
                <a:gd name="T5" fmla="*/ 3 h 4"/>
                <a:gd name="T6" fmla="*/ 1 w 3"/>
                <a:gd name="T7" fmla="*/ 2 h 4"/>
                <a:gd name="T8" fmla="*/ 0 w 3"/>
                <a:gd name="T9" fmla="*/ 2 h 4"/>
                <a:gd name="T10" fmla="*/ 0 w 3"/>
                <a:gd name="T11" fmla="*/ 1 h 4"/>
                <a:gd name="T12" fmla="*/ 1 w 3"/>
                <a:gd name="T13" fmla="*/ 1 h 4"/>
                <a:gd name="T14" fmla="*/ 2 w 3"/>
                <a:gd name="T15" fmla="*/ 1 h 4"/>
                <a:gd name="T16" fmla="*/ 3 w 3"/>
                <a:gd name="T17" fmla="*/ 1 h 4"/>
                <a:gd name="T18" fmla="*/ 3 w 3"/>
                <a:gd name="T1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4">
                  <a:moveTo>
                    <a:pt x="3" y="3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0"/>
                    <a:pt x="1" y="1"/>
                  </a:cubicBezTo>
                  <a:cubicBezTo>
                    <a:pt x="1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1" name="Freeform 36"/>
            <p:cNvSpPr/>
            <p:nvPr/>
          </p:nvSpPr>
          <p:spPr bwMode="auto">
            <a:xfrm>
              <a:off x="6616050" y="3105853"/>
              <a:ext cx="39688" cy="33338"/>
            </a:xfrm>
            <a:custGeom>
              <a:avLst/>
              <a:gdLst>
                <a:gd name="T0" fmla="*/ 4 w 6"/>
                <a:gd name="T1" fmla="*/ 3 h 5"/>
                <a:gd name="T2" fmla="*/ 2 w 6"/>
                <a:gd name="T3" fmla="*/ 4 h 5"/>
                <a:gd name="T4" fmla="*/ 0 w 6"/>
                <a:gd name="T5" fmla="*/ 4 h 5"/>
                <a:gd name="T6" fmla="*/ 0 w 6"/>
                <a:gd name="T7" fmla="*/ 3 h 5"/>
                <a:gd name="T8" fmla="*/ 0 w 6"/>
                <a:gd name="T9" fmla="*/ 3 h 5"/>
                <a:gd name="T10" fmla="*/ 1 w 6"/>
                <a:gd name="T11" fmla="*/ 2 h 5"/>
                <a:gd name="T12" fmla="*/ 1 w 6"/>
                <a:gd name="T13" fmla="*/ 1 h 5"/>
                <a:gd name="T14" fmla="*/ 1 w 6"/>
                <a:gd name="T15" fmla="*/ 0 h 5"/>
                <a:gd name="T16" fmla="*/ 2 w 6"/>
                <a:gd name="T17" fmla="*/ 0 h 5"/>
                <a:gd name="T18" fmla="*/ 4 w 6"/>
                <a:gd name="T19" fmla="*/ 0 h 5"/>
                <a:gd name="T20" fmla="*/ 4 w 6"/>
                <a:gd name="T21" fmla="*/ 0 h 5"/>
                <a:gd name="T22" fmla="*/ 4 w 6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4" y="3"/>
                  </a:moveTo>
                  <a:cubicBezTo>
                    <a:pt x="4" y="3"/>
                    <a:pt x="3" y="4"/>
                    <a:pt x="2" y="4"/>
                  </a:cubicBezTo>
                  <a:cubicBezTo>
                    <a:pt x="1" y="5"/>
                    <a:pt x="0" y="5"/>
                    <a:pt x="0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0"/>
                    <a:pt x="2" y="1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0"/>
                    <a:pt x="4" y="2"/>
                    <a:pt x="4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2" name="Freeform 37"/>
            <p:cNvSpPr/>
            <p:nvPr/>
          </p:nvSpPr>
          <p:spPr bwMode="auto">
            <a:xfrm>
              <a:off x="6635100" y="3078866"/>
              <a:ext cx="53975" cy="80963"/>
            </a:xfrm>
            <a:custGeom>
              <a:avLst/>
              <a:gdLst>
                <a:gd name="T0" fmla="*/ 7 w 8"/>
                <a:gd name="T1" fmla="*/ 11 h 12"/>
                <a:gd name="T2" fmla="*/ 6 w 8"/>
                <a:gd name="T3" fmla="*/ 12 h 12"/>
                <a:gd name="T4" fmla="*/ 3 w 8"/>
                <a:gd name="T5" fmla="*/ 11 h 12"/>
                <a:gd name="T6" fmla="*/ 1 w 8"/>
                <a:gd name="T7" fmla="*/ 11 h 12"/>
                <a:gd name="T8" fmla="*/ 1 w 8"/>
                <a:gd name="T9" fmla="*/ 11 h 12"/>
                <a:gd name="T10" fmla="*/ 2 w 8"/>
                <a:gd name="T11" fmla="*/ 10 h 12"/>
                <a:gd name="T12" fmla="*/ 0 w 8"/>
                <a:gd name="T13" fmla="*/ 9 h 12"/>
                <a:gd name="T14" fmla="*/ 2 w 8"/>
                <a:gd name="T15" fmla="*/ 8 h 12"/>
                <a:gd name="T16" fmla="*/ 4 w 8"/>
                <a:gd name="T17" fmla="*/ 7 h 12"/>
                <a:gd name="T18" fmla="*/ 3 w 8"/>
                <a:gd name="T19" fmla="*/ 6 h 12"/>
                <a:gd name="T20" fmla="*/ 2 w 8"/>
                <a:gd name="T21" fmla="*/ 2 h 12"/>
                <a:gd name="T22" fmla="*/ 3 w 8"/>
                <a:gd name="T23" fmla="*/ 1 h 12"/>
                <a:gd name="T24" fmla="*/ 3 w 8"/>
                <a:gd name="T25" fmla="*/ 1 h 12"/>
                <a:gd name="T26" fmla="*/ 4 w 8"/>
                <a:gd name="T27" fmla="*/ 1 h 12"/>
                <a:gd name="T28" fmla="*/ 6 w 8"/>
                <a:gd name="T29" fmla="*/ 0 h 12"/>
                <a:gd name="T30" fmla="*/ 6 w 8"/>
                <a:gd name="T31" fmla="*/ 0 h 12"/>
                <a:gd name="T32" fmla="*/ 6 w 8"/>
                <a:gd name="T33" fmla="*/ 0 h 12"/>
                <a:gd name="T34" fmla="*/ 6 w 8"/>
                <a:gd name="T35" fmla="*/ 1 h 12"/>
                <a:gd name="T36" fmla="*/ 7 w 8"/>
                <a:gd name="T37" fmla="*/ 1 h 12"/>
                <a:gd name="T38" fmla="*/ 8 w 8"/>
                <a:gd name="T39" fmla="*/ 2 h 12"/>
                <a:gd name="T40" fmla="*/ 7 w 8"/>
                <a:gd name="T41" fmla="*/ 3 h 12"/>
                <a:gd name="T42" fmla="*/ 6 w 8"/>
                <a:gd name="T43" fmla="*/ 4 h 12"/>
                <a:gd name="T44" fmla="*/ 7 w 8"/>
                <a:gd name="T45" fmla="*/ 6 h 12"/>
                <a:gd name="T46" fmla="*/ 7 w 8"/>
                <a:gd name="T4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2">
                  <a:moveTo>
                    <a:pt x="7" y="11"/>
                  </a:moveTo>
                  <a:cubicBezTo>
                    <a:pt x="7" y="11"/>
                    <a:pt x="6" y="12"/>
                    <a:pt x="6" y="12"/>
                  </a:cubicBezTo>
                  <a:cubicBezTo>
                    <a:pt x="4" y="12"/>
                    <a:pt x="4" y="11"/>
                    <a:pt x="3" y="11"/>
                  </a:cubicBezTo>
                  <a:cubicBezTo>
                    <a:pt x="2" y="11"/>
                    <a:pt x="2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2" y="10"/>
                  </a:cubicBezTo>
                  <a:cubicBezTo>
                    <a:pt x="1" y="10"/>
                    <a:pt x="0" y="10"/>
                    <a:pt x="0" y="9"/>
                  </a:cubicBezTo>
                  <a:cubicBezTo>
                    <a:pt x="0" y="9"/>
                    <a:pt x="1" y="9"/>
                    <a:pt x="2" y="8"/>
                  </a:cubicBezTo>
                  <a:cubicBezTo>
                    <a:pt x="3" y="8"/>
                    <a:pt x="3" y="7"/>
                    <a:pt x="4" y="7"/>
                  </a:cubicBezTo>
                  <a:cubicBezTo>
                    <a:pt x="4" y="6"/>
                    <a:pt x="4" y="6"/>
                    <a:pt x="3" y="6"/>
                  </a:cubicBezTo>
                  <a:cubicBezTo>
                    <a:pt x="2" y="4"/>
                    <a:pt x="2" y="2"/>
                    <a:pt x="2" y="2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2"/>
                  </a:cubicBezTo>
                  <a:cubicBezTo>
                    <a:pt x="8" y="2"/>
                    <a:pt x="8" y="3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6" y="4"/>
                    <a:pt x="7" y="6"/>
                  </a:cubicBezTo>
                  <a:cubicBezTo>
                    <a:pt x="7" y="8"/>
                    <a:pt x="8" y="9"/>
                    <a:pt x="7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3" name="Freeform 38"/>
            <p:cNvSpPr>
              <a:spLocks noEditPoints="1"/>
            </p:cNvSpPr>
            <p:nvPr/>
          </p:nvSpPr>
          <p:spPr bwMode="auto">
            <a:xfrm>
              <a:off x="6562075" y="2926465"/>
              <a:ext cx="874713" cy="706438"/>
            </a:xfrm>
            <a:custGeom>
              <a:avLst/>
              <a:gdLst>
                <a:gd name="T0" fmla="*/ 47 w 131"/>
                <a:gd name="T1" fmla="*/ 53 h 106"/>
                <a:gd name="T2" fmla="*/ 42 w 131"/>
                <a:gd name="T3" fmla="*/ 54 h 106"/>
                <a:gd name="T4" fmla="*/ 46 w 131"/>
                <a:gd name="T5" fmla="*/ 46 h 106"/>
                <a:gd name="T6" fmla="*/ 51 w 131"/>
                <a:gd name="T7" fmla="*/ 48 h 106"/>
                <a:gd name="T8" fmla="*/ 57 w 131"/>
                <a:gd name="T9" fmla="*/ 52 h 106"/>
                <a:gd name="T10" fmla="*/ 68 w 131"/>
                <a:gd name="T11" fmla="*/ 50 h 106"/>
                <a:gd name="T12" fmla="*/ 71 w 131"/>
                <a:gd name="T13" fmla="*/ 55 h 106"/>
                <a:gd name="T14" fmla="*/ 69 w 131"/>
                <a:gd name="T15" fmla="*/ 63 h 106"/>
                <a:gd name="T16" fmla="*/ 66 w 131"/>
                <a:gd name="T17" fmla="*/ 55 h 106"/>
                <a:gd name="T18" fmla="*/ 69 w 131"/>
                <a:gd name="T19" fmla="*/ 46 h 106"/>
                <a:gd name="T20" fmla="*/ 50 w 131"/>
                <a:gd name="T21" fmla="*/ 28 h 106"/>
                <a:gd name="T22" fmla="*/ 103 w 131"/>
                <a:gd name="T23" fmla="*/ 0 h 106"/>
                <a:gd name="T24" fmla="*/ 105 w 131"/>
                <a:gd name="T25" fmla="*/ 4 h 106"/>
                <a:gd name="T26" fmla="*/ 99 w 131"/>
                <a:gd name="T27" fmla="*/ 2 h 106"/>
                <a:gd name="T28" fmla="*/ 104 w 131"/>
                <a:gd name="T29" fmla="*/ 8 h 106"/>
                <a:gd name="T30" fmla="*/ 93 w 131"/>
                <a:gd name="T31" fmla="*/ 5 h 106"/>
                <a:gd name="T32" fmla="*/ 90 w 131"/>
                <a:gd name="T33" fmla="*/ 7 h 106"/>
                <a:gd name="T34" fmla="*/ 87 w 131"/>
                <a:gd name="T35" fmla="*/ 16 h 106"/>
                <a:gd name="T36" fmla="*/ 82 w 131"/>
                <a:gd name="T37" fmla="*/ 15 h 106"/>
                <a:gd name="T38" fmla="*/ 85 w 131"/>
                <a:gd name="T39" fmla="*/ 18 h 106"/>
                <a:gd name="T40" fmla="*/ 82 w 131"/>
                <a:gd name="T41" fmla="*/ 21 h 106"/>
                <a:gd name="T42" fmla="*/ 72 w 131"/>
                <a:gd name="T43" fmla="*/ 17 h 106"/>
                <a:gd name="T44" fmla="*/ 66 w 131"/>
                <a:gd name="T45" fmla="*/ 18 h 106"/>
                <a:gd name="T46" fmla="*/ 62 w 131"/>
                <a:gd name="T47" fmla="*/ 18 h 106"/>
                <a:gd name="T48" fmla="*/ 57 w 131"/>
                <a:gd name="T49" fmla="*/ 21 h 106"/>
                <a:gd name="T50" fmla="*/ 53 w 131"/>
                <a:gd name="T51" fmla="*/ 23 h 106"/>
                <a:gd name="T52" fmla="*/ 45 w 131"/>
                <a:gd name="T53" fmla="*/ 12 h 106"/>
                <a:gd name="T54" fmla="*/ 30 w 131"/>
                <a:gd name="T55" fmla="*/ 31 h 106"/>
                <a:gd name="T56" fmla="*/ 44 w 131"/>
                <a:gd name="T57" fmla="*/ 20 h 106"/>
                <a:gd name="T58" fmla="*/ 41 w 131"/>
                <a:gd name="T59" fmla="*/ 28 h 106"/>
                <a:gd name="T60" fmla="*/ 37 w 131"/>
                <a:gd name="T61" fmla="*/ 34 h 106"/>
                <a:gd name="T62" fmla="*/ 29 w 131"/>
                <a:gd name="T63" fmla="*/ 32 h 106"/>
                <a:gd name="T64" fmla="*/ 29 w 131"/>
                <a:gd name="T65" fmla="*/ 32 h 106"/>
                <a:gd name="T66" fmla="*/ 26 w 131"/>
                <a:gd name="T67" fmla="*/ 32 h 106"/>
                <a:gd name="T68" fmla="*/ 10 w 131"/>
                <a:gd name="T69" fmla="*/ 44 h 106"/>
                <a:gd name="T70" fmla="*/ 5 w 131"/>
                <a:gd name="T71" fmla="*/ 53 h 106"/>
                <a:gd name="T72" fmla="*/ 29 w 131"/>
                <a:gd name="T73" fmla="*/ 57 h 106"/>
                <a:gd name="T74" fmla="*/ 26 w 131"/>
                <a:gd name="T75" fmla="*/ 45 h 106"/>
                <a:gd name="T76" fmla="*/ 39 w 131"/>
                <a:gd name="T77" fmla="*/ 53 h 106"/>
                <a:gd name="T78" fmla="*/ 45 w 131"/>
                <a:gd name="T79" fmla="*/ 74 h 106"/>
                <a:gd name="T80" fmla="*/ 73 w 131"/>
                <a:gd name="T81" fmla="*/ 79 h 106"/>
                <a:gd name="T82" fmla="*/ 85 w 131"/>
                <a:gd name="T83" fmla="*/ 79 h 106"/>
                <a:gd name="T84" fmla="*/ 95 w 131"/>
                <a:gd name="T85" fmla="*/ 106 h 106"/>
                <a:gd name="T86" fmla="*/ 110 w 131"/>
                <a:gd name="T87" fmla="*/ 82 h 106"/>
                <a:gd name="T88" fmla="*/ 115 w 131"/>
                <a:gd name="T89" fmla="*/ 99 h 106"/>
                <a:gd name="T90" fmla="*/ 123 w 131"/>
                <a:gd name="T91" fmla="*/ 79 h 106"/>
                <a:gd name="T92" fmla="*/ 125 w 131"/>
                <a:gd name="T93" fmla="*/ 53 h 106"/>
                <a:gd name="T94" fmla="*/ 126 w 131"/>
                <a:gd name="T95" fmla="*/ 48 h 106"/>
                <a:gd name="T96" fmla="*/ 127 w 131"/>
                <a:gd name="T97" fmla="*/ 49 h 106"/>
                <a:gd name="T98" fmla="*/ 121 w 131"/>
                <a:gd name="T99" fmla="*/ 26 h 106"/>
                <a:gd name="T100" fmla="*/ 113 w 131"/>
                <a:gd name="T101" fmla="*/ 11 h 106"/>
                <a:gd name="T102" fmla="*/ 118 w 131"/>
                <a:gd name="T103" fmla="*/ 17 h 106"/>
                <a:gd name="T104" fmla="*/ 89 w 131"/>
                <a:gd name="T105" fmla="*/ 5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1" h="106">
                  <a:moveTo>
                    <a:pt x="58" y="54"/>
                  </a:moveTo>
                  <a:cubicBezTo>
                    <a:pt x="57" y="55"/>
                    <a:pt x="54" y="56"/>
                    <a:pt x="52" y="54"/>
                  </a:cubicBezTo>
                  <a:cubicBezTo>
                    <a:pt x="51" y="54"/>
                    <a:pt x="50" y="53"/>
                    <a:pt x="49" y="53"/>
                  </a:cubicBezTo>
                  <a:cubicBezTo>
                    <a:pt x="48" y="53"/>
                    <a:pt x="47" y="53"/>
                    <a:pt x="47" y="53"/>
                  </a:cubicBezTo>
                  <a:cubicBezTo>
                    <a:pt x="47" y="54"/>
                    <a:pt x="47" y="54"/>
                    <a:pt x="46" y="54"/>
                  </a:cubicBezTo>
                  <a:cubicBezTo>
                    <a:pt x="46" y="54"/>
                    <a:pt x="45" y="54"/>
                    <a:pt x="44" y="54"/>
                  </a:cubicBezTo>
                  <a:cubicBezTo>
                    <a:pt x="43" y="54"/>
                    <a:pt x="43" y="54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3" y="52"/>
                    <a:pt x="42" y="52"/>
                    <a:pt x="42" y="52"/>
                  </a:cubicBezTo>
                  <a:cubicBezTo>
                    <a:pt x="42" y="51"/>
                    <a:pt x="42" y="51"/>
                    <a:pt x="43" y="50"/>
                  </a:cubicBezTo>
                  <a:cubicBezTo>
                    <a:pt x="43" y="49"/>
                    <a:pt x="44" y="49"/>
                    <a:pt x="45" y="48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47" y="45"/>
                    <a:pt x="48" y="46"/>
                    <a:pt x="48" y="47"/>
                  </a:cubicBezTo>
                  <a:cubicBezTo>
                    <a:pt x="48" y="47"/>
                    <a:pt x="49" y="49"/>
                    <a:pt x="49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9"/>
                    <a:pt x="51" y="49"/>
                    <a:pt x="51" y="48"/>
                  </a:cubicBezTo>
                  <a:cubicBezTo>
                    <a:pt x="52" y="46"/>
                    <a:pt x="54" y="47"/>
                    <a:pt x="54" y="47"/>
                  </a:cubicBezTo>
                  <a:cubicBezTo>
                    <a:pt x="54" y="47"/>
                    <a:pt x="54" y="47"/>
                    <a:pt x="53" y="48"/>
                  </a:cubicBezTo>
                  <a:cubicBezTo>
                    <a:pt x="52" y="48"/>
                    <a:pt x="53" y="49"/>
                    <a:pt x="53" y="49"/>
                  </a:cubicBezTo>
                  <a:cubicBezTo>
                    <a:pt x="55" y="50"/>
                    <a:pt x="57" y="52"/>
                    <a:pt x="57" y="52"/>
                  </a:cubicBezTo>
                  <a:cubicBezTo>
                    <a:pt x="58" y="53"/>
                    <a:pt x="58" y="54"/>
                    <a:pt x="58" y="54"/>
                  </a:cubicBezTo>
                  <a:moveTo>
                    <a:pt x="72" y="50"/>
                  </a:moveTo>
                  <a:cubicBezTo>
                    <a:pt x="72" y="50"/>
                    <a:pt x="70" y="50"/>
                    <a:pt x="69" y="50"/>
                  </a:cubicBezTo>
                  <a:cubicBezTo>
                    <a:pt x="69" y="49"/>
                    <a:pt x="68" y="49"/>
                    <a:pt x="68" y="50"/>
                  </a:cubicBezTo>
                  <a:cubicBezTo>
                    <a:pt x="68" y="50"/>
                    <a:pt x="67" y="52"/>
                    <a:pt x="68" y="52"/>
                  </a:cubicBezTo>
                  <a:cubicBezTo>
                    <a:pt x="68" y="52"/>
                    <a:pt x="69" y="52"/>
                    <a:pt x="69" y="53"/>
                  </a:cubicBezTo>
                  <a:cubicBezTo>
                    <a:pt x="70" y="54"/>
                    <a:pt x="70" y="54"/>
                    <a:pt x="70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1" y="56"/>
                    <a:pt x="70" y="56"/>
                    <a:pt x="70" y="57"/>
                  </a:cubicBezTo>
                  <a:cubicBezTo>
                    <a:pt x="70" y="57"/>
                    <a:pt x="70" y="57"/>
                    <a:pt x="71" y="58"/>
                  </a:cubicBezTo>
                  <a:cubicBezTo>
                    <a:pt x="71" y="58"/>
                    <a:pt x="72" y="62"/>
                    <a:pt x="72" y="62"/>
                  </a:cubicBezTo>
                  <a:cubicBezTo>
                    <a:pt x="71" y="63"/>
                    <a:pt x="69" y="63"/>
                    <a:pt x="69" y="63"/>
                  </a:cubicBezTo>
                  <a:cubicBezTo>
                    <a:pt x="65" y="62"/>
                    <a:pt x="65" y="61"/>
                    <a:pt x="65" y="60"/>
                  </a:cubicBezTo>
                  <a:cubicBezTo>
                    <a:pt x="65" y="60"/>
                    <a:pt x="65" y="58"/>
                    <a:pt x="65" y="58"/>
                  </a:cubicBezTo>
                  <a:cubicBezTo>
                    <a:pt x="67" y="58"/>
                    <a:pt x="68" y="56"/>
                    <a:pt x="68" y="56"/>
                  </a:cubicBezTo>
                  <a:cubicBezTo>
                    <a:pt x="67" y="55"/>
                    <a:pt x="66" y="55"/>
                    <a:pt x="66" y="55"/>
                  </a:cubicBezTo>
                  <a:cubicBezTo>
                    <a:pt x="65" y="54"/>
                    <a:pt x="63" y="51"/>
                    <a:pt x="63" y="50"/>
                  </a:cubicBezTo>
                  <a:cubicBezTo>
                    <a:pt x="63" y="49"/>
                    <a:pt x="64" y="48"/>
                    <a:pt x="64" y="48"/>
                  </a:cubicBezTo>
                  <a:cubicBezTo>
                    <a:pt x="65" y="47"/>
                    <a:pt x="65" y="48"/>
                    <a:pt x="66" y="48"/>
                  </a:cubicBezTo>
                  <a:cubicBezTo>
                    <a:pt x="67" y="48"/>
                    <a:pt x="68" y="46"/>
                    <a:pt x="69" y="46"/>
                  </a:cubicBezTo>
                  <a:cubicBezTo>
                    <a:pt x="69" y="46"/>
                    <a:pt x="70" y="47"/>
                    <a:pt x="71" y="47"/>
                  </a:cubicBezTo>
                  <a:cubicBezTo>
                    <a:pt x="71" y="47"/>
                    <a:pt x="72" y="49"/>
                    <a:pt x="72" y="50"/>
                  </a:cubicBezTo>
                  <a:moveTo>
                    <a:pt x="50" y="27"/>
                  </a:moveTo>
                  <a:cubicBezTo>
                    <a:pt x="50" y="27"/>
                    <a:pt x="50" y="28"/>
                    <a:pt x="50" y="28"/>
                  </a:cubicBezTo>
                  <a:cubicBezTo>
                    <a:pt x="48" y="27"/>
                    <a:pt x="48" y="26"/>
                    <a:pt x="48" y="26"/>
                  </a:cubicBezTo>
                  <a:cubicBezTo>
                    <a:pt x="49" y="25"/>
                    <a:pt x="50" y="27"/>
                    <a:pt x="50" y="27"/>
                  </a:cubicBezTo>
                  <a:moveTo>
                    <a:pt x="112" y="10"/>
                  </a:moveTo>
                  <a:cubicBezTo>
                    <a:pt x="107" y="3"/>
                    <a:pt x="106" y="3"/>
                    <a:pt x="103" y="0"/>
                  </a:cubicBezTo>
                  <a:cubicBezTo>
                    <a:pt x="103" y="0"/>
                    <a:pt x="103" y="0"/>
                    <a:pt x="103" y="0"/>
                  </a:cubicBezTo>
                  <a:cubicBezTo>
                    <a:pt x="104" y="1"/>
                    <a:pt x="104" y="1"/>
                    <a:pt x="105" y="3"/>
                  </a:cubicBezTo>
                  <a:cubicBezTo>
                    <a:pt x="105" y="3"/>
                    <a:pt x="105" y="2"/>
                    <a:pt x="105" y="2"/>
                  </a:cubicBezTo>
                  <a:cubicBezTo>
                    <a:pt x="105" y="3"/>
                    <a:pt x="105" y="3"/>
                    <a:pt x="105" y="4"/>
                  </a:cubicBezTo>
                  <a:cubicBezTo>
                    <a:pt x="104" y="3"/>
                    <a:pt x="104" y="3"/>
                    <a:pt x="103" y="3"/>
                  </a:cubicBezTo>
                  <a:cubicBezTo>
                    <a:pt x="103" y="3"/>
                    <a:pt x="103" y="3"/>
                    <a:pt x="103" y="4"/>
                  </a:cubicBezTo>
                  <a:cubicBezTo>
                    <a:pt x="102" y="3"/>
                    <a:pt x="101" y="1"/>
                    <a:pt x="99" y="1"/>
                  </a:cubicBezTo>
                  <a:cubicBezTo>
                    <a:pt x="99" y="1"/>
                    <a:pt x="99" y="1"/>
                    <a:pt x="99" y="2"/>
                  </a:cubicBezTo>
                  <a:cubicBezTo>
                    <a:pt x="99" y="2"/>
                    <a:pt x="99" y="1"/>
                    <a:pt x="99" y="1"/>
                  </a:cubicBezTo>
                  <a:cubicBezTo>
                    <a:pt x="100" y="3"/>
                    <a:pt x="104" y="3"/>
                    <a:pt x="104" y="7"/>
                  </a:cubicBezTo>
                  <a:cubicBezTo>
                    <a:pt x="104" y="7"/>
                    <a:pt x="103" y="7"/>
                    <a:pt x="103" y="7"/>
                  </a:cubicBezTo>
                  <a:cubicBezTo>
                    <a:pt x="103" y="7"/>
                    <a:pt x="104" y="8"/>
                    <a:pt x="104" y="8"/>
                  </a:cubicBezTo>
                  <a:cubicBezTo>
                    <a:pt x="104" y="8"/>
                    <a:pt x="104" y="8"/>
                    <a:pt x="101" y="5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100" y="6"/>
                    <a:pt x="100" y="8"/>
                  </a:cubicBezTo>
                  <a:cubicBezTo>
                    <a:pt x="98" y="7"/>
                    <a:pt x="96" y="5"/>
                    <a:pt x="93" y="5"/>
                  </a:cubicBezTo>
                  <a:cubicBezTo>
                    <a:pt x="93" y="5"/>
                    <a:pt x="92" y="5"/>
                    <a:pt x="92" y="6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6"/>
                    <a:pt x="90" y="6"/>
                    <a:pt x="90" y="7"/>
                  </a:cubicBezTo>
                  <a:cubicBezTo>
                    <a:pt x="89" y="7"/>
                    <a:pt x="89" y="7"/>
                    <a:pt x="87" y="6"/>
                  </a:cubicBezTo>
                  <a:cubicBezTo>
                    <a:pt x="87" y="7"/>
                    <a:pt x="88" y="7"/>
                    <a:pt x="88" y="8"/>
                  </a:cubicBezTo>
                  <a:cubicBezTo>
                    <a:pt x="86" y="9"/>
                    <a:pt x="85" y="11"/>
                    <a:pt x="83" y="12"/>
                  </a:cubicBezTo>
                  <a:cubicBezTo>
                    <a:pt x="84" y="13"/>
                    <a:pt x="86" y="14"/>
                    <a:pt x="87" y="16"/>
                  </a:cubicBezTo>
                  <a:cubicBezTo>
                    <a:pt x="87" y="16"/>
                    <a:pt x="87" y="16"/>
                    <a:pt x="87" y="16"/>
                  </a:cubicBezTo>
                  <a:cubicBezTo>
                    <a:pt x="84" y="13"/>
                    <a:pt x="82" y="12"/>
                    <a:pt x="82" y="12"/>
                  </a:cubicBezTo>
                  <a:cubicBezTo>
                    <a:pt x="82" y="13"/>
                    <a:pt x="82" y="13"/>
                    <a:pt x="83" y="15"/>
                  </a:cubicBezTo>
                  <a:cubicBezTo>
                    <a:pt x="82" y="15"/>
                    <a:pt x="82" y="15"/>
                    <a:pt x="82" y="15"/>
                  </a:cubicBezTo>
                  <a:cubicBezTo>
                    <a:pt x="82" y="14"/>
                    <a:pt x="82" y="14"/>
                    <a:pt x="81" y="13"/>
                  </a:cubicBezTo>
                  <a:cubicBezTo>
                    <a:pt x="80" y="14"/>
                    <a:pt x="80" y="14"/>
                    <a:pt x="82" y="18"/>
                  </a:cubicBezTo>
                  <a:cubicBezTo>
                    <a:pt x="83" y="16"/>
                    <a:pt x="83" y="16"/>
                    <a:pt x="84" y="16"/>
                  </a:cubicBezTo>
                  <a:cubicBezTo>
                    <a:pt x="85" y="17"/>
                    <a:pt x="85" y="18"/>
                    <a:pt x="85" y="18"/>
                  </a:cubicBezTo>
                  <a:cubicBezTo>
                    <a:pt x="85" y="18"/>
                    <a:pt x="85" y="19"/>
                    <a:pt x="85" y="19"/>
                  </a:cubicBezTo>
                  <a:cubicBezTo>
                    <a:pt x="84" y="18"/>
                    <a:pt x="84" y="18"/>
                    <a:pt x="84" y="18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2" y="21"/>
                    <a:pt x="82" y="21"/>
                    <a:pt x="82" y="21"/>
                  </a:cubicBezTo>
                  <a:cubicBezTo>
                    <a:pt x="82" y="21"/>
                    <a:pt x="81" y="21"/>
                    <a:pt x="81" y="21"/>
                  </a:cubicBezTo>
                  <a:cubicBezTo>
                    <a:pt x="83" y="14"/>
                    <a:pt x="77" y="12"/>
                    <a:pt x="77" y="12"/>
                  </a:cubicBezTo>
                  <a:cubicBezTo>
                    <a:pt x="76" y="14"/>
                    <a:pt x="76" y="14"/>
                    <a:pt x="79" y="18"/>
                  </a:cubicBezTo>
                  <a:cubicBezTo>
                    <a:pt x="76" y="18"/>
                    <a:pt x="75" y="16"/>
                    <a:pt x="72" y="17"/>
                  </a:cubicBezTo>
                  <a:cubicBezTo>
                    <a:pt x="72" y="17"/>
                    <a:pt x="72" y="18"/>
                    <a:pt x="72" y="18"/>
                  </a:cubicBezTo>
                  <a:cubicBezTo>
                    <a:pt x="71" y="18"/>
                    <a:pt x="71" y="18"/>
                    <a:pt x="70" y="18"/>
                  </a:cubicBezTo>
                  <a:cubicBezTo>
                    <a:pt x="69" y="18"/>
                    <a:pt x="69" y="18"/>
                    <a:pt x="68" y="18"/>
                  </a:cubicBezTo>
                  <a:cubicBezTo>
                    <a:pt x="68" y="18"/>
                    <a:pt x="68" y="18"/>
                    <a:pt x="66" y="18"/>
                  </a:cubicBezTo>
                  <a:cubicBezTo>
                    <a:pt x="65" y="19"/>
                    <a:pt x="65" y="19"/>
                    <a:pt x="62" y="19"/>
                  </a:cubicBezTo>
                  <a:cubicBezTo>
                    <a:pt x="62" y="19"/>
                    <a:pt x="62" y="20"/>
                    <a:pt x="62" y="20"/>
                  </a:cubicBezTo>
                  <a:cubicBezTo>
                    <a:pt x="62" y="20"/>
                    <a:pt x="61" y="20"/>
                    <a:pt x="61" y="19"/>
                  </a:cubicBezTo>
                  <a:cubicBezTo>
                    <a:pt x="61" y="19"/>
                    <a:pt x="62" y="18"/>
                    <a:pt x="62" y="18"/>
                  </a:cubicBezTo>
                  <a:cubicBezTo>
                    <a:pt x="61" y="17"/>
                    <a:pt x="61" y="17"/>
                    <a:pt x="60" y="18"/>
                  </a:cubicBezTo>
                  <a:cubicBezTo>
                    <a:pt x="59" y="19"/>
                    <a:pt x="60" y="20"/>
                    <a:pt x="60" y="21"/>
                  </a:cubicBezTo>
                  <a:cubicBezTo>
                    <a:pt x="60" y="21"/>
                    <a:pt x="59" y="20"/>
                    <a:pt x="59" y="20"/>
                  </a:cubicBezTo>
                  <a:cubicBezTo>
                    <a:pt x="58" y="20"/>
                    <a:pt x="58" y="20"/>
                    <a:pt x="57" y="21"/>
                  </a:cubicBezTo>
                  <a:cubicBezTo>
                    <a:pt x="57" y="21"/>
                    <a:pt x="57" y="22"/>
                    <a:pt x="57" y="22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6" y="23"/>
                    <a:pt x="56" y="23"/>
                    <a:pt x="54" y="22"/>
                  </a:cubicBezTo>
                  <a:cubicBezTo>
                    <a:pt x="54" y="22"/>
                    <a:pt x="53" y="22"/>
                    <a:pt x="53" y="23"/>
                  </a:cubicBezTo>
                  <a:cubicBezTo>
                    <a:pt x="52" y="22"/>
                    <a:pt x="53" y="21"/>
                    <a:pt x="52" y="20"/>
                  </a:cubicBezTo>
                  <a:cubicBezTo>
                    <a:pt x="54" y="20"/>
                    <a:pt x="56" y="21"/>
                    <a:pt x="58" y="20"/>
                  </a:cubicBezTo>
                  <a:cubicBezTo>
                    <a:pt x="57" y="18"/>
                    <a:pt x="56" y="17"/>
                    <a:pt x="56" y="17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1" y="12"/>
                    <a:pt x="27" y="20"/>
                    <a:pt x="26" y="22"/>
                  </a:cubicBezTo>
                  <a:cubicBezTo>
                    <a:pt x="25" y="23"/>
                    <a:pt x="24" y="28"/>
                    <a:pt x="28" y="27"/>
                  </a:cubicBezTo>
                  <a:cubicBezTo>
                    <a:pt x="29" y="27"/>
                    <a:pt x="29" y="26"/>
                    <a:pt x="29" y="26"/>
                  </a:cubicBezTo>
                  <a:cubicBezTo>
                    <a:pt x="30" y="27"/>
                    <a:pt x="29" y="29"/>
                    <a:pt x="30" y="31"/>
                  </a:cubicBezTo>
                  <a:cubicBezTo>
                    <a:pt x="36" y="32"/>
                    <a:pt x="37" y="25"/>
                    <a:pt x="37" y="25"/>
                  </a:cubicBezTo>
                  <a:cubicBezTo>
                    <a:pt x="37" y="25"/>
                    <a:pt x="37" y="24"/>
                    <a:pt x="36" y="24"/>
                  </a:cubicBezTo>
                  <a:cubicBezTo>
                    <a:pt x="37" y="22"/>
                    <a:pt x="41" y="22"/>
                    <a:pt x="41" y="19"/>
                  </a:cubicBezTo>
                  <a:cubicBezTo>
                    <a:pt x="43" y="19"/>
                    <a:pt x="44" y="19"/>
                    <a:pt x="44" y="20"/>
                  </a:cubicBezTo>
                  <a:cubicBezTo>
                    <a:pt x="43" y="21"/>
                    <a:pt x="41" y="21"/>
                    <a:pt x="40" y="23"/>
                  </a:cubicBezTo>
                  <a:cubicBezTo>
                    <a:pt x="40" y="23"/>
                    <a:pt x="40" y="25"/>
                    <a:pt x="41" y="27"/>
                  </a:cubicBezTo>
                  <a:cubicBezTo>
                    <a:pt x="42" y="26"/>
                    <a:pt x="47" y="25"/>
                    <a:pt x="46" y="28"/>
                  </a:cubicBezTo>
                  <a:cubicBezTo>
                    <a:pt x="45" y="28"/>
                    <a:pt x="43" y="28"/>
                    <a:pt x="41" y="28"/>
                  </a:cubicBezTo>
                  <a:cubicBezTo>
                    <a:pt x="41" y="28"/>
                    <a:pt x="41" y="28"/>
                    <a:pt x="41" y="29"/>
                  </a:cubicBezTo>
                  <a:cubicBezTo>
                    <a:pt x="41" y="29"/>
                    <a:pt x="42" y="29"/>
                    <a:pt x="42" y="30"/>
                  </a:cubicBezTo>
                  <a:cubicBezTo>
                    <a:pt x="42" y="30"/>
                    <a:pt x="41" y="30"/>
                    <a:pt x="41" y="30"/>
                  </a:cubicBezTo>
                  <a:cubicBezTo>
                    <a:pt x="39" y="29"/>
                    <a:pt x="39" y="29"/>
                    <a:pt x="37" y="34"/>
                  </a:cubicBezTo>
                  <a:cubicBezTo>
                    <a:pt x="35" y="33"/>
                    <a:pt x="33" y="33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2"/>
                    <a:pt x="30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8" y="31"/>
                    <a:pt x="28" y="31"/>
                    <a:pt x="29" y="29"/>
                  </a:cubicBezTo>
                  <a:cubicBezTo>
                    <a:pt x="27" y="28"/>
                    <a:pt x="25" y="29"/>
                    <a:pt x="26" y="32"/>
                  </a:cubicBezTo>
                  <a:cubicBezTo>
                    <a:pt x="26" y="32"/>
                    <a:pt x="25" y="32"/>
                    <a:pt x="25" y="32"/>
                  </a:cubicBezTo>
                  <a:cubicBezTo>
                    <a:pt x="25" y="32"/>
                    <a:pt x="25" y="32"/>
                    <a:pt x="18" y="34"/>
                  </a:cubicBezTo>
                  <a:cubicBezTo>
                    <a:pt x="17" y="38"/>
                    <a:pt x="13" y="36"/>
                    <a:pt x="10" y="37"/>
                  </a:cubicBezTo>
                  <a:cubicBezTo>
                    <a:pt x="16" y="45"/>
                    <a:pt x="10" y="44"/>
                    <a:pt x="10" y="44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0" y="49"/>
                    <a:pt x="1" y="52"/>
                  </a:cubicBezTo>
                  <a:cubicBezTo>
                    <a:pt x="3" y="52"/>
                    <a:pt x="3" y="52"/>
                    <a:pt x="4" y="54"/>
                  </a:cubicBezTo>
                  <a:cubicBezTo>
                    <a:pt x="4" y="54"/>
                    <a:pt x="5" y="53"/>
                    <a:pt x="5" y="53"/>
                  </a:cubicBezTo>
                  <a:cubicBezTo>
                    <a:pt x="9" y="54"/>
                    <a:pt x="11" y="48"/>
                    <a:pt x="15" y="48"/>
                  </a:cubicBezTo>
                  <a:cubicBezTo>
                    <a:pt x="16" y="47"/>
                    <a:pt x="16" y="46"/>
                    <a:pt x="17" y="46"/>
                  </a:cubicBezTo>
                  <a:cubicBezTo>
                    <a:pt x="19" y="47"/>
                    <a:pt x="21" y="45"/>
                    <a:pt x="23" y="46"/>
                  </a:cubicBezTo>
                  <a:cubicBezTo>
                    <a:pt x="26" y="49"/>
                    <a:pt x="27" y="53"/>
                    <a:pt x="29" y="57"/>
                  </a:cubicBezTo>
                  <a:cubicBezTo>
                    <a:pt x="29" y="57"/>
                    <a:pt x="29" y="56"/>
                    <a:pt x="30" y="56"/>
                  </a:cubicBezTo>
                  <a:cubicBezTo>
                    <a:pt x="30" y="54"/>
                    <a:pt x="30" y="54"/>
                    <a:pt x="30" y="53"/>
                  </a:cubicBezTo>
                  <a:cubicBezTo>
                    <a:pt x="30" y="53"/>
                    <a:pt x="31" y="53"/>
                    <a:pt x="31" y="53"/>
                  </a:cubicBezTo>
                  <a:cubicBezTo>
                    <a:pt x="30" y="50"/>
                    <a:pt x="25" y="49"/>
                    <a:pt x="26" y="45"/>
                  </a:cubicBezTo>
                  <a:cubicBezTo>
                    <a:pt x="27" y="45"/>
                    <a:pt x="27" y="44"/>
                    <a:pt x="27" y="44"/>
                  </a:cubicBezTo>
                  <a:cubicBezTo>
                    <a:pt x="33" y="49"/>
                    <a:pt x="33" y="53"/>
                    <a:pt x="33" y="60"/>
                  </a:cubicBezTo>
                  <a:cubicBezTo>
                    <a:pt x="33" y="60"/>
                    <a:pt x="40" y="60"/>
                    <a:pt x="36" y="55"/>
                  </a:cubicBezTo>
                  <a:cubicBezTo>
                    <a:pt x="38" y="54"/>
                    <a:pt x="39" y="53"/>
                    <a:pt x="39" y="53"/>
                  </a:cubicBezTo>
                  <a:cubicBezTo>
                    <a:pt x="41" y="56"/>
                    <a:pt x="40" y="59"/>
                    <a:pt x="42" y="61"/>
                  </a:cubicBezTo>
                  <a:cubicBezTo>
                    <a:pt x="43" y="61"/>
                    <a:pt x="48" y="61"/>
                    <a:pt x="50" y="61"/>
                  </a:cubicBezTo>
                  <a:cubicBezTo>
                    <a:pt x="51" y="64"/>
                    <a:pt x="48" y="68"/>
                    <a:pt x="47" y="69"/>
                  </a:cubicBezTo>
                  <a:cubicBezTo>
                    <a:pt x="42" y="69"/>
                    <a:pt x="45" y="74"/>
                    <a:pt x="45" y="74"/>
                  </a:cubicBezTo>
                  <a:cubicBezTo>
                    <a:pt x="46" y="75"/>
                    <a:pt x="48" y="74"/>
                    <a:pt x="49" y="74"/>
                  </a:cubicBezTo>
                  <a:cubicBezTo>
                    <a:pt x="54" y="92"/>
                    <a:pt x="56" y="98"/>
                    <a:pt x="57" y="98"/>
                  </a:cubicBezTo>
                  <a:cubicBezTo>
                    <a:pt x="57" y="98"/>
                    <a:pt x="70" y="98"/>
                    <a:pt x="78" y="85"/>
                  </a:cubicBezTo>
                  <a:cubicBezTo>
                    <a:pt x="79" y="82"/>
                    <a:pt x="75" y="81"/>
                    <a:pt x="73" y="79"/>
                  </a:cubicBezTo>
                  <a:cubicBezTo>
                    <a:pt x="71" y="82"/>
                    <a:pt x="70" y="82"/>
                    <a:pt x="69" y="82"/>
                  </a:cubicBezTo>
                  <a:cubicBezTo>
                    <a:pt x="69" y="79"/>
                    <a:pt x="61" y="73"/>
                    <a:pt x="66" y="72"/>
                  </a:cubicBezTo>
                  <a:cubicBezTo>
                    <a:pt x="71" y="78"/>
                    <a:pt x="71" y="79"/>
                    <a:pt x="74" y="77"/>
                  </a:cubicBezTo>
                  <a:cubicBezTo>
                    <a:pt x="81" y="82"/>
                    <a:pt x="81" y="82"/>
                    <a:pt x="85" y="79"/>
                  </a:cubicBezTo>
                  <a:cubicBezTo>
                    <a:pt x="86" y="80"/>
                    <a:pt x="86" y="80"/>
                    <a:pt x="90" y="86"/>
                  </a:cubicBezTo>
                  <a:cubicBezTo>
                    <a:pt x="90" y="86"/>
                    <a:pt x="90" y="87"/>
                    <a:pt x="91" y="87"/>
                  </a:cubicBezTo>
                  <a:cubicBezTo>
                    <a:pt x="91" y="86"/>
                    <a:pt x="91" y="86"/>
                    <a:pt x="92" y="85"/>
                  </a:cubicBezTo>
                  <a:cubicBezTo>
                    <a:pt x="92" y="85"/>
                    <a:pt x="92" y="85"/>
                    <a:pt x="95" y="106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00" y="100"/>
                    <a:pt x="100" y="99"/>
                    <a:pt x="100" y="96"/>
                  </a:cubicBezTo>
                  <a:cubicBezTo>
                    <a:pt x="100" y="94"/>
                    <a:pt x="106" y="85"/>
                    <a:pt x="106" y="84"/>
                  </a:cubicBezTo>
                  <a:cubicBezTo>
                    <a:pt x="107" y="83"/>
                    <a:pt x="109" y="83"/>
                    <a:pt x="110" y="82"/>
                  </a:cubicBezTo>
                  <a:cubicBezTo>
                    <a:pt x="111" y="83"/>
                    <a:pt x="112" y="87"/>
                    <a:pt x="112" y="87"/>
                  </a:cubicBezTo>
                  <a:cubicBezTo>
                    <a:pt x="113" y="90"/>
                    <a:pt x="112" y="93"/>
                    <a:pt x="112" y="95"/>
                  </a:cubicBezTo>
                  <a:cubicBezTo>
                    <a:pt x="113" y="93"/>
                    <a:pt x="113" y="91"/>
                    <a:pt x="115" y="89"/>
                  </a:cubicBezTo>
                  <a:cubicBezTo>
                    <a:pt x="116" y="92"/>
                    <a:pt x="114" y="96"/>
                    <a:pt x="115" y="99"/>
                  </a:cubicBezTo>
                  <a:cubicBezTo>
                    <a:pt x="115" y="98"/>
                    <a:pt x="115" y="98"/>
                    <a:pt x="116" y="94"/>
                  </a:cubicBezTo>
                  <a:cubicBezTo>
                    <a:pt x="118" y="95"/>
                    <a:pt x="118" y="98"/>
                    <a:pt x="118" y="103"/>
                  </a:cubicBezTo>
                  <a:cubicBezTo>
                    <a:pt x="122" y="95"/>
                    <a:pt x="124" y="92"/>
                    <a:pt x="122" y="86"/>
                  </a:cubicBezTo>
                  <a:cubicBezTo>
                    <a:pt x="120" y="83"/>
                    <a:pt x="122" y="80"/>
                    <a:pt x="123" y="79"/>
                  </a:cubicBezTo>
                  <a:cubicBezTo>
                    <a:pt x="124" y="81"/>
                    <a:pt x="122" y="84"/>
                    <a:pt x="123" y="86"/>
                  </a:cubicBezTo>
                  <a:cubicBezTo>
                    <a:pt x="125" y="84"/>
                    <a:pt x="123" y="81"/>
                    <a:pt x="124" y="79"/>
                  </a:cubicBezTo>
                  <a:cubicBezTo>
                    <a:pt x="131" y="77"/>
                    <a:pt x="128" y="56"/>
                    <a:pt x="126" y="53"/>
                  </a:cubicBezTo>
                  <a:cubicBezTo>
                    <a:pt x="126" y="53"/>
                    <a:pt x="126" y="53"/>
                    <a:pt x="125" y="53"/>
                  </a:cubicBezTo>
                  <a:cubicBezTo>
                    <a:pt x="125" y="53"/>
                    <a:pt x="125" y="53"/>
                    <a:pt x="125" y="53"/>
                  </a:cubicBezTo>
                  <a:cubicBezTo>
                    <a:pt x="124" y="52"/>
                    <a:pt x="124" y="52"/>
                    <a:pt x="124" y="48"/>
                  </a:cubicBezTo>
                  <a:cubicBezTo>
                    <a:pt x="125" y="48"/>
                    <a:pt x="125" y="49"/>
                    <a:pt x="125" y="50"/>
                  </a:cubicBezTo>
                  <a:cubicBezTo>
                    <a:pt x="125" y="50"/>
                    <a:pt x="125" y="50"/>
                    <a:pt x="126" y="48"/>
                  </a:cubicBezTo>
                  <a:cubicBezTo>
                    <a:pt x="126" y="49"/>
                    <a:pt x="126" y="49"/>
                    <a:pt x="127" y="52"/>
                  </a:cubicBezTo>
                  <a:cubicBezTo>
                    <a:pt x="127" y="52"/>
                    <a:pt x="127" y="52"/>
                    <a:pt x="127" y="52"/>
                  </a:cubicBezTo>
                  <a:cubicBezTo>
                    <a:pt x="128" y="53"/>
                    <a:pt x="128" y="55"/>
                    <a:pt x="129" y="56"/>
                  </a:cubicBezTo>
                  <a:cubicBezTo>
                    <a:pt x="129" y="56"/>
                    <a:pt x="130" y="55"/>
                    <a:pt x="127" y="49"/>
                  </a:cubicBezTo>
                  <a:cubicBezTo>
                    <a:pt x="127" y="49"/>
                    <a:pt x="127" y="49"/>
                    <a:pt x="126" y="42"/>
                  </a:cubicBezTo>
                  <a:cubicBezTo>
                    <a:pt x="126" y="42"/>
                    <a:pt x="127" y="42"/>
                    <a:pt x="127" y="42"/>
                  </a:cubicBezTo>
                  <a:cubicBezTo>
                    <a:pt x="126" y="37"/>
                    <a:pt x="124" y="31"/>
                    <a:pt x="122" y="27"/>
                  </a:cubicBezTo>
                  <a:cubicBezTo>
                    <a:pt x="121" y="27"/>
                    <a:pt x="121" y="26"/>
                    <a:pt x="121" y="26"/>
                  </a:cubicBezTo>
                  <a:cubicBezTo>
                    <a:pt x="121" y="26"/>
                    <a:pt x="121" y="26"/>
                    <a:pt x="121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20" y="26"/>
                    <a:pt x="120" y="26"/>
                    <a:pt x="120" y="26"/>
                  </a:cubicBezTo>
                  <a:cubicBezTo>
                    <a:pt x="116" y="22"/>
                    <a:pt x="116" y="16"/>
                    <a:pt x="113" y="11"/>
                  </a:cubicBezTo>
                  <a:cubicBezTo>
                    <a:pt x="113" y="11"/>
                    <a:pt x="114" y="12"/>
                    <a:pt x="114" y="12"/>
                  </a:cubicBezTo>
                  <a:cubicBezTo>
                    <a:pt x="114" y="12"/>
                    <a:pt x="114" y="11"/>
                    <a:pt x="112" y="10"/>
                  </a:cubicBezTo>
                  <a:cubicBezTo>
                    <a:pt x="115" y="13"/>
                    <a:pt x="121" y="21"/>
                    <a:pt x="124" y="27"/>
                  </a:cubicBezTo>
                  <a:cubicBezTo>
                    <a:pt x="122" y="23"/>
                    <a:pt x="120" y="21"/>
                    <a:pt x="118" y="17"/>
                  </a:cubicBezTo>
                  <a:cubicBezTo>
                    <a:pt x="118" y="17"/>
                    <a:pt x="118" y="17"/>
                    <a:pt x="118" y="17"/>
                  </a:cubicBezTo>
                  <a:cubicBezTo>
                    <a:pt x="115" y="13"/>
                    <a:pt x="112" y="10"/>
                    <a:pt x="112" y="10"/>
                  </a:cubicBezTo>
                  <a:moveTo>
                    <a:pt x="89" y="5"/>
                  </a:moveTo>
                  <a:cubicBezTo>
                    <a:pt x="89" y="5"/>
                    <a:pt x="89" y="5"/>
                    <a:pt x="89" y="5"/>
                  </a:cubicBezTo>
                  <a:cubicBezTo>
                    <a:pt x="89" y="5"/>
                    <a:pt x="89" y="5"/>
                    <a:pt x="90" y="5"/>
                  </a:cubicBezTo>
                  <a:cubicBezTo>
                    <a:pt x="89" y="5"/>
                    <a:pt x="89" y="5"/>
                    <a:pt x="89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4" name="Freeform 39"/>
            <p:cNvSpPr/>
            <p:nvPr/>
          </p:nvSpPr>
          <p:spPr bwMode="auto">
            <a:xfrm>
              <a:off x="6995463" y="2978853"/>
              <a:ext cx="68263" cy="53975"/>
            </a:xfrm>
            <a:custGeom>
              <a:avLst/>
              <a:gdLst>
                <a:gd name="T0" fmla="*/ 10 w 10"/>
                <a:gd name="T1" fmla="*/ 1 h 8"/>
                <a:gd name="T2" fmla="*/ 9 w 10"/>
                <a:gd name="T3" fmla="*/ 2 h 8"/>
                <a:gd name="T4" fmla="*/ 9 w 10"/>
                <a:gd name="T5" fmla="*/ 3 h 8"/>
                <a:gd name="T6" fmla="*/ 4 w 10"/>
                <a:gd name="T7" fmla="*/ 3 h 8"/>
                <a:gd name="T8" fmla="*/ 4 w 10"/>
                <a:gd name="T9" fmla="*/ 6 h 8"/>
                <a:gd name="T10" fmla="*/ 4 w 10"/>
                <a:gd name="T11" fmla="*/ 8 h 8"/>
                <a:gd name="T12" fmla="*/ 3 w 10"/>
                <a:gd name="T13" fmla="*/ 8 h 8"/>
                <a:gd name="T14" fmla="*/ 3 w 10"/>
                <a:gd name="T15" fmla="*/ 8 h 8"/>
                <a:gd name="T16" fmla="*/ 1 w 10"/>
                <a:gd name="T17" fmla="*/ 7 h 8"/>
                <a:gd name="T18" fmla="*/ 0 w 10"/>
                <a:gd name="T19" fmla="*/ 7 h 8"/>
                <a:gd name="T20" fmla="*/ 0 w 10"/>
                <a:gd name="T21" fmla="*/ 5 h 8"/>
                <a:gd name="T22" fmla="*/ 0 w 10"/>
                <a:gd name="T23" fmla="*/ 5 h 8"/>
                <a:gd name="T24" fmla="*/ 2 w 10"/>
                <a:gd name="T25" fmla="*/ 3 h 8"/>
                <a:gd name="T26" fmla="*/ 3 w 10"/>
                <a:gd name="T27" fmla="*/ 2 h 8"/>
                <a:gd name="T28" fmla="*/ 3 w 10"/>
                <a:gd name="T29" fmla="*/ 1 h 8"/>
                <a:gd name="T30" fmla="*/ 4 w 10"/>
                <a:gd name="T31" fmla="*/ 1 h 8"/>
                <a:gd name="T32" fmla="*/ 6 w 10"/>
                <a:gd name="T33" fmla="*/ 1 h 8"/>
                <a:gd name="T34" fmla="*/ 7 w 10"/>
                <a:gd name="T35" fmla="*/ 1 h 8"/>
                <a:gd name="T36" fmla="*/ 8 w 10"/>
                <a:gd name="T37" fmla="*/ 0 h 8"/>
                <a:gd name="T38" fmla="*/ 9 w 10"/>
                <a:gd name="T39" fmla="*/ 0 h 8"/>
                <a:gd name="T40" fmla="*/ 10 w 10"/>
                <a:gd name="T4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" h="8">
                  <a:moveTo>
                    <a:pt x="10" y="1"/>
                  </a:moveTo>
                  <a:cubicBezTo>
                    <a:pt x="10" y="1"/>
                    <a:pt x="10" y="2"/>
                    <a:pt x="9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6" y="2"/>
                    <a:pt x="4" y="3"/>
                  </a:cubicBezTo>
                  <a:cubicBezTo>
                    <a:pt x="4" y="4"/>
                    <a:pt x="2" y="5"/>
                    <a:pt x="4" y="6"/>
                  </a:cubicBezTo>
                  <a:cubicBezTo>
                    <a:pt x="4" y="6"/>
                    <a:pt x="5" y="8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7"/>
                    <a:pt x="1" y="7"/>
                  </a:cubicBezTo>
                  <a:cubicBezTo>
                    <a:pt x="1" y="7"/>
                    <a:pt x="0" y="7"/>
                    <a:pt x="0" y="7"/>
                  </a:cubicBez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1" y="4"/>
                    <a:pt x="2" y="3"/>
                  </a:cubicBezTo>
                  <a:cubicBezTo>
                    <a:pt x="2" y="3"/>
                    <a:pt x="2" y="3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8" y="0"/>
                    <a:pt x="8" y="0"/>
                    <a:pt x="9" y="0"/>
                  </a:cubicBezTo>
                  <a:cubicBezTo>
                    <a:pt x="9" y="0"/>
                    <a:pt x="10" y="0"/>
                    <a:pt x="1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5" name="Freeform 40"/>
            <p:cNvSpPr/>
            <p:nvPr/>
          </p:nvSpPr>
          <p:spPr bwMode="auto">
            <a:xfrm>
              <a:off x="7370113" y="3093153"/>
              <a:ext cx="33338" cy="66675"/>
            </a:xfrm>
            <a:custGeom>
              <a:avLst/>
              <a:gdLst>
                <a:gd name="T0" fmla="*/ 3 w 5"/>
                <a:gd name="T1" fmla="*/ 6 h 10"/>
                <a:gd name="T2" fmla="*/ 5 w 5"/>
                <a:gd name="T3" fmla="*/ 10 h 10"/>
                <a:gd name="T4" fmla="*/ 4 w 5"/>
                <a:gd name="T5" fmla="*/ 9 h 10"/>
                <a:gd name="T6" fmla="*/ 1 w 5"/>
                <a:gd name="T7" fmla="*/ 2 h 10"/>
                <a:gd name="T8" fmla="*/ 0 w 5"/>
                <a:gd name="T9" fmla="*/ 0 h 10"/>
                <a:gd name="T10" fmla="*/ 1 w 5"/>
                <a:gd name="T11" fmla="*/ 1 h 10"/>
                <a:gd name="T12" fmla="*/ 1 w 5"/>
                <a:gd name="T13" fmla="*/ 3 h 10"/>
                <a:gd name="T14" fmla="*/ 3 w 5"/>
                <a:gd name="T1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10">
                  <a:moveTo>
                    <a:pt x="3" y="6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9"/>
                  </a:cubicBezTo>
                  <a:cubicBezTo>
                    <a:pt x="2" y="5"/>
                    <a:pt x="2" y="4"/>
                    <a:pt x="1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2" y="4"/>
                    <a:pt x="3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7409800" y="3172528"/>
              <a:ext cx="7938" cy="26988"/>
            </a:xfrm>
            <a:custGeom>
              <a:avLst/>
              <a:gdLst>
                <a:gd name="T0" fmla="*/ 1 w 1"/>
                <a:gd name="T1" fmla="*/ 1 h 4"/>
                <a:gd name="T2" fmla="*/ 1 w 1"/>
                <a:gd name="T3" fmla="*/ 4 h 4"/>
                <a:gd name="T4" fmla="*/ 1 w 1"/>
                <a:gd name="T5" fmla="*/ 4 h 4"/>
                <a:gd name="T6" fmla="*/ 1 w 1"/>
                <a:gd name="T7" fmla="*/ 3 h 4"/>
                <a:gd name="T8" fmla="*/ 0 w 1"/>
                <a:gd name="T9" fmla="*/ 2 h 4"/>
                <a:gd name="T10" fmla="*/ 0 w 1"/>
                <a:gd name="T11" fmla="*/ 0 h 4"/>
                <a:gd name="T12" fmla="*/ 0 w 1"/>
                <a:gd name="T13" fmla="*/ 0 h 4"/>
                <a:gd name="T14" fmla="*/ 0 w 1"/>
                <a:gd name="T15" fmla="*/ 0 h 4"/>
                <a:gd name="T16" fmla="*/ 0 w 1"/>
                <a:gd name="T17" fmla="*/ 0 h 4"/>
                <a:gd name="T18" fmla="*/ 0 w 1"/>
                <a:gd name="T19" fmla="*/ 0 h 4"/>
                <a:gd name="T20" fmla="*/ 1 w 1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4">
                  <a:moveTo>
                    <a:pt x="1" y="1"/>
                  </a:moveTo>
                  <a:cubicBezTo>
                    <a:pt x="1" y="2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7" name="Freeform 42"/>
            <p:cNvSpPr/>
            <p:nvPr/>
          </p:nvSpPr>
          <p:spPr bwMode="auto">
            <a:xfrm>
              <a:off x="7417738" y="3199516"/>
              <a:ext cx="19050" cy="119063"/>
            </a:xfrm>
            <a:custGeom>
              <a:avLst/>
              <a:gdLst>
                <a:gd name="T0" fmla="*/ 2 w 3"/>
                <a:gd name="T1" fmla="*/ 4 h 18"/>
                <a:gd name="T2" fmla="*/ 3 w 3"/>
                <a:gd name="T3" fmla="*/ 9 h 18"/>
                <a:gd name="T4" fmla="*/ 3 w 3"/>
                <a:gd name="T5" fmla="*/ 14 h 18"/>
                <a:gd name="T6" fmla="*/ 3 w 3"/>
                <a:gd name="T7" fmla="*/ 13 h 18"/>
                <a:gd name="T8" fmla="*/ 3 w 3"/>
                <a:gd name="T9" fmla="*/ 15 h 18"/>
                <a:gd name="T10" fmla="*/ 3 w 3"/>
                <a:gd name="T11" fmla="*/ 15 h 18"/>
                <a:gd name="T12" fmla="*/ 2 w 3"/>
                <a:gd name="T13" fmla="*/ 15 h 18"/>
                <a:gd name="T14" fmla="*/ 3 w 3"/>
                <a:gd name="T15" fmla="*/ 18 h 18"/>
                <a:gd name="T16" fmla="*/ 2 w 3"/>
                <a:gd name="T17" fmla="*/ 15 h 18"/>
                <a:gd name="T18" fmla="*/ 2 w 3"/>
                <a:gd name="T19" fmla="*/ 14 h 18"/>
                <a:gd name="T20" fmla="*/ 2 w 3"/>
                <a:gd name="T21" fmla="*/ 12 h 18"/>
                <a:gd name="T22" fmla="*/ 2 w 3"/>
                <a:gd name="T23" fmla="*/ 11 h 18"/>
                <a:gd name="T24" fmla="*/ 2 w 3"/>
                <a:gd name="T25" fmla="*/ 11 h 18"/>
                <a:gd name="T26" fmla="*/ 2 w 3"/>
                <a:gd name="T27" fmla="*/ 11 h 18"/>
                <a:gd name="T28" fmla="*/ 2 w 3"/>
                <a:gd name="T29" fmla="*/ 10 h 18"/>
                <a:gd name="T30" fmla="*/ 2 w 3"/>
                <a:gd name="T31" fmla="*/ 6 h 18"/>
                <a:gd name="T32" fmla="*/ 1 w 3"/>
                <a:gd name="T33" fmla="*/ 3 h 18"/>
                <a:gd name="T34" fmla="*/ 0 w 3"/>
                <a:gd name="T35" fmla="*/ 0 h 18"/>
                <a:gd name="T36" fmla="*/ 2 w 3"/>
                <a:gd name="T3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" h="18">
                  <a:moveTo>
                    <a:pt x="2" y="4"/>
                  </a:moveTo>
                  <a:cubicBezTo>
                    <a:pt x="2" y="6"/>
                    <a:pt x="3" y="7"/>
                    <a:pt x="3" y="9"/>
                  </a:cubicBezTo>
                  <a:cubicBezTo>
                    <a:pt x="3" y="9"/>
                    <a:pt x="3" y="14"/>
                    <a:pt x="3" y="14"/>
                  </a:cubicBezTo>
                  <a:cubicBezTo>
                    <a:pt x="3" y="14"/>
                    <a:pt x="3" y="13"/>
                    <a:pt x="3" y="13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cubicBezTo>
                    <a:pt x="2" y="16"/>
                    <a:pt x="3" y="17"/>
                    <a:pt x="3" y="18"/>
                  </a:cubicBezTo>
                  <a:cubicBezTo>
                    <a:pt x="2" y="18"/>
                    <a:pt x="2" y="15"/>
                    <a:pt x="2" y="15"/>
                  </a:cubicBezTo>
                  <a:cubicBezTo>
                    <a:pt x="1" y="14"/>
                    <a:pt x="2" y="14"/>
                    <a:pt x="2" y="14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0"/>
                  </a:cubicBezTo>
                  <a:cubicBezTo>
                    <a:pt x="2" y="7"/>
                    <a:pt x="2" y="7"/>
                    <a:pt x="2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2" y="4"/>
                    <a:pt x="2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8" name="Freeform 43"/>
            <p:cNvSpPr/>
            <p:nvPr/>
          </p:nvSpPr>
          <p:spPr bwMode="auto">
            <a:xfrm>
              <a:off x="7417738" y="3399541"/>
              <a:ext cx="6350" cy="33338"/>
            </a:xfrm>
            <a:custGeom>
              <a:avLst/>
              <a:gdLst>
                <a:gd name="T0" fmla="*/ 1 w 1"/>
                <a:gd name="T1" fmla="*/ 1 h 5"/>
                <a:gd name="T2" fmla="*/ 0 w 1"/>
                <a:gd name="T3" fmla="*/ 5 h 5"/>
                <a:gd name="T4" fmla="*/ 1 w 1"/>
                <a:gd name="T5" fmla="*/ 0 h 5"/>
                <a:gd name="T6" fmla="*/ 1 w 1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5">
                  <a:moveTo>
                    <a:pt x="1" y="1"/>
                  </a:moveTo>
                  <a:cubicBezTo>
                    <a:pt x="1" y="3"/>
                    <a:pt x="1" y="5"/>
                    <a:pt x="0" y="5"/>
                  </a:cubicBezTo>
                  <a:cubicBezTo>
                    <a:pt x="0" y="5"/>
                    <a:pt x="0" y="1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9" name="Freeform 44"/>
            <p:cNvSpPr/>
            <p:nvPr/>
          </p:nvSpPr>
          <p:spPr bwMode="auto">
            <a:xfrm>
              <a:off x="7182788" y="3724978"/>
              <a:ext cx="187325" cy="193675"/>
            </a:xfrm>
            <a:custGeom>
              <a:avLst/>
              <a:gdLst>
                <a:gd name="T0" fmla="*/ 22 w 28"/>
                <a:gd name="T1" fmla="*/ 8 h 29"/>
                <a:gd name="T2" fmla="*/ 12 w 28"/>
                <a:gd name="T3" fmla="*/ 20 h 29"/>
                <a:gd name="T4" fmla="*/ 7 w 28"/>
                <a:gd name="T5" fmla="*/ 24 h 29"/>
                <a:gd name="T6" fmla="*/ 5 w 28"/>
                <a:gd name="T7" fmla="*/ 25 h 29"/>
                <a:gd name="T8" fmla="*/ 3 w 28"/>
                <a:gd name="T9" fmla="*/ 27 h 29"/>
                <a:gd name="T10" fmla="*/ 0 w 28"/>
                <a:gd name="T11" fmla="*/ 29 h 29"/>
                <a:gd name="T12" fmla="*/ 1 w 28"/>
                <a:gd name="T13" fmla="*/ 29 h 29"/>
                <a:gd name="T14" fmla="*/ 6 w 28"/>
                <a:gd name="T15" fmla="*/ 24 h 29"/>
                <a:gd name="T16" fmla="*/ 12 w 28"/>
                <a:gd name="T17" fmla="*/ 18 h 29"/>
                <a:gd name="T18" fmla="*/ 18 w 28"/>
                <a:gd name="T19" fmla="*/ 12 h 29"/>
                <a:gd name="T20" fmla="*/ 24 w 28"/>
                <a:gd name="T21" fmla="*/ 4 h 29"/>
                <a:gd name="T22" fmla="*/ 24 w 28"/>
                <a:gd name="T23" fmla="*/ 5 h 29"/>
                <a:gd name="T24" fmla="*/ 27 w 28"/>
                <a:gd name="T25" fmla="*/ 1 h 29"/>
                <a:gd name="T26" fmla="*/ 26 w 28"/>
                <a:gd name="T27" fmla="*/ 2 h 29"/>
                <a:gd name="T28" fmla="*/ 28 w 28"/>
                <a:gd name="T29" fmla="*/ 0 h 29"/>
                <a:gd name="T30" fmla="*/ 27 w 28"/>
                <a:gd name="T31" fmla="*/ 1 h 29"/>
                <a:gd name="T32" fmla="*/ 28 w 28"/>
                <a:gd name="T33" fmla="*/ 0 h 29"/>
                <a:gd name="T34" fmla="*/ 22 w 28"/>
                <a:gd name="T35" fmla="*/ 8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" h="29">
                  <a:moveTo>
                    <a:pt x="22" y="8"/>
                  </a:moveTo>
                  <a:cubicBezTo>
                    <a:pt x="16" y="16"/>
                    <a:pt x="16" y="16"/>
                    <a:pt x="12" y="20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4"/>
                    <a:pt x="6" y="25"/>
                    <a:pt x="5" y="25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2" y="27"/>
                    <a:pt x="2" y="28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5" y="26"/>
                    <a:pt x="6" y="24"/>
                  </a:cubicBezTo>
                  <a:cubicBezTo>
                    <a:pt x="8" y="22"/>
                    <a:pt x="10" y="19"/>
                    <a:pt x="12" y="18"/>
                  </a:cubicBezTo>
                  <a:cubicBezTo>
                    <a:pt x="14" y="16"/>
                    <a:pt x="16" y="14"/>
                    <a:pt x="18" y="12"/>
                  </a:cubicBezTo>
                  <a:cubicBezTo>
                    <a:pt x="20" y="10"/>
                    <a:pt x="22" y="7"/>
                    <a:pt x="24" y="4"/>
                  </a:cubicBezTo>
                  <a:cubicBezTo>
                    <a:pt x="24" y="4"/>
                    <a:pt x="24" y="4"/>
                    <a:pt x="24" y="5"/>
                  </a:cubicBezTo>
                  <a:cubicBezTo>
                    <a:pt x="24" y="5"/>
                    <a:pt x="25" y="3"/>
                    <a:pt x="27" y="1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7" y="1"/>
                    <a:pt x="27" y="1"/>
                    <a:pt x="28" y="0"/>
                  </a:cubicBezTo>
                  <a:cubicBezTo>
                    <a:pt x="27" y="0"/>
                    <a:pt x="27" y="0"/>
                    <a:pt x="27" y="1"/>
                  </a:cubicBezTo>
                  <a:cubicBezTo>
                    <a:pt x="27" y="0"/>
                    <a:pt x="27" y="0"/>
                    <a:pt x="28" y="0"/>
                  </a:cubicBezTo>
                  <a:cubicBezTo>
                    <a:pt x="26" y="2"/>
                    <a:pt x="24" y="6"/>
                    <a:pt x="22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0" name="Freeform 45"/>
            <p:cNvSpPr/>
            <p:nvPr/>
          </p:nvSpPr>
          <p:spPr bwMode="auto">
            <a:xfrm>
              <a:off x="7297088" y="3632903"/>
              <a:ext cx="33338" cy="92075"/>
            </a:xfrm>
            <a:custGeom>
              <a:avLst/>
              <a:gdLst>
                <a:gd name="T0" fmla="*/ 5 w 5"/>
                <a:gd name="T1" fmla="*/ 10 h 14"/>
                <a:gd name="T2" fmla="*/ 2 w 5"/>
                <a:gd name="T3" fmla="*/ 14 h 14"/>
                <a:gd name="T4" fmla="*/ 2 w 5"/>
                <a:gd name="T5" fmla="*/ 14 h 14"/>
                <a:gd name="T6" fmla="*/ 2 w 5"/>
                <a:gd name="T7" fmla="*/ 13 h 14"/>
                <a:gd name="T8" fmla="*/ 1 w 5"/>
                <a:gd name="T9" fmla="*/ 13 h 14"/>
                <a:gd name="T10" fmla="*/ 1 w 5"/>
                <a:gd name="T11" fmla="*/ 13 h 14"/>
                <a:gd name="T12" fmla="*/ 2 w 5"/>
                <a:gd name="T13" fmla="*/ 8 h 14"/>
                <a:gd name="T14" fmla="*/ 2 w 5"/>
                <a:gd name="T15" fmla="*/ 4 h 14"/>
                <a:gd name="T16" fmla="*/ 0 w 5"/>
                <a:gd name="T17" fmla="*/ 2 h 14"/>
                <a:gd name="T18" fmla="*/ 1 w 5"/>
                <a:gd name="T19" fmla="*/ 0 h 14"/>
                <a:gd name="T20" fmla="*/ 3 w 5"/>
                <a:gd name="T21" fmla="*/ 3 h 14"/>
                <a:gd name="T22" fmla="*/ 3 w 5"/>
                <a:gd name="T23" fmla="*/ 3 h 14"/>
                <a:gd name="T24" fmla="*/ 4 w 5"/>
                <a:gd name="T25" fmla="*/ 7 h 14"/>
                <a:gd name="T26" fmla="*/ 5 w 5"/>
                <a:gd name="T27" fmla="*/ 8 h 14"/>
                <a:gd name="T28" fmla="*/ 5 w 5"/>
                <a:gd name="T29" fmla="*/ 9 h 14"/>
                <a:gd name="T30" fmla="*/ 5 w 5"/>
                <a:gd name="T31" fmla="*/ 9 h 14"/>
                <a:gd name="T32" fmla="*/ 5 w 5"/>
                <a:gd name="T3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4">
                  <a:moveTo>
                    <a:pt x="5" y="10"/>
                  </a:moveTo>
                  <a:cubicBezTo>
                    <a:pt x="4" y="11"/>
                    <a:pt x="3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3"/>
                  </a:cubicBezTo>
                  <a:cubicBezTo>
                    <a:pt x="2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2"/>
                    <a:pt x="2" y="8"/>
                    <a:pt x="2" y="8"/>
                  </a:cubicBezTo>
                  <a:cubicBezTo>
                    <a:pt x="2" y="7"/>
                    <a:pt x="2" y="6"/>
                    <a:pt x="2" y="4"/>
                  </a:cubicBezTo>
                  <a:cubicBezTo>
                    <a:pt x="1" y="3"/>
                    <a:pt x="1" y="3"/>
                    <a:pt x="0" y="2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1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1" name="Freeform 46"/>
            <p:cNvSpPr/>
            <p:nvPr/>
          </p:nvSpPr>
          <p:spPr bwMode="auto">
            <a:xfrm>
              <a:off x="7324075" y="3585278"/>
              <a:ext cx="12700" cy="87313"/>
            </a:xfrm>
            <a:custGeom>
              <a:avLst/>
              <a:gdLst>
                <a:gd name="T0" fmla="*/ 2 w 2"/>
                <a:gd name="T1" fmla="*/ 12 h 13"/>
                <a:gd name="T2" fmla="*/ 0 w 2"/>
                <a:gd name="T3" fmla="*/ 11 h 13"/>
                <a:gd name="T4" fmla="*/ 0 w 2"/>
                <a:gd name="T5" fmla="*/ 5 h 13"/>
                <a:gd name="T6" fmla="*/ 0 w 2"/>
                <a:gd name="T7" fmla="*/ 3 h 13"/>
                <a:gd name="T8" fmla="*/ 0 w 2"/>
                <a:gd name="T9" fmla="*/ 3 h 13"/>
                <a:gd name="T10" fmla="*/ 0 w 2"/>
                <a:gd name="T11" fmla="*/ 0 h 13"/>
                <a:gd name="T12" fmla="*/ 2 w 2"/>
                <a:gd name="T13" fmla="*/ 5 h 13"/>
                <a:gd name="T14" fmla="*/ 2 w 2"/>
                <a:gd name="T15" fmla="*/ 7 h 13"/>
                <a:gd name="T16" fmla="*/ 2 w 2"/>
                <a:gd name="T17" fmla="*/ 9 h 13"/>
                <a:gd name="T18" fmla="*/ 2 w 2"/>
                <a:gd name="T19" fmla="*/ 11 h 13"/>
                <a:gd name="T20" fmla="*/ 2 w 2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13">
                  <a:moveTo>
                    <a:pt x="2" y="12"/>
                  </a:moveTo>
                  <a:cubicBezTo>
                    <a:pt x="1" y="13"/>
                    <a:pt x="1" y="13"/>
                    <a:pt x="0" y="11"/>
                  </a:cubicBezTo>
                  <a:cubicBezTo>
                    <a:pt x="0" y="10"/>
                    <a:pt x="0" y="7"/>
                    <a:pt x="0" y="5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2" y="3"/>
                    <a:pt x="2" y="5"/>
                    <a:pt x="2" y="5"/>
                  </a:cubicBezTo>
                  <a:cubicBezTo>
                    <a:pt x="2" y="6"/>
                    <a:pt x="2" y="7"/>
                    <a:pt x="2" y="7"/>
                  </a:cubicBezTo>
                  <a:cubicBezTo>
                    <a:pt x="2" y="8"/>
                    <a:pt x="2" y="9"/>
                    <a:pt x="2" y="9"/>
                  </a:cubicBezTo>
                  <a:cubicBezTo>
                    <a:pt x="2" y="10"/>
                    <a:pt x="2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2" name="Freeform 47"/>
            <p:cNvSpPr/>
            <p:nvPr/>
          </p:nvSpPr>
          <p:spPr bwMode="auto">
            <a:xfrm>
              <a:off x="7309788" y="3724978"/>
              <a:ext cx="14288" cy="14288"/>
            </a:xfrm>
            <a:custGeom>
              <a:avLst/>
              <a:gdLst>
                <a:gd name="T0" fmla="*/ 2 w 2"/>
                <a:gd name="T1" fmla="*/ 1 h 2"/>
                <a:gd name="T2" fmla="*/ 2 w 2"/>
                <a:gd name="T3" fmla="*/ 1 h 2"/>
                <a:gd name="T4" fmla="*/ 2 w 2"/>
                <a:gd name="T5" fmla="*/ 1 h 2"/>
                <a:gd name="T6" fmla="*/ 1 w 2"/>
                <a:gd name="T7" fmla="*/ 2 h 2"/>
                <a:gd name="T8" fmla="*/ 0 w 2"/>
                <a:gd name="T9" fmla="*/ 2 h 2"/>
                <a:gd name="T10" fmla="*/ 1 w 2"/>
                <a:gd name="T11" fmla="*/ 0 h 2"/>
                <a:gd name="T12" fmla="*/ 1 w 2"/>
                <a:gd name="T13" fmla="*/ 0 h 2"/>
                <a:gd name="T14" fmla="*/ 1 w 2"/>
                <a:gd name="T15" fmla="*/ 0 h 2"/>
                <a:gd name="T16" fmla="*/ 2 w 2"/>
                <a:gd name="T17" fmla="*/ 0 h 2"/>
                <a:gd name="T18" fmla="*/ 2 w 2"/>
                <a:gd name="T19" fmla="*/ 0 h 2"/>
                <a:gd name="T20" fmla="*/ 2 w 2"/>
                <a:gd name="T2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3" name="Freeform 48"/>
            <p:cNvSpPr/>
            <p:nvPr/>
          </p:nvSpPr>
          <p:spPr bwMode="auto">
            <a:xfrm>
              <a:off x="7324075" y="3724978"/>
              <a:ext cx="19050" cy="142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2 h 2"/>
                <a:gd name="T4" fmla="*/ 1 w 3"/>
                <a:gd name="T5" fmla="*/ 2 h 2"/>
                <a:gd name="T6" fmla="*/ 1 w 3"/>
                <a:gd name="T7" fmla="*/ 2 h 2"/>
                <a:gd name="T8" fmla="*/ 0 w 3"/>
                <a:gd name="T9" fmla="*/ 2 h 2"/>
                <a:gd name="T10" fmla="*/ 0 w 3"/>
                <a:gd name="T11" fmla="*/ 1 h 2"/>
                <a:gd name="T12" fmla="*/ 1 w 3"/>
                <a:gd name="T13" fmla="*/ 0 h 2"/>
                <a:gd name="T14" fmla="*/ 2 w 3"/>
                <a:gd name="T15" fmla="*/ 0 h 2"/>
                <a:gd name="T16" fmla="*/ 2 w 3"/>
                <a:gd name="T17" fmla="*/ 0 h 2"/>
                <a:gd name="T18" fmla="*/ 2 w 3"/>
                <a:gd name="T1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2" y="1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4" name="Freeform 49"/>
            <p:cNvSpPr/>
            <p:nvPr/>
          </p:nvSpPr>
          <p:spPr bwMode="auto">
            <a:xfrm>
              <a:off x="7343125" y="3732916"/>
              <a:ext cx="6350" cy="6350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5" name="Freeform 50"/>
            <p:cNvSpPr/>
            <p:nvPr/>
          </p:nvSpPr>
          <p:spPr bwMode="auto">
            <a:xfrm>
              <a:off x="7357413" y="3712278"/>
              <a:ext cx="12700" cy="20638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3 h 3"/>
                <a:gd name="T4" fmla="*/ 2 w 2"/>
                <a:gd name="T5" fmla="*/ 0 h 3"/>
                <a:gd name="T6" fmla="*/ 2 w 2"/>
                <a:gd name="T7" fmla="*/ 0 h 3"/>
                <a:gd name="T8" fmla="*/ 2 w 2"/>
                <a:gd name="T9" fmla="*/ 0 h 3"/>
                <a:gd name="T10" fmla="*/ 2 w 2"/>
                <a:gd name="T1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1"/>
                    <a:pt x="0" y="3"/>
                    <a:pt x="0" y="3"/>
                  </a:cubicBezTo>
                  <a:cubicBezTo>
                    <a:pt x="0" y="3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6" name="Freeform 51"/>
            <p:cNvSpPr/>
            <p:nvPr/>
          </p:nvSpPr>
          <p:spPr bwMode="auto">
            <a:xfrm>
              <a:off x="7370113" y="3651953"/>
              <a:ext cx="20638" cy="39688"/>
            </a:xfrm>
            <a:custGeom>
              <a:avLst/>
              <a:gdLst>
                <a:gd name="T0" fmla="*/ 3 w 3"/>
                <a:gd name="T1" fmla="*/ 1 h 6"/>
                <a:gd name="T2" fmla="*/ 2 w 3"/>
                <a:gd name="T3" fmla="*/ 2 h 6"/>
                <a:gd name="T4" fmla="*/ 2 w 3"/>
                <a:gd name="T5" fmla="*/ 3 h 6"/>
                <a:gd name="T6" fmla="*/ 1 w 3"/>
                <a:gd name="T7" fmla="*/ 6 h 6"/>
                <a:gd name="T8" fmla="*/ 1 w 3"/>
                <a:gd name="T9" fmla="*/ 6 h 6"/>
                <a:gd name="T10" fmla="*/ 1 w 3"/>
                <a:gd name="T11" fmla="*/ 4 h 6"/>
                <a:gd name="T12" fmla="*/ 1 w 3"/>
                <a:gd name="T13" fmla="*/ 3 h 6"/>
                <a:gd name="T14" fmla="*/ 1 w 3"/>
                <a:gd name="T15" fmla="*/ 4 h 6"/>
                <a:gd name="T16" fmla="*/ 0 w 3"/>
                <a:gd name="T17" fmla="*/ 5 h 6"/>
                <a:gd name="T18" fmla="*/ 0 w 3"/>
                <a:gd name="T19" fmla="*/ 5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" h="6">
                  <a:moveTo>
                    <a:pt x="3" y="1"/>
                  </a:move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4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7" name="Freeform 52"/>
            <p:cNvSpPr/>
            <p:nvPr/>
          </p:nvSpPr>
          <p:spPr bwMode="auto">
            <a:xfrm>
              <a:off x="7390750" y="3624966"/>
              <a:ext cx="12700" cy="26988"/>
            </a:xfrm>
            <a:custGeom>
              <a:avLst/>
              <a:gdLst>
                <a:gd name="T0" fmla="*/ 2 w 2"/>
                <a:gd name="T1" fmla="*/ 1 h 4"/>
                <a:gd name="T2" fmla="*/ 1 w 2"/>
                <a:gd name="T3" fmla="*/ 2 h 4"/>
                <a:gd name="T4" fmla="*/ 0 w 2"/>
                <a:gd name="T5" fmla="*/ 3 h 4"/>
                <a:gd name="T6" fmla="*/ 0 w 2"/>
                <a:gd name="T7" fmla="*/ 4 h 4"/>
                <a:gd name="T8" fmla="*/ 0 w 2"/>
                <a:gd name="T9" fmla="*/ 3 h 4"/>
                <a:gd name="T10" fmla="*/ 0 w 2"/>
                <a:gd name="T11" fmla="*/ 2 h 4"/>
                <a:gd name="T12" fmla="*/ 1 w 2"/>
                <a:gd name="T13" fmla="*/ 2 h 4"/>
                <a:gd name="T14" fmla="*/ 2 w 2"/>
                <a:gd name="T15" fmla="*/ 0 h 4"/>
                <a:gd name="T16" fmla="*/ 2 w 2"/>
                <a:gd name="T1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1" y="2"/>
                    <a:pt x="1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8" name="Freeform 53"/>
            <p:cNvSpPr/>
            <p:nvPr/>
          </p:nvSpPr>
          <p:spPr bwMode="auto">
            <a:xfrm>
              <a:off x="7403450" y="3612266"/>
              <a:ext cx="14288" cy="33338"/>
            </a:xfrm>
            <a:custGeom>
              <a:avLst/>
              <a:gdLst>
                <a:gd name="T0" fmla="*/ 1 w 2"/>
                <a:gd name="T1" fmla="*/ 1 h 5"/>
                <a:gd name="T2" fmla="*/ 0 w 2"/>
                <a:gd name="T3" fmla="*/ 5 h 5"/>
                <a:gd name="T4" fmla="*/ 0 w 2"/>
                <a:gd name="T5" fmla="*/ 5 h 5"/>
                <a:gd name="T6" fmla="*/ 2 w 2"/>
                <a:gd name="T7" fmla="*/ 0 h 5"/>
                <a:gd name="T8" fmla="*/ 2 w 2"/>
                <a:gd name="T9" fmla="*/ 0 h 5"/>
                <a:gd name="T10" fmla="*/ 1 w 2"/>
                <a:gd name="T11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1" y="1"/>
                  </a:moveTo>
                  <a:cubicBezTo>
                    <a:pt x="1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9" name="Freeform 54"/>
            <p:cNvSpPr/>
            <p:nvPr/>
          </p:nvSpPr>
          <p:spPr bwMode="auto">
            <a:xfrm>
              <a:off x="7343125" y="3591628"/>
              <a:ext cx="53975" cy="107950"/>
            </a:xfrm>
            <a:custGeom>
              <a:avLst/>
              <a:gdLst>
                <a:gd name="T0" fmla="*/ 8 w 8"/>
                <a:gd name="T1" fmla="*/ 2 h 16"/>
                <a:gd name="T2" fmla="*/ 7 w 8"/>
                <a:gd name="T3" fmla="*/ 4 h 16"/>
                <a:gd name="T4" fmla="*/ 6 w 8"/>
                <a:gd name="T5" fmla="*/ 8 h 16"/>
                <a:gd name="T6" fmla="*/ 6 w 8"/>
                <a:gd name="T7" fmla="*/ 8 h 16"/>
                <a:gd name="T8" fmla="*/ 4 w 8"/>
                <a:gd name="T9" fmla="*/ 11 h 16"/>
                <a:gd name="T10" fmla="*/ 3 w 8"/>
                <a:gd name="T11" fmla="*/ 14 h 16"/>
                <a:gd name="T12" fmla="*/ 3 w 8"/>
                <a:gd name="T13" fmla="*/ 14 h 16"/>
                <a:gd name="T14" fmla="*/ 2 w 8"/>
                <a:gd name="T15" fmla="*/ 15 h 16"/>
                <a:gd name="T16" fmla="*/ 1 w 8"/>
                <a:gd name="T17" fmla="*/ 15 h 16"/>
                <a:gd name="T18" fmla="*/ 2 w 8"/>
                <a:gd name="T19" fmla="*/ 8 h 16"/>
                <a:gd name="T20" fmla="*/ 2 w 8"/>
                <a:gd name="T21" fmla="*/ 9 h 16"/>
                <a:gd name="T22" fmla="*/ 3 w 8"/>
                <a:gd name="T23" fmla="*/ 8 h 16"/>
                <a:gd name="T24" fmla="*/ 4 w 8"/>
                <a:gd name="T25" fmla="*/ 6 h 16"/>
                <a:gd name="T26" fmla="*/ 5 w 8"/>
                <a:gd name="T27" fmla="*/ 4 h 16"/>
                <a:gd name="T28" fmla="*/ 6 w 8"/>
                <a:gd name="T29" fmla="*/ 3 h 16"/>
                <a:gd name="T30" fmla="*/ 7 w 8"/>
                <a:gd name="T31" fmla="*/ 2 h 16"/>
                <a:gd name="T32" fmla="*/ 7 w 8"/>
                <a:gd name="T33" fmla="*/ 0 h 16"/>
                <a:gd name="T34" fmla="*/ 8 w 8"/>
                <a:gd name="T35" fmla="*/ 0 h 16"/>
                <a:gd name="T36" fmla="*/ 8 w 8"/>
                <a:gd name="T37" fmla="*/ 0 h 16"/>
                <a:gd name="T38" fmla="*/ 8 w 8"/>
                <a:gd name="T39" fmla="*/ 0 h 16"/>
                <a:gd name="T40" fmla="*/ 8 w 8"/>
                <a:gd name="T41" fmla="*/ 2 h 16"/>
                <a:gd name="T42" fmla="*/ 8 w 8"/>
                <a:gd name="T43" fmla="*/ 2 h 16"/>
                <a:gd name="T44" fmla="*/ 8 w 8"/>
                <a:gd name="T45" fmla="*/ 2 h 16"/>
                <a:gd name="T46" fmla="*/ 8 w 8"/>
                <a:gd name="T47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" h="16">
                  <a:moveTo>
                    <a:pt x="8" y="2"/>
                  </a:moveTo>
                  <a:cubicBezTo>
                    <a:pt x="8" y="3"/>
                    <a:pt x="7" y="3"/>
                    <a:pt x="7" y="4"/>
                  </a:cubicBezTo>
                  <a:cubicBezTo>
                    <a:pt x="7" y="5"/>
                    <a:pt x="7" y="7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9"/>
                    <a:pt x="5" y="10"/>
                    <a:pt x="4" y="11"/>
                  </a:cubicBezTo>
                  <a:cubicBezTo>
                    <a:pt x="4" y="12"/>
                    <a:pt x="4" y="13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2" y="15"/>
                    <a:pt x="2" y="15"/>
                  </a:cubicBezTo>
                  <a:cubicBezTo>
                    <a:pt x="1" y="16"/>
                    <a:pt x="1" y="15"/>
                    <a:pt x="1" y="15"/>
                  </a:cubicBezTo>
                  <a:cubicBezTo>
                    <a:pt x="0" y="14"/>
                    <a:pt x="1" y="9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7"/>
                    <a:pt x="3" y="7"/>
                    <a:pt x="4" y="6"/>
                  </a:cubicBezTo>
                  <a:cubicBezTo>
                    <a:pt x="4" y="6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0" name="Freeform 55"/>
            <p:cNvSpPr/>
            <p:nvPr/>
          </p:nvSpPr>
          <p:spPr bwMode="auto">
            <a:xfrm>
              <a:off x="7409800" y="3466216"/>
              <a:ext cx="20638" cy="79375"/>
            </a:xfrm>
            <a:custGeom>
              <a:avLst/>
              <a:gdLst>
                <a:gd name="T0" fmla="*/ 3 w 3"/>
                <a:gd name="T1" fmla="*/ 6 h 12"/>
                <a:gd name="T2" fmla="*/ 2 w 3"/>
                <a:gd name="T3" fmla="*/ 7 h 12"/>
                <a:gd name="T4" fmla="*/ 2 w 3"/>
                <a:gd name="T5" fmla="*/ 7 h 12"/>
                <a:gd name="T6" fmla="*/ 1 w 3"/>
                <a:gd name="T7" fmla="*/ 9 h 12"/>
                <a:gd name="T8" fmla="*/ 0 w 3"/>
                <a:gd name="T9" fmla="*/ 12 h 12"/>
                <a:gd name="T10" fmla="*/ 1 w 3"/>
                <a:gd name="T11" fmla="*/ 9 h 12"/>
                <a:gd name="T12" fmla="*/ 1 w 3"/>
                <a:gd name="T13" fmla="*/ 8 h 12"/>
                <a:gd name="T14" fmla="*/ 1 w 3"/>
                <a:gd name="T15" fmla="*/ 7 h 12"/>
                <a:gd name="T16" fmla="*/ 1 w 3"/>
                <a:gd name="T17" fmla="*/ 4 h 12"/>
                <a:gd name="T18" fmla="*/ 1 w 3"/>
                <a:gd name="T19" fmla="*/ 4 h 12"/>
                <a:gd name="T20" fmla="*/ 2 w 3"/>
                <a:gd name="T21" fmla="*/ 2 h 12"/>
                <a:gd name="T22" fmla="*/ 2 w 3"/>
                <a:gd name="T23" fmla="*/ 0 h 12"/>
                <a:gd name="T24" fmla="*/ 2 w 3"/>
                <a:gd name="T25" fmla="*/ 3 h 12"/>
                <a:gd name="T26" fmla="*/ 2 w 3"/>
                <a:gd name="T27" fmla="*/ 6 h 12"/>
                <a:gd name="T28" fmla="*/ 2 w 3"/>
                <a:gd name="T29" fmla="*/ 6 h 12"/>
                <a:gd name="T30" fmla="*/ 3 w 3"/>
                <a:gd name="T31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12">
                  <a:moveTo>
                    <a:pt x="3" y="6"/>
                  </a:moveTo>
                  <a:cubicBezTo>
                    <a:pt x="2" y="6"/>
                    <a:pt x="2" y="6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2" y="8"/>
                    <a:pt x="1" y="9"/>
                  </a:cubicBezTo>
                  <a:cubicBezTo>
                    <a:pt x="1" y="9"/>
                    <a:pt x="1" y="11"/>
                    <a:pt x="0" y="12"/>
                  </a:cubicBezTo>
                  <a:cubicBezTo>
                    <a:pt x="0" y="12"/>
                    <a:pt x="0" y="12"/>
                    <a:pt x="1" y="9"/>
                  </a:cubicBezTo>
                  <a:cubicBezTo>
                    <a:pt x="1" y="9"/>
                    <a:pt x="1" y="9"/>
                    <a:pt x="1" y="8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ubicBezTo>
                    <a:pt x="2" y="0"/>
                    <a:pt x="3" y="1"/>
                    <a:pt x="2" y="3"/>
                  </a:cubicBezTo>
                  <a:cubicBezTo>
                    <a:pt x="2" y="4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6"/>
                    <a:pt x="3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1" name="Freeform 56"/>
            <p:cNvSpPr/>
            <p:nvPr/>
          </p:nvSpPr>
          <p:spPr bwMode="auto">
            <a:xfrm>
              <a:off x="7417738" y="3532891"/>
              <a:ext cx="6350" cy="19050"/>
            </a:xfrm>
            <a:custGeom>
              <a:avLst/>
              <a:gdLst>
                <a:gd name="T0" fmla="*/ 1 w 1"/>
                <a:gd name="T1" fmla="*/ 2 h 3"/>
                <a:gd name="T2" fmla="*/ 0 w 1"/>
                <a:gd name="T3" fmla="*/ 3 h 3"/>
                <a:gd name="T4" fmla="*/ 0 w 1"/>
                <a:gd name="T5" fmla="*/ 0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1"/>
                    <a:pt x="0" y="0"/>
                  </a:cubicBezTo>
                  <a:cubicBezTo>
                    <a:pt x="1" y="0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2" name="Freeform 57"/>
            <p:cNvSpPr/>
            <p:nvPr/>
          </p:nvSpPr>
          <p:spPr bwMode="auto">
            <a:xfrm>
              <a:off x="7424088" y="3518603"/>
              <a:ext cx="6350" cy="20638"/>
            </a:xfrm>
            <a:custGeom>
              <a:avLst/>
              <a:gdLst>
                <a:gd name="T0" fmla="*/ 1 w 1"/>
                <a:gd name="T1" fmla="*/ 1 h 3"/>
                <a:gd name="T2" fmla="*/ 0 w 1"/>
                <a:gd name="T3" fmla="*/ 3 h 3"/>
                <a:gd name="T4" fmla="*/ 1 w 1"/>
                <a:gd name="T5" fmla="*/ 0 h 3"/>
                <a:gd name="T6" fmla="*/ 1 w 1"/>
                <a:gd name="T7" fmla="*/ 0 h 3"/>
                <a:gd name="T8" fmla="*/ 1 w 1"/>
                <a:gd name="T9" fmla="*/ 0 h 3"/>
                <a:gd name="T10" fmla="*/ 1 w 1"/>
                <a:gd name="T11" fmla="*/ 0 h 3"/>
                <a:gd name="T12" fmla="*/ 1 w 1"/>
                <a:gd name="T13" fmla="*/ 0 h 3"/>
                <a:gd name="T14" fmla="*/ 1 w 1"/>
                <a:gd name="T15" fmla="*/ 0 h 3"/>
                <a:gd name="T16" fmla="*/ 1 w 1"/>
                <a:gd name="T17" fmla="*/ 0 h 3"/>
                <a:gd name="T18" fmla="*/ 1 w 1"/>
                <a:gd name="T19" fmla="*/ 0 h 3"/>
                <a:gd name="T20" fmla="*/ 1 w 1"/>
                <a:gd name="T21" fmla="*/ 0 h 3"/>
                <a:gd name="T22" fmla="*/ 1 w 1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" h="3">
                  <a:moveTo>
                    <a:pt x="1" y="1"/>
                  </a:moveTo>
                  <a:cubicBezTo>
                    <a:pt x="1" y="2"/>
                    <a:pt x="0" y="3"/>
                    <a:pt x="0" y="3"/>
                  </a:cubicBezTo>
                  <a:cubicBezTo>
                    <a:pt x="0" y="2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3" name="Freeform 58"/>
            <p:cNvSpPr/>
            <p:nvPr/>
          </p:nvSpPr>
          <p:spPr bwMode="auto">
            <a:xfrm>
              <a:off x="7409800" y="3551941"/>
              <a:ext cx="14288" cy="33338"/>
            </a:xfrm>
            <a:custGeom>
              <a:avLst/>
              <a:gdLst>
                <a:gd name="T0" fmla="*/ 2 w 2"/>
                <a:gd name="T1" fmla="*/ 2 h 5"/>
                <a:gd name="T2" fmla="*/ 1 w 2"/>
                <a:gd name="T3" fmla="*/ 5 h 5"/>
                <a:gd name="T4" fmla="*/ 1 w 2"/>
                <a:gd name="T5" fmla="*/ 5 h 5"/>
                <a:gd name="T6" fmla="*/ 1 w 2"/>
                <a:gd name="T7" fmla="*/ 4 h 5"/>
                <a:gd name="T8" fmla="*/ 1 w 2"/>
                <a:gd name="T9" fmla="*/ 4 h 5"/>
                <a:gd name="T10" fmla="*/ 0 w 2"/>
                <a:gd name="T11" fmla="*/ 4 h 5"/>
                <a:gd name="T12" fmla="*/ 1 w 2"/>
                <a:gd name="T13" fmla="*/ 1 h 5"/>
                <a:gd name="T14" fmla="*/ 1 w 2"/>
                <a:gd name="T15" fmla="*/ 2 h 5"/>
                <a:gd name="T16" fmla="*/ 2 w 2"/>
                <a:gd name="T17" fmla="*/ 0 h 5"/>
                <a:gd name="T18" fmla="*/ 2 w 2"/>
                <a:gd name="T1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5">
                  <a:moveTo>
                    <a:pt x="2" y="2"/>
                  </a:moveTo>
                  <a:cubicBezTo>
                    <a:pt x="2" y="3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3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4" name="Freeform 59"/>
            <p:cNvSpPr/>
            <p:nvPr/>
          </p:nvSpPr>
          <p:spPr bwMode="auto">
            <a:xfrm>
              <a:off x="7397100" y="3624966"/>
              <a:ext cx="20638" cy="41275"/>
            </a:xfrm>
            <a:custGeom>
              <a:avLst/>
              <a:gdLst>
                <a:gd name="T0" fmla="*/ 1 w 3"/>
                <a:gd name="T1" fmla="*/ 6 h 6"/>
                <a:gd name="T2" fmla="*/ 1 w 3"/>
                <a:gd name="T3" fmla="*/ 5 h 6"/>
                <a:gd name="T4" fmla="*/ 1 w 3"/>
                <a:gd name="T5" fmla="*/ 5 h 6"/>
                <a:gd name="T6" fmla="*/ 1 w 3"/>
                <a:gd name="T7" fmla="*/ 5 h 6"/>
                <a:gd name="T8" fmla="*/ 0 w 3"/>
                <a:gd name="T9" fmla="*/ 6 h 6"/>
                <a:gd name="T10" fmla="*/ 1 w 3"/>
                <a:gd name="T11" fmla="*/ 4 h 6"/>
                <a:gd name="T12" fmla="*/ 2 w 3"/>
                <a:gd name="T13" fmla="*/ 2 h 6"/>
                <a:gd name="T14" fmla="*/ 1 w 3"/>
                <a:gd name="T15" fmla="*/ 2 h 6"/>
                <a:gd name="T16" fmla="*/ 2 w 3"/>
                <a:gd name="T17" fmla="*/ 0 h 6"/>
                <a:gd name="T18" fmla="*/ 2 w 3"/>
                <a:gd name="T19" fmla="*/ 0 h 6"/>
                <a:gd name="T20" fmla="*/ 2 w 3"/>
                <a:gd name="T21" fmla="*/ 1 h 6"/>
                <a:gd name="T22" fmla="*/ 2 w 3"/>
                <a:gd name="T23" fmla="*/ 1 h 6"/>
                <a:gd name="T24" fmla="*/ 2 w 3"/>
                <a:gd name="T25" fmla="*/ 1 h 6"/>
                <a:gd name="T26" fmla="*/ 3 w 3"/>
                <a:gd name="T27" fmla="*/ 0 h 6"/>
                <a:gd name="T28" fmla="*/ 1 w 3"/>
                <a:gd name="T2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6">
                  <a:moveTo>
                    <a:pt x="1" y="6"/>
                  </a:moveTo>
                  <a:cubicBezTo>
                    <a:pt x="1" y="6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1" y="6"/>
                    <a:pt x="1" y="6"/>
                    <a:pt x="1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222222"/>
                </a:solidFill>
                <a:effectLst/>
                <a:uLnTx/>
                <a:uFillTx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5" name="任意多边形 62"/>
          <p:cNvSpPr/>
          <p:nvPr/>
        </p:nvSpPr>
        <p:spPr>
          <a:xfrm>
            <a:off x="4965700" y="1843342"/>
            <a:ext cx="7226300" cy="2562069"/>
          </a:xfrm>
          <a:custGeom>
            <a:avLst/>
            <a:gdLst>
              <a:gd name="connsiteX0" fmla="*/ 2794647 w 8176569"/>
              <a:gd name="connsiteY0" fmla="*/ 0 h 2898985"/>
              <a:gd name="connsiteX1" fmla="*/ 4577899 w 8176569"/>
              <a:gd name="connsiteY1" fmla="*/ 640267 h 2898985"/>
              <a:gd name="connsiteX2" fmla="*/ 5527192 w 8176569"/>
              <a:gd name="connsiteY2" fmla="*/ 2169792 h 2898985"/>
              <a:gd name="connsiteX3" fmla="*/ 7363675 w 8176569"/>
              <a:gd name="connsiteY3" fmla="*/ 2169792 h 2898985"/>
              <a:gd name="connsiteX4" fmla="*/ 7363675 w 8176569"/>
              <a:gd name="connsiteY4" fmla="*/ 2169942 h 2898985"/>
              <a:gd name="connsiteX5" fmla="*/ 8176569 w 8176569"/>
              <a:gd name="connsiteY5" fmla="*/ 2169942 h 2898985"/>
              <a:gd name="connsiteX6" fmla="*/ 8176569 w 8176569"/>
              <a:gd name="connsiteY6" fmla="*/ 2338509 h 2898985"/>
              <a:gd name="connsiteX7" fmla="*/ 7363675 w 8176569"/>
              <a:gd name="connsiteY7" fmla="*/ 2338509 h 2898985"/>
              <a:gd name="connsiteX8" fmla="*/ 7363675 w 8176569"/>
              <a:gd name="connsiteY8" fmla="*/ 2338752 h 2898985"/>
              <a:gd name="connsiteX9" fmla="*/ 5456217 w 8176569"/>
              <a:gd name="connsiteY9" fmla="*/ 2338752 h 2898985"/>
              <a:gd name="connsiteX10" fmla="*/ 5376370 w 8176569"/>
              <a:gd name="connsiteY10" fmla="*/ 2276504 h 2898985"/>
              <a:gd name="connsiteX11" fmla="*/ 2794647 w 8176569"/>
              <a:gd name="connsiteY11" fmla="*/ 177852 h 2898985"/>
              <a:gd name="connsiteX12" fmla="*/ 168566 w 8176569"/>
              <a:gd name="connsiteY12" fmla="*/ 2810059 h 2898985"/>
              <a:gd name="connsiteX13" fmla="*/ 79847 w 8176569"/>
              <a:gd name="connsiteY13" fmla="*/ 2898985 h 2898985"/>
              <a:gd name="connsiteX14" fmla="*/ 0 w 8176569"/>
              <a:gd name="connsiteY14" fmla="*/ 2810059 h 2898985"/>
              <a:gd name="connsiteX15" fmla="*/ 2794647 w 8176569"/>
              <a:gd name="connsiteY15" fmla="*/ 0 h 2898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6569" h="2898985">
                <a:moveTo>
                  <a:pt x="2794647" y="0"/>
                </a:moveTo>
                <a:cubicBezTo>
                  <a:pt x="3442296" y="0"/>
                  <a:pt x="4081073" y="231207"/>
                  <a:pt x="4577899" y="640267"/>
                </a:cubicBezTo>
                <a:cubicBezTo>
                  <a:pt x="5048110" y="1031541"/>
                  <a:pt x="5385242" y="1573989"/>
                  <a:pt x="5527192" y="2169792"/>
                </a:cubicBezTo>
                <a:lnTo>
                  <a:pt x="7363675" y="2169792"/>
                </a:lnTo>
                <a:lnTo>
                  <a:pt x="7363675" y="2169942"/>
                </a:lnTo>
                <a:lnTo>
                  <a:pt x="8176569" y="2169942"/>
                </a:lnTo>
                <a:lnTo>
                  <a:pt x="8176569" y="2338509"/>
                </a:lnTo>
                <a:lnTo>
                  <a:pt x="7363675" y="2338509"/>
                </a:lnTo>
                <a:lnTo>
                  <a:pt x="7363675" y="2338752"/>
                </a:lnTo>
                <a:cubicBezTo>
                  <a:pt x="7363675" y="2338752"/>
                  <a:pt x="7363675" y="2338752"/>
                  <a:pt x="5456217" y="2338752"/>
                </a:cubicBezTo>
                <a:cubicBezTo>
                  <a:pt x="5411857" y="2338752"/>
                  <a:pt x="5376370" y="2312074"/>
                  <a:pt x="5376370" y="2276504"/>
                </a:cubicBezTo>
                <a:cubicBezTo>
                  <a:pt x="5119085" y="1058218"/>
                  <a:pt x="4036713" y="177852"/>
                  <a:pt x="2794647" y="177852"/>
                </a:cubicBezTo>
                <a:cubicBezTo>
                  <a:pt x="1348528" y="177852"/>
                  <a:pt x="168566" y="1360567"/>
                  <a:pt x="168566" y="2810059"/>
                </a:cubicBezTo>
                <a:cubicBezTo>
                  <a:pt x="168566" y="2863415"/>
                  <a:pt x="133078" y="2898985"/>
                  <a:pt x="79847" y="2898985"/>
                </a:cubicBezTo>
                <a:cubicBezTo>
                  <a:pt x="35487" y="2898985"/>
                  <a:pt x="0" y="2863415"/>
                  <a:pt x="0" y="2810059"/>
                </a:cubicBezTo>
                <a:cubicBezTo>
                  <a:pt x="0" y="1262748"/>
                  <a:pt x="1250937" y="0"/>
                  <a:pt x="2794647" y="0"/>
                </a:cubicBezTo>
                <a:close/>
              </a:path>
            </a:pathLst>
          </a:custGeom>
          <a:solidFill>
            <a:srgbClr val="009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6" name="任意多边形 63"/>
          <p:cNvSpPr/>
          <p:nvPr/>
        </p:nvSpPr>
        <p:spPr>
          <a:xfrm>
            <a:off x="5615553" y="2547993"/>
            <a:ext cx="6576447" cy="2065343"/>
          </a:xfrm>
          <a:custGeom>
            <a:avLst/>
            <a:gdLst>
              <a:gd name="connsiteX0" fmla="*/ 2058608 w 7441259"/>
              <a:gd name="connsiteY0" fmla="*/ 0 h 2336938"/>
              <a:gd name="connsiteX1" fmla="*/ 4126091 w 7441259"/>
              <a:gd name="connsiteY1" fmla="*/ 2061480 h 2336938"/>
              <a:gd name="connsiteX2" fmla="*/ 4117217 w 7441259"/>
              <a:gd name="connsiteY2" fmla="*/ 2159223 h 2336938"/>
              <a:gd name="connsiteX3" fmla="*/ 6628365 w 7441259"/>
              <a:gd name="connsiteY3" fmla="*/ 2159223 h 2336938"/>
              <a:gd name="connsiteX4" fmla="*/ 6628365 w 7441259"/>
              <a:gd name="connsiteY4" fmla="*/ 2157738 h 2336938"/>
              <a:gd name="connsiteX5" fmla="*/ 7441259 w 7441259"/>
              <a:gd name="connsiteY5" fmla="*/ 2157738 h 2336938"/>
              <a:gd name="connsiteX6" fmla="*/ 7441259 w 7441259"/>
              <a:gd name="connsiteY6" fmla="*/ 2336938 h 2336938"/>
              <a:gd name="connsiteX7" fmla="*/ 6628365 w 7441259"/>
              <a:gd name="connsiteY7" fmla="*/ 2336938 h 2336938"/>
              <a:gd name="connsiteX8" fmla="*/ 6628365 w 7441259"/>
              <a:gd name="connsiteY8" fmla="*/ 2336937 h 2336938"/>
              <a:gd name="connsiteX9" fmla="*/ 4028484 w 7441259"/>
              <a:gd name="connsiteY9" fmla="*/ 2336937 h 2336938"/>
              <a:gd name="connsiteX10" fmla="*/ 3966371 w 7441259"/>
              <a:gd name="connsiteY10" fmla="*/ 2310280 h 2336938"/>
              <a:gd name="connsiteX11" fmla="*/ 3939751 w 7441259"/>
              <a:gd name="connsiteY11" fmla="*/ 2248080 h 2336938"/>
              <a:gd name="connsiteX12" fmla="*/ 3948625 w 7441259"/>
              <a:gd name="connsiteY12" fmla="*/ 2061480 h 2336938"/>
              <a:gd name="connsiteX13" fmla="*/ 2058608 w 7441259"/>
              <a:gd name="connsiteY13" fmla="*/ 168828 h 2336938"/>
              <a:gd name="connsiteX14" fmla="*/ 177466 w 7441259"/>
              <a:gd name="connsiteY14" fmla="*/ 2061480 h 2336938"/>
              <a:gd name="connsiteX15" fmla="*/ 88733 w 7441259"/>
              <a:gd name="connsiteY15" fmla="*/ 2150337 h 2336938"/>
              <a:gd name="connsiteX16" fmla="*/ 0 w 7441259"/>
              <a:gd name="connsiteY16" fmla="*/ 2061480 h 2336938"/>
              <a:gd name="connsiteX17" fmla="*/ 2058608 w 7441259"/>
              <a:gd name="connsiteY17" fmla="*/ 0 h 23369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7441259" h="2336938">
                <a:moveTo>
                  <a:pt x="2058608" y="0"/>
                </a:moveTo>
                <a:cubicBezTo>
                  <a:pt x="3203266" y="0"/>
                  <a:pt x="4126091" y="924112"/>
                  <a:pt x="4126091" y="2061480"/>
                </a:cubicBezTo>
                <a:cubicBezTo>
                  <a:pt x="4126091" y="2088137"/>
                  <a:pt x="4126091" y="2132566"/>
                  <a:pt x="4117217" y="2159223"/>
                </a:cubicBezTo>
                <a:lnTo>
                  <a:pt x="6628365" y="2159223"/>
                </a:lnTo>
                <a:lnTo>
                  <a:pt x="6628365" y="2157738"/>
                </a:lnTo>
                <a:lnTo>
                  <a:pt x="7441259" y="2157738"/>
                </a:lnTo>
                <a:lnTo>
                  <a:pt x="7441259" y="2336938"/>
                </a:lnTo>
                <a:lnTo>
                  <a:pt x="6628365" y="2336938"/>
                </a:lnTo>
                <a:lnTo>
                  <a:pt x="6628365" y="2336937"/>
                </a:lnTo>
                <a:cubicBezTo>
                  <a:pt x="6628365" y="2336937"/>
                  <a:pt x="6628365" y="2336937"/>
                  <a:pt x="4028484" y="2336937"/>
                </a:cubicBezTo>
                <a:cubicBezTo>
                  <a:pt x="4001864" y="2336937"/>
                  <a:pt x="3984118" y="2328051"/>
                  <a:pt x="3966371" y="2310280"/>
                </a:cubicBezTo>
                <a:cubicBezTo>
                  <a:pt x="3948625" y="2292509"/>
                  <a:pt x="3939751" y="2265852"/>
                  <a:pt x="3939751" y="2248080"/>
                </a:cubicBezTo>
                <a:cubicBezTo>
                  <a:pt x="3939751" y="2239195"/>
                  <a:pt x="3948625" y="2123680"/>
                  <a:pt x="3948625" y="2061480"/>
                </a:cubicBezTo>
                <a:cubicBezTo>
                  <a:pt x="3948625" y="1021854"/>
                  <a:pt x="3105660" y="168828"/>
                  <a:pt x="2058608" y="168828"/>
                </a:cubicBezTo>
                <a:cubicBezTo>
                  <a:pt x="1020431" y="168828"/>
                  <a:pt x="177466" y="1021854"/>
                  <a:pt x="177466" y="2061480"/>
                </a:cubicBezTo>
                <a:cubicBezTo>
                  <a:pt x="177466" y="2114795"/>
                  <a:pt x="133099" y="2150337"/>
                  <a:pt x="88733" y="2150337"/>
                </a:cubicBezTo>
                <a:cubicBezTo>
                  <a:pt x="35493" y="2150337"/>
                  <a:pt x="0" y="2114795"/>
                  <a:pt x="0" y="2061480"/>
                </a:cubicBezTo>
                <a:cubicBezTo>
                  <a:pt x="0" y="924112"/>
                  <a:pt x="922824" y="0"/>
                  <a:pt x="2058608" y="0"/>
                </a:cubicBezTo>
                <a:close/>
              </a:path>
            </a:pathLst>
          </a:custGeom>
          <a:solidFill>
            <a:srgbClr val="00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7" name="任意多边形 64"/>
          <p:cNvSpPr/>
          <p:nvPr/>
        </p:nvSpPr>
        <p:spPr>
          <a:xfrm>
            <a:off x="6274746" y="3306007"/>
            <a:ext cx="5917254" cy="2067209"/>
          </a:xfrm>
          <a:custGeom>
            <a:avLst/>
            <a:gdLst>
              <a:gd name="connsiteX0" fmla="*/ 1313134 w 6695382"/>
              <a:gd name="connsiteY0" fmla="*/ 0 h 2339050"/>
              <a:gd name="connsiteX1" fmla="*/ 2635142 w 6695382"/>
              <a:gd name="connsiteY1" fmla="*/ 1325165 h 2339050"/>
              <a:gd name="connsiteX2" fmla="*/ 2333476 w 6695382"/>
              <a:gd name="connsiteY2" fmla="*/ 2170069 h 2339050"/>
              <a:gd name="connsiteX3" fmla="*/ 5882488 w 6695382"/>
              <a:gd name="connsiteY3" fmla="*/ 2170069 h 2339050"/>
              <a:gd name="connsiteX4" fmla="*/ 5882488 w 6695382"/>
              <a:gd name="connsiteY4" fmla="*/ 2170177 h 2339050"/>
              <a:gd name="connsiteX5" fmla="*/ 6695382 w 6695382"/>
              <a:gd name="connsiteY5" fmla="*/ 2170177 h 2339050"/>
              <a:gd name="connsiteX6" fmla="*/ 6695382 w 6695382"/>
              <a:gd name="connsiteY6" fmla="*/ 2339050 h 2339050"/>
              <a:gd name="connsiteX7" fmla="*/ 5882488 w 6695382"/>
              <a:gd name="connsiteY7" fmla="*/ 2339050 h 2339050"/>
              <a:gd name="connsiteX8" fmla="*/ 2129407 w 6695382"/>
              <a:gd name="connsiteY8" fmla="*/ 2339050 h 2339050"/>
              <a:gd name="connsiteX9" fmla="*/ 2049555 w 6695382"/>
              <a:gd name="connsiteY9" fmla="*/ 2285688 h 2339050"/>
              <a:gd name="connsiteX10" fmla="*/ 2076172 w 6695382"/>
              <a:gd name="connsiteY10" fmla="*/ 2187857 h 2339050"/>
              <a:gd name="connsiteX11" fmla="*/ 2466563 w 6695382"/>
              <a:gd name="connsiteY11" fmla="*/ 1325165 h 2339050"/>
              <a:gd name="connsiteX12" fmla="*/ 1313134 w 6695382"/>
              <a:gd name="connsiteY12" fmla="*/ 177874 h 2339050"/>
              <a:gd name="connsiteX13" fmla="*/ 168578 w 6695382"/>
              <a:gd name="connsiteY13" fmla="*/ 1325165 h 2339050"/>
              <a:gd name="connsiteX14" fmla="*/ 79853 w 6695382"/>
              <a:gd name="connsiteY14" fmla="*/ 1414102 h 2339050"/>
              <a:gd name="connsiteX15" fmla="*/ 0 w 6695382"/>
              <a:gd name="connsiteY15" fmla="*/ 1325165 h 2339050"/>
              <a:gd name="connsiteX16" fmla="*/ 1313134 w 6695382"/>
              <a:gd name="connsiteY16" fmla="*/ 0 h 2339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95382" h="2339050">
                <a:moveTo>
                  <a:pt x="1313134" y="0"/>
                </a:moveTo>
                <a:cubicBezTo>
                  <a:pt x="2040682" y="0"/>
                  <a:pt x="2635142" y="595880"/>
                  <a:pt x="2635142" y="1325165"/>
                </a:cubicBezTo>
                <a:cubicBezTo>
                  <a:pt x="2635142" y="1636445"/>
                  <a:pt x="2528671" y="1929938"/>
                  <a:pt x="2333476" y="2170069"/>
                </a:cubicBezTo>
                <a:lnTo>
                  <a:pt x="5882488" y="2170069"/>
                </a:lnTo>
                <a:lnTo>
                  <a:pt x="5882488" y="2170177"/>
                </a:lnTo>
                <a:lnTo>
                  <a:pt x="6695382" y="2170177"/>
                </a:lnTo>
                <a:lnTo>
                  <a:pt x="6695382" y="2339050"/>
                </a:lnTo>
                <a:lnTo>
                  <a:pt x="5882488" y="2339050"/>
                </a:lnTo>
                <a:cubicBezTo>
                  <a:pt x="5882488" y="2339050"/>
                  <a:pt x="5882488" y="2339050"/>
                  <a:pt x="2129407" y="2339050"/>
                </a:cubicBezTo>
                <a:cubicBezTo>
                  <a:pt x="2093917" y="2339050"/>
                  <a:pt x="2067300" y="2321263"/>
                  <a:pt x="2049555" y="2285688"/>
                </a:cubicBezTo>
                <a:cubicBezTo>
                  <a:pt x="2040682" y="2250113"/>
                  <a:pt x="2049555" y="2214538"/>
                  <a:pt x="2076172" y="2187857"/>
                </a:cubicBezTo>
                <a:cubicBezTo>
                  <a:pt x="2324603" y="1974407"/>
                  <a:pt x="2466563" y="1654233"/>
                  <a:pt x="2466563" y="1325165"/>
                </a:cubicBezTo>
                <a:cubicBezTo>
                  <a:pt x="2466563" y="693710"/>
                  <a:pt x="1951957" y="177874"/>
                  <a:pt x="1313134" y="177874"/>
                </a:cubicBezTo>
                <a:cubicBezTo>
                  <a:pt x="683185" y="177874"/>
                  <a:pt x="168578" y="693711"/>
                  <a:pt x="168578" y="1325165"/>
                </a:cubicBezTo>
                <a:cubicBezTo>
                  <a:pt x="168578" y="1378528"/>
                  <a:pt x="133088" y="1414102"/>
                  <a:pt x="79853" y="1414102"/>
                </a:cubicBezTo>
                <a:cubicBezTo>
                  <a:pt x="35490" y="1414102"/>
                  <a:pt x="0" y="1378528"/>
                  <a:pt x="0" y="1325165"/>
                </a:cubicBezTo>
                <a:cubicBezTo>
                  <a:pt x="0" y="595880"/>
                  <a:pt x="585587" y="0"/>
                  <a:pt x="1313134" y="0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256935" y="2064214"/>
            <a:ext cx="4780828" cy="1060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dirty="0"/>
              <a:t>Это самый экономичный, но в то же время достаточно сильно воздействующий на почву способ. Что в дальнейшем снижает её плодородность и вредно влияет на окружающую среду.</a:t>
            </a:r>
            <a:endParaRPr lang="ru-RU" altLang="zh-CN" sz="1600" dirty="0"/>
          </a:p>
        </p:txBody>
      </p:sp>
      <p:sp>
        <p:nvSpPr>
          <p:cNvPr id="89" name="文本框 54"/>
          <p:cNvSpPr txBox="1"/>
          <p:nvPr/>
        </p:nvSpPr>
        <p:spPr>
          <a:xfrm>
            <a:off x="256935" y="1700808"/>
            <a:ext cx="51475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2400" spc="-150" dirty="0" smtClean="0">
                <a:solidFill>
                  <a:srgbClr val="0099CC"/>
                </a:solidFill>
              </a:rPr>
              <a:t>1. Карьерный </a:t>
            </a:r>
            <a:r>
              <a:rPr lang="ru-RU" sz="2400" spc="-150" dirty="0">
                <a:solidFill>
                  <a:srgbClr val="0099CC"/>
                </a:solidFill>
              </a:rPr>
              <a:t>или открытый </a:t>
            </a:r>
            <a:r>
              <a:rPr lang="ru-RU" sz="2400" spc="-150" dirty="0" smtClean="0">
                <a:solidFill>
                  <a:srgbClr val="0099CC"/>
                </a:solidFill>
              </a:rPr>
              <a:t>способ</a:t>
            </a:r>
            <a:endParaRPr lang="zh-CN" altLang="en-US" sz="2400" spc="-150" dirty="0">
              <a:solidFill>
                <a:srgbClr val="0099CC"/>
              </a:solidFill>
              <a:latin typeface="+mn-lt"/>
            </a:endParaRPr>
          </a:p>
        </p:txBody>
      </p:sp>
      <p:sp>
        <p:nvSpPr>
          <p:cNvPr id="90" name="TextBox 53"/>
          <p:cNvSpPr txBox="1"/>
          <p:nvPr/>
        </p:nvSpPr>
        <p:spPr>
          <a:xfrm>
            <a:off x="193873" y="3538863"/>
            <a:ext cx="4661330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dirty="0"/>
              <a:t>Этот способ применяют при глубинном залегании минерального сырья, руд и полиметаллов. Его недостатком являются значительные затраты и высокий уровень производственного риска для шахтёров и горняков.</a:t>
            </a:r>
            <a:endParaRPr lang="en-US" altLang="zh-CN" sz="1600" dirty="0"/>
          </a:p>
        </p:txBody>
      </p:sp>
      <p:sp>
        <p:nvSpPr>
          <p:cNvPr id="91" name="文本框 56"/>
          <p:cNvSpPr txBox="1"/>
          <p:nvPr/>
        </p:nvSpPr>
        <p:spPr>
          <a:xfrm>
            <a:off x="193873" y="3166712"/>
            <a:ext cx="50930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2400" spc="-150" dirty="0" smtClean="0">
                <a:solidFill>
                  <a:srgbClr val="0066CC"/>
                </a:solidFill>
              </a:rPr>
              <a:t>2. Шахтный </a:t>
            </a:r>
            <a:r>
              <a:rPr lang="ru-RU" sz="2400" spc="-150" dirty="0">
                <a:solidFill>
                  <a:srgbClr val="0066CC"/>
                </a:solidFill>
              </a:rPr>
              <a:t>или подземный </a:t>
            </a:r>
            <a:r>
              <a:rPr lang="ru-RU" sz="2400" spc="-150" dirty="0" smtClean="0">
                <a:solidFill>
                  <a:srgbClr val="0066CC"/>
                </a:solidFill>
              </a:rPr>
              <a:t>способ</a:t>
            </a:r>
            <a:endParaRPr lang="zh-CN" altLang="en-US" sz="2400" spc="-150" dirty="0">
              <a:solidFill>
                <a:srgbClr val="0066CC"/>
              </a:solidFill>
              <a:latin typeface="+mn-lt"/>
            </a:endParaRPr>
          </a:p>
        </p:txBody>
      </p:sp>
      <p:sp>
        <p:nvSpPr>
          <p:cNvPr id="92" name="TextBox 53"/>
          <p:cNvSpPr txBox="1"/>
          <p:nvPr/>
        </p:nvSpPr>
        <p:spPr>
          <a:xfrm>
            <a:off x="256935" y="5368171"/>
            <a:ext cx="4423922" cy="675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500"/>
              </a:lnSpc>
            </a:pPr>
            <a:r>
              <a:rPr lang="ru-RU" sz="1600" dirty="0"/>
              <a:t>Применяется для извлечения сырья, пребывающего в жидком или газообразном состоянии. </a:t>
            </a:r>
            <a:endParaRPr lang="en-US" altLang="zh-CN" sz="1600" dirty="0"/>
          </a:p>
        </p:txBody>
      </p:sp>
      <p:sp>
        <p:nvSpPr>
          <p:cNvPr id="93" name="文本框 58"/>
          <p:cNvSpPr txBox="1"/>
          <p:nvPr/>
        </p:nvSpPr>
        <p:spPr>
          <a:xfrm>
            <a:off x="193873" y="4775458"/>
            <a:ext cx="4012637" cy="6206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ts val="2000"/>
              </a:lnSpc>
            </a:pPr>
            <a:r>
              <a:rPr lang="ru-RU" sz="2400" spc="-150" dirty="0" smtClean="0">
                <a:solidFill>
                  <a:schemeClr val="accent1">
                    <a:lumMod val="50000"/>
                  </a:schemeClr>
                </a:solidFill>
              </a:rPr>
              <a:t>3. Скважинный </a:t>
            </a:r>
            <a:r>
              <a:rPr lang="ru-RU" sz="2400" spc="-150" dirty="0">
                <a:solidFill>
                  <a:schemeClr val="accent1">
                    <a:lumMod val="50000"/>
                  </a:schemeClr>
                </a:solidFill>
              </a:rPr>
              <a:t>или </a:t>
            </a:r>
            <a:endParaRPr lang="ru-RU" sz="2400" spc="-15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lnSpc>
                <a:spcPts val="2000"/>
              </a:lnSpc>
            </a:pPr>
            <a:r>
              <a:rPr lang="ru-RU" sz="2400" spc="-150" dirty="0" smtClean="0">
                <a:solidFill>
                  <a:schemeClr val="accent1">
                    <a:lumMod val="50000"/>
                  </a:schemeClr>
                </a:solidFill>
              </a:rPr>
              <a:t>геотехнологический </a:t>
            </a:r>
            <a:r>
              <a:rPr lang="ru-RU" sz="2400" spc="-150" dirty="0">
                <a:solidFill>
                  <a:schemeClr val="accent1">
                    <a:lumMod val="50000"/>
                  </a:schemeClr>
                </a:solidFill>
              </a:rPr>
              <a:t>способ</a:t>
            </a:r>
            <a:endParaRPr lang="zh-CN" altLang="en-US" sz="2400" spc="-15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94" name="椭圆 59"/>
          <p:cNvSpPr/>
          <p:nvPr/>
        </p:nvSpPr>
        <p:spPr>
          <a:xfrm>
            <a:off x="4855203" y="4492605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400" spc="-150" dirty="0">
                <a:solidFill>
                  <a:srgbClr val="0099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400" spc="-150" dirty="0">
              <a:solidFill>
                <a:srgbClr val="0099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椭圆 60"/>
          <p:cNvSpPr/>
          <p:nvPr/>
        </p:nvSpPr>
        <p:spPr>
          <a:xfrm>
            <a:off x="5505609" y="4567900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400" spc="-150" dirty="0">
                <a:solidFill>
                  <a:srgbClr val="0066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400" spc="-150" dirty="0">
              <a:solidFill>
                <a:srgbClr val="0066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椭圆 61"/>
          <p:cNvSpPr/>
          <p:nvPr/>
        </p:nvSpPr>
        <p:spPr>
          <a:xfrm>
            <a:off x="6166475" y="4643194"/>
            <a:ext cx="365120" cy="36512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zh-CN" sz="2400" spc="-150" dirty="0">
                <a:solidFill>
                  <a:schemeClr val="accent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400" spc="-150" dirty="0">
              <a:solidFill>
                <a:schemeClr val="accent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7" name="Рисунок 9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15" r="17277"/>
          <a:stretch/>
        </p:blipFill>
        <p:spPr>
          <a:xfrm>
            <a:off x="0" y="-27384"/>
            <a:ext cx="12203938" cy="1086044"/>
          </a:xfrm>
          <a:prstGeom prst="rect">
            <a:avLst/>
          </a:prstGeom>
        </p:spPr>
      </p:pic>
      <p:pic>
        <p:nvPicPr>
          <p:cNvPr id="98" name="Picture 2" descr="C:\Users\Татьяна\Desktop\Презентация на конкурс\Снимок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42" b="17760"/>
          <a:stretch/>
        </p:blipFill>
        <p:spPr bwMode="auto">
          <a:xfrm>
            <a:off x="-1" y="60136"/>
            <a:ext cx="1919536" cy="1036608"/>
          </a:xfrm>
          <a:prstGeom prst="rect">
            <a:avLst/>
          </a:prstGeom>
          <a:ln>
            <a:noFill/>
          </a:ln>
          <a:effectLst>
            <a:glow rad="127000">
              <a:schemeClr val="accent1">
                <a:alpha val="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0" name="Рисунок 9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101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2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5" name="文本框 54"/>
          <p:cNvSpPr txBox="1"/>
          <p:nvPr/>
        </p:nvSpPr>
        <p:spPr>
          <a:xfrm>
            <a:off x="3147870" y="347607"/>
            <a:ext cx="765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2400" b="1" spc="-150" dirty="0">
                <a:solidFill>
                  <a:schemeClr val="accent1">
                    <a:lumMod val="75000"/>
                  </a:schemeClr>
                </a:solidFill>
              </a:rPr>
              <a:t>Основные способы добычи полезных ископаемых</a:t>
            </a:r>
            <a:endParaRPr lang="ru-RU" sz="2400" b="1" spc="-15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392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  <p:bldP spid="91" grpId="0"/>
          <p:bldP spid="92" grpId="0"/>
          <p:bldP spid="93" grpId="0"/>
          <p:bldP spid="94" grpId="0" animBg="1"/>
          <p:bldP spid="95" grpId="0" animBg="1"/>
          <p:bldP spid="96" grpId="0" animBg="1"/>
          <p:bldP spid="105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5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3" presetID="2" presetClass="entr" presetSubtype="8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5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  <p:bldP spid="91" grpId="0"/>
          <p:bldP spid="92" grpId="0"/>
          <p:bldP spid="93" grpId="0"/>
          <p:bldP spid="94" grpId="0" animBg="1"/>
          <p:bldP spid="95" grpId="0" animBg="1"/>
          <p:bldP spid="96" grpId="0" animBg="1"/>
          <p:bldP spid="10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3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Татьяна\Desktop\Презентация на конкурс\карьер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1" b="11947"/>
          <a:stretch/>
        </p:blipFill>
        <p:spPr bwMode="auto">
          <a:xfrm>
            <a:off x="0" y="-1"/>
            <a:ext cx="12192000" cy="650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атьяна\Desktop\Презентация на конкурс\Эксковатор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96259"/>
            <a:ext cx="3384376" cy="270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884105" y="1052737"/>
            <a:ext cx="2111706" cy="1738630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" name="Picture 5" descr="C:\Users\Татьяна\Desktop\Презентация на конкурс\Торф 1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7527" y="1316852"/>
            <a:ext cx="1519175" cy="951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7403286" y="2496644"/>
            <a:ext cx="2293114" cy="179974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36561" y="2622390"/>
            <a:ext cx="2004953" cy="121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9696400" y="4201824"/>
            <a:ext cx="2293114" cy="1891472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7" name="Picture 3" descr="C:\Users\Татьяна\Desktop\Презентация на конкурс\Известняк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56440" y="4296385"/>
            <a:ext cx="1695480" cy="1364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C:\Users\Татьяна\Desktop\Презентация на конкурс\Глина 1.pn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5276" y="2889967"/>
            <a:ext cx="1012178" cy="10121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hlinkClick r:id="rId6" action="ppaction://hlinksldjump"/>
          </p:cNvPr>
          <p:cNvSpPr txBox="1"/>
          <p:nvPr/>
        </p:nvSpPr>
        <p:spPr>
          <a:xfrm>
            <a:off x="4884105" y="2268146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sp>
        <p:nvSpPr>
          <p:cNvPr id="17" name="TextBox 16">
            <a:hlinkClick r:id="rId8" action="ppaction://hlinksldjump"/>
          </p:cNvPr>
          <p:cNvSpPr txBox="1"/>
          <p:nvPr/>
        </p:nvSpPr>
        <p:spPr>
          <a:xfrm>
            <a:off x="7390668" y="3773165"/>
            <a:ext cx="2305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sp>
        <p:nvSpPr>
          <p:cNvPr id="18" name="TextBox 17">
            <a:hlinkClick r:id="rId10" action="ppaction://hlinksldjump"/>
          </p:cNvPr>
          <p:cNvSpPr txBox="1"/>
          <p:nvPr/>
        </p:nvSpPr>
        <p:spPr>
          <a:xfrm>
            <a:off x="9787104" y="5598814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115541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5" grpId="0" animBg="1"/>
      <p:bldP spid="2" grpId="0"/>
      <p:bldP spid="17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4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Татьяна\Desktop\Презентация на конкурс\карьер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1" b="11947"/>
          <a:stretch/>
        </p:blipFill>
        <p:spPr bwMode="auto">
          <a:xfrm>
            <a:off x="0" y="-1"/>
            <a:ext cx="12192000" cy="650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атьяна\Desktop\Презентация на конкурс\Эксковатор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96259"/>
            <a:ext cx="3384376" cy="270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 descr="C:\Users\Татьяна\Desktop\Презентация на конкурс\Известняк.pn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609" y="3250010"/>
            <a:ext cx="724266" cy="583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Скругленный прямоугольник 14"/>
          <p:cNvSpPr/>
          <p:nvPr/>
        </p:nvSpPr>
        <p:spPr>
          <a:xfrm>
            <a:off x="6312024" y="836712"/>
            <a:ext cx="5616624" cy="5256584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6" name="Picture 3" descr="C:\Users\Татьяна\Desktop\Презентация на конкурс\Известняк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32504" y="4627339"/>
            <a:ext cx="1119416" cy="901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6456040" y="1422068"/>
            <a:ext cx="525658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Описание:</a:t>
            </a:r>
            <a:r>
              <a:rPr lang="ru-RU" sz="1600" dirty="0" smtClean="0"/>
              <a:t> </a:t>
            </a:r>
          </a:p>
          <a:p>
            <a:r>
              <a:rPr lang="ru-RU" sz="1600" dirty="0"/>
              <a:t>Известняк чаще </a:t>
            </a:r>
            <a:r>
              <a:rPr lang="ru-RU" sz="1600" dirty="0"/>
              <a:t>всего белого цвета, но иногда бывает и серого, розового и даже черного. Известняк образовался несколько миллионов лет назад в глубине океана из </a:t>
            </a:r>
            <a:r>
              <a:rPr lang="ru-RU" sz="1600" dirty="0"/>
              <a:t>раковин </a:t>
            </a:r>
            <a:r>
              <a:rPr lang="ru-RU" sz="1600" dirty="0"/>
              <a:t>и </a:t>
            </a:r>
            <a:r>
              <a:rPr lang="ru-RU" sz="1600" dirty="0"/>
              <a:t>скелетов, которые веками </a:t>
            </a:r>
            <a:r>
              <a:rPr lang="ru-RU" sz="1600" dirty="0"/>
              <a:t>прессовались в одно целое под воздействием </a:t>
            </a:r>
            <a:r>
              <a:rPr lang="ru-RU" sz="1600" dirty="0"/>
              <a:t>давления и температуры окружающей среды</a:t>
            </a:r>
            <a:r>
              <a:rPr lang="ru-RU" sz="1600" dirty="0" smtClean="0"/>
              <a:t>.</a:t>
            </a:r>
          </a:p>
          <a:p>
            <a:pPr fontAlgn="base"/>
            <a:r>
              <a:rPr lang="ru-RU" sz="1600" b="1" dirty="0" smtClean="0"/>
              <a:t>Применение:</a:t>
            </a:r>
            <a:r>
              <a:rPr lang="ru-RU" sz="1600" dirty="0" smtClean="0"/>
              <a:t> </a:t>
            </a:r>
          </a:p>
          <a:p>
            <a:pPr fontAlgn="base"/>
            <a:r>
              <a:rPr lang="ru-RU" sz="1600" dirty="0" smtClean="0"/>
              <a:t>Белый известковый камень хорошо подходит для строительства домов. Белый </a:t>
            </a:r>
            <a:r>
              <a:rPr lang="ru-RU" sz="1600" dirty="0"/>
              <a:t>камень легко обрабатывать: пилить, раскалывать и так </a:t>
            </a:r>
            <a:r>
              <a:rPr lang="ru-RU" sz="1600" dirty="0" smtClean="0"/>
              <a:t>далее. Школьникам </a:t>
            </a:r>
            <a:r>
              <a:rPr lang="ru-RU" sz="1600" dirty="0"/>
              <a:t>известняк известен под видом обыкновенного мела.</a:t>
            </a:r>
          </a:p>
          <a:p>
            <a:endParaRPr lang="ru-RU" sz="1600" dirty="0"/>
          </a:p>
        </p:txBody>
      </p:sp>
      <p:sp>
        <p:nvSpPr>
          <p:cNvPr id="19" name="TextBox 18">
            <a:hlinkClick r:id="rId9" action="ppaction://hlinksldjump"/>
          </p:cNvPr>
          <p:cNvSpPr txBox="1"/>
          <p:nvPr/>
        </p:nvSpPr>
        <p:spPr>
          <a:xfrm>
            <a:off x="6888088" y="565195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Нажми</a:t>
            </a:r>
            <a:r>
              <a:rPr lang="ru-RU" dirty="0" smtClean="0"/>
              <a:t>, чтобы вернуться на кратер</a:t>
            </a:r>
            <a:endParaRPr lang="ru-RU" dirty="0"/>
          </a:p>
        </p:txBody>
      </p:sp>
      <p:pic>
        <p:nvPicPr>
          <p:cNvPr id="20" name="Picture 2" descr="C:\Users\Татьяна\Desktop\Презентация на конкурс\Известняк 2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0376" y="4545314"/>
            <a:ext cx="1080120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3" descr="C:\Users\Татьяна\Desktop\Презентация на конкурс\Известняк 4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40" y="4578856"/>
            <a:ext cx="1503014" cy="998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C:\Users\Татьяна\Desktop\Презентация на конкурс\Известняк 3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73" y="4518792"/>
            <a:ext cx="1735319" cy="1133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文本框 54"/>
          <p:cNvSpPr txBox="1"/>
          <p:nvPr/>
        </p:nvSpPr>
        <p:spPr>
          <a:xfrm>
            <a:off x="8124352" y="960403"/>
            <a:ext cx="1991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spc="2000">
                <a:gradFill flip="none" rotWithShape="1">
                  <a:gsLst>
                    <a:gs pos="100000">
                      <a:srgbClr val="D49D57"/>
                    </a:gs>
                    <a:gs pos="30000">
                      <a:srgbClr val="F9EDD8"/>
                    </a:gs>
                    <a:gs pos="0">
                      <a:srgbClr val="F4DEBD"/>
                    </a:gs>
                  </a:gsLst>
                  <a:lin ang="5400000" scaled="1"/>
                  <a:tileRect/>
                </a:gra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ru-RU" sz="1800" b="1" spc="0" dirty="0" smtClean="0">
                <a:solidFill>
                  <a:schemeClr val="accent1">
                    <a:lumMod val="75000"/>
                  </a:schemeClr>
                </a:solidFill>
              </a:rPr>
              <a:t>Известняк</a:t>
            </a:r>
            <a:endParaRPr lang="ru-RU" sz="1800" b="1" spc="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4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3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6759E-7 1.85185E-6 L 2.96759E-7 0.125 C 2.96759E-7 0.18102 0.18482 0.25 0.33463 0.25 L 0.67005 0.25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03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8" grpId="0"/>
      <p:bldP spid="19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5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Татьяна\Desktop\Презентация на конкурс\карьер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1" b="11947"/>
          <a:stretch/>
        </p:blipFill>
        <p:spPr bwMode="auto">
          <a:xfrm>
            <a:off x="0" y="-1"/>
            <a:ext cx="12192000" cy="650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атьяна\Desktop\Презентация на конкурс\Эксковатор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96259"/>
            <a:ext cx="3384376" cy="270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67609" y="3322799"/>
            <a:ext cx="724266" cy="43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5001569" y="116632"/>
            <a:ext cx="4641225" cy="4457354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78314" y="2996953"/>
            <a:ext cx="1489580" cy="8997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159896" y="247676"/>
            <a:ext cx="40637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Песок и глина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59896" y="617008"/>
            <a:ext cx="424381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Описание:</a:t>
            </a:r>
          </a:p>
          <a:p>
            <a:r>
              <a:rPr lang="ru-RU" sz="1600" dirty="0"/>
              <a:t>Песок</a:t>
            </a:r>
            <a:r>
              <a:rPr lang="ru-RU" sz="1600" dirty="0"/>
              <a:t>, по которому мы ходим, – рыхлая горная порода. Он сыпучий и хорошо пропускает </a:t>
            </a:r>
            <a:r>
              <a:rPr lang="ru-RU" sz="1600" dirty="0"/>
              <a:t>воду.</a:t>
            </a:r>
          </a:p>
          <a:p>
            <a:r>
              <a:rPr lang="ru-RU" sz="1600" b="1" dirty="0"/>
              <a:t>Применение: </a:t>
            </a:r>
          </a:p>
          <a:p>
            <a:r>
              <a:rPr lang="ru-RU" sz="1600" dirty="0"/>
              <a:t>Его </a:t>
            </a:r>
            <a:r>
              <a:rPr lang="ru-RU" sz="1600" dirty="0"/>
              <a:t>широко используют в строительстве автомобильных дорог и железнодорожных </a:t>
            </a:r>
            <a:r>
              <a:rPr lang="ru-RU" sz="1600" dirty="0"/>
              <a:t>насыпей.</a:t>
            </a:r>
            <a:endParaRPr lang="ru-RU" sz="1600" dirty="0"/>
          </a:p>
        </p:txBody>
      </p:sp>
      <p:sp>
        <p:nvSpPr>
          <p:cNvPr id="11" name="TextBox 10">
            <a:hlinkClick r:id="rId9" action="ppaction://hlinksldjump"/>
          </p:cNvPr>
          <p:cNvSpPr txBox="1"/>
          <p:nvPr/>
        </p:nvSpPr>
        <p:spPr>
          <a:xfrm>
            <a:off x="5001571" y="4107424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Нажми</a:t>
            </a:r>
            <a:r>
              <a:rPr lang="ru-RU" dirty="0" smtClean="0"/>
              <a:t>, чтобы вернуться на кратер</a:t>
            </a:r>
            <a:endParaRPr lang="ru-RU" dirty="0"/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1313" y="2650094"/>
            <a:ext cx="1457330" cy="145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75418" y="2594788"/>
            <a:ext cx="1402896" cy="1567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5325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4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009E-7 4.81481E-6 L 0.13276 -0.09028 C 0.16048 -0.11065 0.20227 -0.12153 0.24587 -0.12153 C 0.29533 -0.12153 0.3349 -0.11065 0.36275 -0.09028 L 0.49577 4.81481E-6 " pathEditMode="relative" rAng="0" ptsTypes="FffFF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82" y="-60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6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7" name="Picture 3" descr="C:\Users\Татьяна\Desktop\Презентация на конкурс\карьер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81" b="11947"/>
          <a:stretch/>
        </p:blipFill>
        <p:spPr bwMode="auto">
          <a:xfrm>
            <a:off x="0" y="-1"/>
            <a:ext cx="12192000" cy="650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Татьяна\Desktop\Презентация на конкурс\Эксковатор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360" y="1896259"/>
            <a:ext cx="3384376" cy="2707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9088" y="3353242"/>
            <a:ext cx="601308" cy="3765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>
            <a:off x="4707724" y="1095197"/>
            <a:ext cx="4556628" cy="5256584"/>
          </a:xfrm>
          <a:prstGeom prst="roundRect">
            <a:avLst/>
          </a:prstGeom>
          <a:solidFill>
            <a:schemeClr val="bg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67764" y="2039796"/>
            <a:ext cx="1119416" cy="701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5067764" y="1311221"/>
            <a:ext cx="38365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Торф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33738" y="2858106"/>
            <a:ext cx="434060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Описание</a:t>
            </a:r>
            <a:r>
              <a:rPr lang="ru-RU" b="1" dirty="0" smtClean="0"/>
              <a:t>:</a:t>
            </a:r>
          </a:p>
          <a:p>
            <a:r>
              <a:rPr lang="ru-RU" sz="1600" dirty="0"/>
              <a:t>Торф представляет собой полезное ископаемое, которое образовывается в болотах путем неполного разложения скопившихся остатков мхов.</a:t>
            </a:r>
          </a:p>
          <a:p>
            <a:r>
              <a:rPr lang="ru-RU" sz="1600" b="1" dirty="0" smtClean="0"/>
              <a:t>Применение</a:t>
            </a:r>
            <a:r>
              <a:rPr lang="ru-RU" dirty="0" smtClean="0"/>
              <a:t>:</a:t>
            </a:r>
          </a:p>
          <a:p>
            <a:r>
              <a:rPr lang="ru-RU" sz="1600" dirty="0"/>
              <a:t>Удобрения  в сельском хозяйстве. А ещё его добавляют в состав оздоровительных грязей, которыми лечат опорно-двигательный аппарат, болезни кожи.</a:t>
            </a:r>
          </a:p>
        </p:txBody>
      </p:sp>
      <p:sp>
        <p:nvSpPr>
          <p:cNvPr id="12" name="TextBox 11">
            <a:hlinkClick r:id="rId9" action="ppaction://hlinksldjump"/>
          </p:cNvPr>
          <p:cNvSpPr txBox="1"/>
          <p:nvPr/>
        </p:nvSpPr>
        <p:spPr>
          <a:xfrm>
            <a:off x="5067764" y="5973036"/>
            <a:ext cx="387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</a:rPr>
              <a:t>Нажми</a:t>
            </a:r>
            <a:r>
              <a:rPr lang="ru-RU" dirty="0" smtClean="0"/>
              <a:t>, чтобы вернуться на кратер</a:t>
            </a:r>
            <a:endParaRPr lang="ru-RU" dirty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93552" y="2039796"/>
            <a:ext cx="1080120" cy="72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6392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7009E-7 4.81481E-6 L -5.7009E-7 -0.08704 C -5.7009E-7 -0.12593 0.06013 -0.17385 0.10907 -0.17385 L 0.21827 -0.17385 " pathEditMode="relative" rAng="0" ptsTypes="FfFF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07" y="-8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5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7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Татьяна\Desktop\Презентация на конкурс\шахта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" b="13639"/>
          <a:stretch/>
        </p:blipFill>
        <p:spPr bwMode="auto">
          <a:xfrm>
            <a:off x="-25784" y="0"/>
            <a:ext cx="12217784" cy="65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тьяна\Desktop\Презентация на конкурс\уголь ребус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968" y="332656"/>
            <a:ext cx="2880320" cy="111316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тьяна\Desktop\Презентация на конкурс\Золото ребус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9" t="9081" r="12018" b="8184"/>
          <a:stretch/>
        </p:blipFill>
        <p:spPr bwMode="auto">
          <a:xfrm>
            <a:off x="8639472" y="2511279"/>
            <a:ext cx="2852175" cy="116053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Татьяна\Desktop\Презентация на конкурс\медь 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37" y="4581127"/>
            <a:ext cx="2852175" cy="109741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419271" y="75632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>
            <a:hlinkClick r:id="rId8" action="ppaction://hlinksldjump"/>
          </p:cNvPr>
          <p:cNvSpPr txBox="1"/>
          <p:nvPr/>
        </p:nvSpPr>
        <p:spPr>
          <a:xfrm>
            <a:off x="6419271" y="1445823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pic>
        <p:nvPicPr>
          <p:cNvPr id="1026" name="Picture 2" descr="C:\Users\Татьяна\Desktop\Презентация на конкурс\Уголь 1.pn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878" y="341111"/>
            <a:ext cx="1518491" cy="11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419270" y="127895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Уголь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8974613" y="2151239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hlinkClick r:id="rId10" action="ppaction://hlinksldjump"/>
          </p:cNvPr>
          <p:cNvSpPr txBox="1"/>
          <p:nvPr/>
        </p:nvSpPr>
        <p:spPr>
          <a:xfrm>
            <a:off x="8974613" y="3521430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sp>
        <p:nvSpPr>
          <p:cNvPr id="20" name="TextBox 19"/>
          <p:cNvSpPr txBox="1"/>
          <p:nvPr/>
        </p:nvSpPr>
        <p:spPr>
          <a:xfrm>
            <a:off x="8974612" y="2203502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Золото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0" name="Picture 6" descr="C:\Users\Татьяна\Desktop\Презентация на конкурс\Золото 1.pn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790" y="2511279"/>
            <a:ext cx="1739349" cy="98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6335526" y="4227244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>
            <a:hlinkClick r:id="rId12" action="ppaction://hlinksldjump"/>
          </p:cNvPr>
          <p:cNvSpPr txBox="1"/>
          <p:nvPr/>
        </p:nvSpPr>
        <p:spPr>
          <a:xfrm>
            <a:off x="6335526" y="5597435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340659" y="4279507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Медь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33" name="Picture 9" descr="C:\Users\Татьяна\Desktop\Презентация на конкурс\Медь 1.pn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682" y="4384336"/>
            <a:ext cx="194421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1285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#ppt_h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/>
      <p:bldP spid="16" grpId="0"/>
      <p:bldP spid="17" grpId="0" animBg="1"/>
      <p:bldP spid="18" grpId="0"/>
      <p:bldP spid="20" grpId="0"/>
      <p:bldP spid="21" grpId="0" animBg="1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8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Татьяна\Desktop\Презентация на конкурс\шахта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" b="13639"/>
          <a:stretch/>
        </p:blipFill>
        <p:spPr bwMode="auto">
          <a:xfrm>
            <a:off x="-25784" y="0"/>
            <a:ext cx="12217784" cy="65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419271" y="75632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>
            <a:hlinkClick r:id="rId5" action="ppaction://hlinksldjump"/>
          </p:cNvPr>
          <p:cNvSpPr txBox="1"/>
          <p:nvPr/>
        </p:nvSpPr>
        <p:spPr>
          <a:xfrm>
            <a:off x="6419271" y="1445823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pic>
        <p:nvPicPr>
          <p:cNvPr id="1026" name="Picture 2" descr="C:\Users\Татьяна\Desktop\Презентация на конкурс\Уголь 1.pn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878" y="341111"/>
            <a:ext cx="1518491" cy="11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Скругленный прямоугольник 16"/>
          <p:cNvSpPr/>
          <p:nvPr/>
        </p:nvSpPr>
        <p:spPr>
          <a:xfrm>
            <a:off x="8974613" y="2151239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TextBox 17">
            <a:hlinkClick r:id="rId7" action="ppaction://hlinksldjump"/>
          </p:cNvPr>
          <p:cNvSpPr txBox="1"/>
          <p:nvPr/>
        </p:nvSpPr>
        <p:spPr>
          <a:xfrm>
            <a:off x="8974613" y="3521430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pic>
        <p:nvPicPr>
          <p:cNvPr id="1030" name="Picture 6" descr="C:\Users\Татьяна\Desktop\Презентация на конкурс\Золото 1.pn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0790" y="2511279"/>
            <a:ext cx="1739349" cy="981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6335526" y="4227244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>
            <a:hlinkClick r:id="rId9" action="ppaction://hlinksldjump"/>
          </p:cNvPr>
          <p:cNvSpPr txBox="1"/>
          <p:nvPr/>
        </p:nvSpPr>
        <p:spPr>
          <a:xfrm>
            <a:off x="6335526" y="5597435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pic>
        <p:nvPicPr>
          <p:cNvPr id="1033" name="Picture 9" descr="C:\Users\Татьяна\Desktop\Презентация на конкурс\Медь 1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9271" y="4347672"/>
            <a:ext cx="1944216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6390175" y="75632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Уголь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8974611" y="2195572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Золото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8846" y="4227244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Медь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722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525345"/>
            <a:ext cx="12203939" cy="332656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524000" y="6453336"/>
            <a:ext cx="9144000" cy="404665"/>
          </a:xfrm>
        </p:spPr>
        <p:txBody>
          <a:bodyPr/>
          <a:lstStyle/>
          <a:p>
            <a:pPr algn="ctr"/>
            <a:fld id="{725C68B6-61C2-468F-89AB-4B9F7531AA68}" type="slidenum">
              <a:rPr lang="ru-RU" sz="1200" b="1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pPr algn="ctr"/>
              <a:t>9</a:t>
            </a:fld>
            <a:endParaRPr lang="ru-RU" sz="1200" b="1" dirty="0">
              <a:solidFill>
                <a:schemeClr val="accent1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170" name="Picture 2" descr="C:\Users\Татьяна\Desktop\Презентация на конкурс\шахта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5" b="13639"/>
          <a:stretch/>
        </p:blipFill>
        <p:spPr bwMode="auto">
          <a:xfrm>
            <a:off x="-25784" y="0"/>
            <a:ext cx="12217784" cy="65293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6419271" y="75632"/>
            <a:ext cx="2111706" cy="1893411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447928" y="80068"/>
            <a:ext cx="3892550" cy="4285036"/>
          </a:xfrm>
          <a:prstGeom prst="roundRect">
            <a:avLst/>
          </a:prstGeom>
          <a:solidFill>
            <a:schemeClr val="bg1"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6419271" y="1445823"/>
            <a:ext cx="21117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узнать подробнее</a:t>
            </a:r>
            <a:endParaRPr lang="ru-RU" sz="1400" dirty="0"/>
          </a:p>
        </p:txBody>
      </p:sp>
      <p:pic>
        <p:nvPicPr>
          <p:cNvPr id="1026" name="Picture 2" descr="C:\Users\Татьяна\Desktop\Презентация на конкурс\Уголь 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878" y="341111"/>
            <a:ext cx="1518491" cy="110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6419270" y="127895"/>
            <a:ext cx="2111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Уголь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553976" y="466214"/>
            <a:ext cx="3680454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/>
              <a:t>Описание: </a:t>
            </a:r>
            <a:r>
              <a:rPr lang="ru-RU" sz="1600" dirty="0" err="1" smtClean="0"/>
              <a:t>У́голь</a:t>
            </a:r>
            <a:r>
              <a:rPr lang="ru-RU" sz="1600" dirty="0" smtClean="0"/>
              <a:t> — вид ископаемого</a:t>
            </a:r>
            <a:r>
              <a:rPr lang="ru-RU" sz="1600" dirty="0"/>
              <a:t> топлива, образовавшийся из частей древних растений под землей без доступа кислорода. </a:t>
            </a:r>
          </a:p>
          <a:p>
            <a:pPr algn="just"/>
            <a:r>
              <a:rPr lang="ru-RU" sz="1600" b="1" dirty="0"/>
              <a:t>Применение: </a:t>
            </a:r>
          </a:p>
          <a:p>
            <a:pPr algn="just"/>
            <a:r>
              <a:rPr lang="ru-RU" sz="1600" dirty="0"/>
              <a:t>Его используют в быту для отопления зданий; в металлургии для производства стали, чугуна, выплавки железа; </a:t>
            </a:r>
            <a:r>
              <a:rPr lang="ru-RU" sz="1600" dirty="0" smtClean="0"/>
              <a:t>в </a:t>
            </a:r>
            <a:r>
              <a:rPr lang="ru-RU" sz="1600" dirty="0"/>
              <a:t>химической </a:t>
            </a:r>
            <a:endParaRPr lang="ru-RU" sz="1600" dirty="0" smtClean="0"/>
          </a:p>
          <a:p>
            <a:pPr algn="just"/>
            <a:r>
              <a:rPr lang="ru-RU" sz="1600" dirty="0" smtClean="0"/>
              <a:t>промышленности </a:t>
            </a:r>
          </a:p>
          <a:p>
            <a:pPr algn="just"/>
            <a:r>
              <a:rPr lang="ru-RU" sz="1600" dirty="0" smtClean="0"/>
              <a:t>в </a:t>
            </a:r>
            <a:r>
              <a:rPr lang="ru-RU" sz="1600" dirty="0"/>
              <a:t>качестве сырья </a:t>
            </a:r>
            <a:endParaRPr lang="ru-RU" sz="1600" dirty="0" smtClean="0"/>
          </a:p>
          <a:p>
            <a:pPr algn="just"/>
            <a:r>
              <a:rPr lang="ru-RU" sz="1600" dirty="0" smtClean="0"/>
              <a:t>для </a:t>
            </a:r>
            <a:r>
              <a:rPr lang="ru-RU" sz="1600" dirty="0"/>
              <a:t>получения </a:t>
            </a:r>
            <a:r>
              <a:rPr lang="ru-RU" sz="1600" dirty="0" smtClean="0"/>
              <a:t>графита </a:t>
            </a:r>
          </a:p>
          <a:p>
            <a:pPr algn="just"/>
            <a:r>
              <a:rPr lang="ru-RU" sz="1600" dirty="0" smtClean="0"/>
              <a:t>и </a:t>
            </a:r>
            <a:r>
              <a:rPr lang="ru-RU" sz="1600" dirty="0"/>
              <a:t>нафталина; </a:t>
            </a:r>
            <a:r>
              <a:rPr lang="ru-RU" sz="1600" dirty="0" smtClean="0"/>
              <a:t>для производства удобрений, красок.</a:t>
            </a:r>
            <a:endParaRPr lang="ru-RU" sz="1600" dirty="0"/>
          </a:p>
          <a:p>
            <a:pPr algn="ctr"/>
            <a:endParaRPr lang="ru-RU" sz="1400" dirty="0"/>
          </a:p>
        </p:txBody>
      </p:sp>
      <p:sp>
        <p:nvSpPr>
          <p:cNvPr id="26" name="TextBox 25">
            <a:hlinkClick r:id="rId6" action="ppaction://hlinksldjump"/>
          </p:cNvPr>
          <p:cNvSpPr txBox="1"/>
          <p:nvPr/>
        </p:nvSpPr>
        <p:spPr>
          <a:xfrm>
            <a:off x="5736055" y="4057327"/>
            <a:ext cx="3316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Нажми</a:t>
            </a:r>
            <a:r>
              <a:rPr lang="ru-RU" sz="1400" dirty="0" smtClean="0"/>
              <a:t>, чтобы вернуться в шахту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34756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4.07407E-6 L 0.07604 0.30672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" y="153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15" grpId="0"/>
      <p:bldP spid="25" grpId="0"/>
      <p:bldP spid="26" grpId="0"/>
    </p:bld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2663</TotalTime>
  <Words>630</Words>
  <Application>Microsoft Office PowerPoint</Application>
  <PresentationFormat>Произвольный</PresentationFormat>
  <Paragraphs>119</Paragraphs>
  <Slides>14</Slides>
  <Notes>13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Чобану Ирина Владимировна</dc:creator>
  <cp:lastModifiedBy>Татьяна</cp:lastModifiedBy>
  <cp:revision>479</cp:revision>
  <cp:lastPrinted>2019-03-14T12:13:26Z</cp:lastPrinted>
  <dcterms:created xsi:type="dcterms:W3CDTF">2016-03-28T10:33:12Z</dcterms:created>
  <dcterms:modified xsi:type="dcterms:W3CDTF">2021-03-31T15:28:18Z</dcterms:modified>
</cp:coreProperties>
</file>