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1" r:id="rId3"/>
    <p:sldId id="270" r:id="rId4"/>
    <p:sldId id="273" r:id="rId5"/>
    <p:sldId id="274" r:id="rId6"/>
    <p:sldId id="275" r:id="rId7"/>
    <p:sldId id="276" r:id="rId8"/>
    <p:sldId id="277" r:id="rId9"/>
    <p:sldId id="279" r:id="rId10"/>
    <p:sldId id="282" r:id="rId11"/>
    <p:sldId id="284" r:id="rId12"/>
    <p:sldId id="285" r:id="rId13"/>
    <p:sldId id="288" r:id="rId14"/>
    <p:sldId id="286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D62FC193-DDF4-48F5-A06B-A3265D37519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191EE9EF-8BEC-45C3-BDA8-6EFCF68C8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203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FC193-DDF4-48F5-A06B-A3265D37519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E9EF-8BEC-45C3-BDA8-6EFCF68C8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46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FC193-DDF4-48F5-A06B-A3265D37519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E9EF-8BEC-45C3-BDA8-6EFCF68C8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83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FC193-DDF4-48F5-A06B-A3265D37519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E9EF-8BEC-45C3-BDA8-6EFCF68C8EA0}" type="slidenum">
              <a:rPr lang="ru-RU" smtClean="0"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0308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FC193-DDF4-48F5-A06B-A3265D37519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E9EF-8BEC-45C3-BDA8-6EFCF68C8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840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FC193-DDF4-48F5-A06B-A3265D37519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E9EF-8BEC-45C3-BDA8-6EFCF68C8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49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FC193-DDF4-48F5-A06B-A3265D37519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E9EF-8BEC-45C3-BDA8-6EFCF68C8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870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FC193-DDF4-48F5-A06B-A3265D37519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E9EF-8BEC-45C3-BDA8-6EFCF68C8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5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FC193-DDF4-48F5-A06B-A3265D37519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E9EF-8BEC-45C3-BDA8-6EFCF68C8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01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FC193-DDF4-48F5-A06B-A3265D37519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E9EF-8BEC-45C3-BDA8-6EFCF68C8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48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FC193-DDF4-48F5-A06B-A3265D37519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E9EF-8BEC-45C3-BDA8-6EFCF68C8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02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FC193-DDF4-48F5-A06B-A3265D37519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E9EF-8BEC-45C3-BDA8-6EFCF68C8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63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FC193-DDF4-48F5-A06B-A3265D37519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E9EF-8BEC-45C3-BDA8-6EFCF68C8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95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FC193-DDF4-48F5-A06B-A3265D37519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E9EF-8BEC-45C3-BDA8-6EFCF68C8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577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FC193-DDF4-48F5-A06B-A3265D37519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E9EF-8BEC-45C3-BDA8-6EFCF68C8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20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FC193-DDF4-48F5-A06B-A3265D37519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E9EF-8BEC-45C3-BDA8-6EFCF68C8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18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FC193-DDF4-48F5-A06B-A3265D37519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E9EF-8BEC-45C3-BDA8-6EFCF68C8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17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alphaModFix amt="94000"/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2FC193-DDF4-48F5-A06B-A3265D37519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EE9EF-8BEC-45C3-BDA8-6EFCF68C8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78882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8000"/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74718" y="2088212"/>
            <a:ext cx="7938654" cy="138891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								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67600" y="5666509"/>
            <a:ext cx="3713018" cy="748628"/>
          </a:xfrm>
          <a:solidFill>
            <a:schemeClr val="bg2">
              <a:lumMod val="5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ru-RU" sz="1200" u="sng" dirty="0" smtClean="0">
                <a:latin typeface="Times New Roman" panose="02020603050405020304" pitchFamily="18" charset="0"/>
                <a:cs typeface="Times New Roman" pitchFamily="18" charset="0"/>
              </a:rPr>
              <a:t>Выполнена:   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Толстолуцкой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Анастасией Сергеевной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95670" y="6215082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2021 год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09786" y="2782669"/>
            <a:ext cx="80010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Педагогический проект 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 теме: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«Применение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блочно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-модульной системы обучения при изучении истории в школе»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48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86691" y="1551710"/>
            <a:ext cx="10534793" cy="45442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1-й модуль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(1–2 урока) 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2-й модуль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(2–4 урока) 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3-й модуль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(1–2 урока) 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4-й модуль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(1–2 урока)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RIAN_874083.HR.ru_d_850.jpg (3888×2592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500" y="1551710"/>
            <a:ext cx="5794229" cy="3862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364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2" y="383077"/>
            <a:ext cx="9905998" cy="1478570"/>
          </a:xfrm>
        </p:spPr>
        <p:txBody>
          <a:bodyPr/>
          <a:lstStyle/>
          <a:p>
            <a:pPr algn="ctr"/>
            <a:r>
              <a:rPr lang="ru-RU" sz="2800" b="1" dirty="0">
                <a:latin typeface="Times New Roman" pitchFamily="18" charset="0"/>
                <a:ea typeface="+mn-ea"/>
                <a:cs typeface="Times New Roman" pitchFamily="18" charset="0"/>
              </a:rPr>
              <a:t>Блок-предписание по теме</a:t>
            </a:r>
            <a:r>
              <a:rPr lang="ru-RU" sz="2800" dirty="0"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ea typeface="+mn-ea"/>
                <a:cs typeface="Times New Roman" pitchFamily="18" charset="0"/>
              </a:rPr>
              <a:t>"Русь с древнейших времен до ХIII века"</a:t>
            </a:r>
            <a:br>
              <a:rPr lang="ru-RU" sz="2800" b="1" dirty="0"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34290" y="1558737"/>
            <a:ext cx="11305310" cy="41236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КДЦ: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процессе работы над учебными модулями данной темы учащиеся должны узнать: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какова связь между индоевропейцами и славянами;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когда произошло выделение восточных славян из состава славянских народов;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как влияло на жизнь восточных славян их соседство с кочевниками.</a:t>
            </a:r>
          </a:p>
          <a:p>
            <a:endParaRPr lang="ru-RU" dirty="0"/>
          </a:p>
        </p:txBody>
      </p:sp>
      <p:pic>
        <p:nvPicPr>
          <p:cNvPr id="5122" name="Picture 2" descr="6994c7e40c00518bf49a036b73b0764e.jpg (1185×559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781" y="4481892"/>
            <a:ext cx="4984461" cy="2351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177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2358" y="258299"/>
            <a:ext cx="9905998" cy="147857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+mn-ea"/>
                <a:cs typeface="Times New Roman" pitchFamily="18" charset="0"/>
              </a:rPr>
              <a:t>План тематического блока:</a:t>
            </a:r>
            <a:r>
              <a:rPr lang="ru-RU" dirty="0"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3565" y="1177637"/>
            <a:ext cx="9587345" cy="5580643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 Русь от начала до ХIII века (лекционный обзор материала по блоку).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 Восточнославянские племена в VIII-IХ веках.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 Появление государства у восточных славян.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4. Первые русские князья. Принятие христианства.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5. Правление Ярослава Мудрого.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6. Зарождение феодальных отношений.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7. Время новых усобиц.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Любечский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съезд князей.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9. Политическая раздробленность Руси (лабораторное занятие в группах).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10. Контроль знаний по изученному материалу. 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scale_1200 (1200×946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9546" y="1736870"/>
            <a:ext cx="4151604" cy="327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546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0468" y="521536"/>
            <a:ext cx="9905998" cy="1478570"/>
          </a:xfrm>
        </p:spPr>
        <p:txBody>
          <a:bodyPr/>
          <a:lstStyle/>
          <a:p>
            <a:pPr algn="just"/>
            <a:r>
              <a:rPr lang="ru-RU" sz="2800" b="1" dirty="0">
                <a:latin typeface="Times New Roman" pitchFamily="18" charset="0"/>
                <a:ea typeface="+mn-ea"/>
                <a:cs typeface="Times New Roman" pitchFamily="18" charset="0"/>
              </a:rPr>
              <a:t>При блочно-модульной технологии рекомендуется использовать несколько правил: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93818" y="2000106"/>
            <a:ext cx="9144000" cy="4697427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Перед каждым модулем проводить входной контроль знаний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умений учащихся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При обнаружении пробелов в знаниях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учащихся необходимо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провести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соответствующую коррекцию.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3. Обязательно осуществляется текущий и промежуточный контроль в конце каждого учебного элемента.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После завершения работы с модулем осуществляется выходной контроль.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Введение модулей в учебный процесс нужно осуществлять постепенно. </a:t>
            </a: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482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sz="2800" b="1" dirty="0">
                <a:latin typeface="Times New Roman" pitchFamily="18" charset="0"/>
                <a:ea typeface="+mn-ea"/>
                <a:cs typeface="Times New Roman" pitchFamily="18" charset="0"/>
              </a:rPr>
              <a:t>Таким образом, использование блочно-модульных технологий, позволяет:</a:t>
            </a:r>
            <a:r>
              <a:rPr lang="ru-RU" sz="2400" dirty="0"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9818" y="2097088"/>
            <a:ext cx="10534793" cy="4913312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повысить мотивацию учащихся в освоении не только знаний, но и ключевых компетенций;</a:t>
            </a:r>
          </a:p>
          <a:p>
            <a:pPr lvl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строить обучение в индивидуальном темпе обучения; </a:t>
            </a:r>
          </a:p>
          <a:p>
            <a:pPr lvl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выбирать уровень обучения; </a:t>
            </a:r>
          </a:p>
          <a:p>
            <a:pPr lvl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гарантировать достижение результатов обучения; </a:t>
            </a:r>
          </a:p>
          <a:p>
            <a:pPr lvl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формировать способность самооценки,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самокоррекции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самоконтроля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самообразования учащихся; </a:t>
            </a:r>
          </a:p>
          <a:p>
            <a:pPr lvl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повысить качество обучения.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4" name="Picture 6" descr="https://yt3.ggpht.com/ytc/AAUvwniuFPa5A3g0tBm0nGIUZ-sn0HkV9BzEJGmpJiEC=s900-c-k-c0x00ffffff-no-rj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9855" y="4553744"/>
            <a:ext cx="2272145" cy="2272145"/>
          </a:xfrm>
          <a:prstGeom prst="rect">
            <a:avLst/>
          </a:prstGeom>
          <a:noFill/>
          <a:effectLst>
            <a:reflection blurRad="457200" stA="71000" endPos="65000" dist="5715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663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212117"/>
            <a:ext cx="9905998" cy="147857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ЛИТЕРАТУРА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06581" y="1787669"/>
            <a:ext cx="110559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Баянова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Л. А. Технология модульного обучения в школе // Педагогика: традиции и инновации: материалы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науч.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конф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(г. Челябинск, октябрь 2011 г.).Т. I. — Челябинск: Два комсомольца, 2011. — С. 107.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Бородина Н. В.,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Горонович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 В., Самойлова Е. С. Проектирова­ние и организация модульной технологии обучения: Учеб. пособие. Екате­ринбург: Изд-во Рос. гос. проф.-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ун-та, 2006 242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Муравьева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А.,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Кузнецова Ю. Н., Червякова Т. Н. Организация модульного обучения, основанная на компетенциях: пособие для преподавателей. М.: Альфа-М, 2005. – с. 96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Скоробогатова Г.Г. Проблемная, проектная, модульная и модульно-блочная технология в работе учителя. М.: МИОО, 2002. – с. 69 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Шамова Т.И. Педагогические технологии: что это такое и как их использовать в школе / Т.И. Шамова, В.В.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Пикан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Е.А. Кошелева и др. - Тюмень, 1994. – с.274 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44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блочно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–модульного обучения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3" y="2097088"/>
            <a:ext cx="9905999" cy="3541714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модульного обучения базируется на парадигме, сущность которой состоит в том, что учащийся обязан учиться самостоятельно, а учитель должен выполнять руководство его обучением: подкреплять доводами, организовывать, направлять, советовать,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проверять.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- это базовое средство модульного обучения, которое представляется законченным блоком информации, и кроме того содержит в себе целевую программу мероприятий и методическое описание, обеспечивающее достижение назначенных дидактических целей.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916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Принципы модульного обучения.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1141413" y="2634116"/>
            <a:ext cx="8401081" cy="5340369"/>
          </a:xfrm>
        </p:spPr>
        <p:txBody>
          <a:bodyPr>
            <a:normAutofit/>
          </a:bodyPr>
          <a:lstStyle/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1. Принцип модульности.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. Динамичность.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. Осознанная перспектива.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rgbClr val="006666"/>
              </a:solidFill>
            </a:endParaRPr>
          </a:p>
        </p:txBody>
      </p:sp>
      <p:pic>
        <p:nvPicPr>
          <p:cNvPr id="1026" name="Picture 2" descr="0015-010-Osnovnoj-tselju-blochno-modulnogo-obuchenija-javljaetsja-aktivizatsija.jpg (944×628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964" y="2410895"/>
            <a:ext cx="4349321" cy="2893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731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ea typeface="+mn-ea"/>
                <a:cs typeface="Times New Roman" pitchFamily="18" charset="0"/>
              </a:rPr>
              <a:t>Плюсы </a:t>
            </a:r>
            <a:r>
              <a:rPr lang="ru-RU" b="1" dirty="0">
                <a:latin typeface="Times New Roman" pitchFamily="18" charset="0"/>
                <a:ea typeface="+mn-ea"/>
                <a:cs typeface="Times New Roman" pitchFamily="18" charset="0"/>
              </a:rPr>
              <a:t>модульного обучения.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928914" y="1600201"/>
            <a:ext cx="10624457" cy="4525963"/>
          </a:xfrm>
        </p:spPr>
        <p:txBody>
          <a:bodyPr>
            <a:noAutofit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1. При модульном обучении создаются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природосообразные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т.е. более комфортные для учеников и учителей учебный и календарный планы, а также учебное расписание.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2. Реализуется личностно-ориентированное обучение.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3. Исключаются малоэффективные способы передачи знаний, внедряются в практику системно-деятельный подход.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4. Модульное обучение позволяет достичь боле высоких результатов, чем традиционное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214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ea typeface="+mn-ea"/>
                <a:cs typeface="Times New Roman" pitchFamily="18" charset="0"/>
              </a:rPr>
              <a:t>Минусы:</a:t>
            </a:r>
            <a:r>
              <a:rPr lang="ru-RU" dirty="0"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141413" y="2097088"/>
            <a:ext cx="10464799" cy="4525963"/>
          </a:xfrm>
        </p:spPr>
        <p:txBody>
          <a:bodyPr/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подготовка модульной программы - трудоёмкая работа;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у школьников недостаточно развито чувство времени;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на уроках истории в меньшем объёме используется монологическая речь.</a:t>
            </a:r>
          </a:p>
          <a:p>
            <a:endParaRPr lang="ru-RU" dirty="0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60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g2.freepng.ru/20180502/gfq/kisspng-class-dijak-school-project-clip-art-study-clipart-5aea6c089c4458.74797552152531252064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336" y="1740920"/>
            <a:ext cx="3858877" cy="45449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i="1" dirty="0">
                <a:latin typeface="Times New Roman" pitchFamily="18" charset="0"/>
                <a:ea typeface="+mn-ea"/>
                <a:cs typeface="Times New Roman" pitchFamily="18" charset="0"/>
              </a:rPr>
              <a:t>Этапы процесса обучения:</a:t>
            </a:r>
            <a:r>
              <a:rPr lang="ru-RU" sz="3200" dirty="0"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32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5248958" y="1905000"/>
            <a:ext cx="7138987" cy="4525963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принятие цели учеником;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подготовка к восприятию нового;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практическая ученая деятельность;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анализ содержания, построение доказательств;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подведение итогов учения, оценка;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постановка новых целей.</a:t>
            </a:r>
          </a:p>
          <a:p>
            <a:endParaRPr lang="ru-RU" dirty="0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05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1672" y="396845"/>
            <a:ext cx="11144393" cy="1478570"/>
          </a:xfrm>
        </p:spPr>
        <p:txBody>
          <a:bodyPr/>
          <a:lstStyle/>
          <a:p>
            <a:pPr algn="ctr"/>
            <a:r>
              <a:rPr lang="ru-RU" b="1" dirty="0">
                <a:latin typeface="Times New Roman" pitchFamily="18" charset="0"/>
                <a:ea typeface="+mn-ea"/>
                <a:cs typeface="Times New Roman" pitchFamily="18" charset="0"/>
              </a:rPr>
              <a:t>Последовательность</a:t>
            </a:r>
            <a:r>
              <a:rPr lang="ru-RU" sz="3200" b="1" i="1" dirty="0">
                <a:latin typeface="Times New Roman" pitchFamily="18" charset="0"/>
                <a:ea typeface="+mn-ea"/>
                <a:cs typeface="Times New Roman" pitchFamily="18" charset="0"/>
              </a:rPr>
              <a:t> построения модуля</a:t>
            </a:r>
            <a:br>
              <a:rPr lang="ru-RU" sz="3200" b="1" i="1" dirty="0"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32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734291" y="1512727"/>
            <a:ext cx="10945091" cy="5126055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 Формируется ИДЦ.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 Входной контроль. Цель: выявление готовности учащихся к работе по новому модулю.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Определение всех ЧДЦ и создание учебного модуля.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4. Текущий и промежуточный контроль (самоконтроль, взаимоконтроль).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Проводится в конце каждого УЭ. Способствует своевременному выявлению пробелов в усвоении знаний.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5. Выходной (завершающий) контроль. Показывает уровень усвоения модуля.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6. Рефлексия (резюме). Формирует у учащихся способность к самоанализу</a:t>
            </a:r>
            <a:endParaRPr lang="ru-RU" sz="2400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91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909" y="618518"/>
            <a:ext cx="11125200" cy="147857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latin typeface="Times New Roman" pitchFamily="18" charset="0"/>
                <a:ea typeface="+mn-ea"/>
                <a:cs typeface="Times New Roman" pitchFamily="18" charset="0"/>
              </a:rPr>
              <a:t>Этапы создания модульной программы</a:t>
            </a:r>
            <a:br>
              <a:rPr lang="ru-RU" b="1" dirty="0"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722711"/>
            <a:ext cx="10848109" cy="4525963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 Определение уровня знаний и умений учащихся перед изучением конкретной темы.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 Отбор учебной информации, подлежащей усвоению.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Формирование КДЦ, ИДЦ и ЧДЦ.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4. Отбор учебного материала для отдельных модулей и УЭ.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5. Отбор учебного материала для отдельных модулей в обучающие элементы (модули, УЭ).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6. Отбор и сочетание традиционных и инновационных методов обучения.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7. Выбор средств диагностики качества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обученности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школьников по данной теме.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8. Выведение умозаключения (резюме).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26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ea typeface="+mn-ea"/>
                <a:cs typeface="Times New Roman" pitchFamily="18" charset="0"/>
              </a:rPr>
              <a:t>Овладение модульным </a:t>
            </a:r>
            <a:r>
              <a:rPr lang="ru-RU" b="1" dirty="0" smtClean="0">
                <a:latin typeface="Times New Roman" pitchFamily="18" charset="0"/>
                <a:ea typeface="+mn-ea"/>
                <a:cs typeface="Times New Roman" pitchFamily="18" charset="0"/>
              </a:rPr>
              <a:t>обучением</a:t>
            </a:r>
            <a:r>
              <a:rPr lang="ru-RU" sz="3200" dirty="0"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 этап.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Элементы модульного обучения вводятся в отдельные уроки.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 этап.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Составляется несколько модулей и апробируется на уроках.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3 этап.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Выстраивается модульная программа и реализуется.</a:t>
            </a:r>
          </a:p>
          <a:p>
            <a:endParaRPr lang="ru-RU" dirty="0"/>
          </a:p>
        </p:txBody>
      </p:sp>
      <p:pic>
        <p:nvPicPr>
          <p:cNvPr id="3074" name="Picture 2" descr="rep_1.png (1600×56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018" y="4020344"/>
            <a:ext cx="7387647" cy="2590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876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Контур</Template>
  <TotalTime>130</TotalTime>
  <Words>839</Words>
  <Application>Microsoft Office PowerPoint</Application>
  <PresentationFormat>Широкоэкранный</PresentationFormat>
  <Paragraphs>88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Times New Roman</vt:lpstr>
      <vt:lpstr>Trebuchet MS</vt:lpstr>
      <vt:lpstr>Tw Cen MT</vt:lpstr>
      <vt:lpstr>Контур</vt:lpstr>
      <vt:lpstr>                         </vt:lpstr>
      <vt:lpstr>Понятие блочно–модульного обучения  </vt:lpstr>
      <vt:lpstr>Принципы модульного обучения. </vt:lpstr>
      <vt:lpstr>Плюсы модульного обучения. </vt:lpstr>
      <vt:lpstr>Минусы: </vt:lpstr>
      <vt:lpstr>Этапы процесса обучения: </vt:lpstr>
      <vt:lpstr>Последовательность построения модуля </vt:lpstr>
      <vt:lpstr>Этапы создания модульной программы </vt:lpstr>
      <vt:lpstr>Овладение модульным обучением </vt:lpstr>
      <vt:lpstr>Презентация PowerPoint</vt:lpstr>
      <vt:lpstr>Блок-предписание по теме "Русь с древнейших времен до ХIII века" </vt:lpstr>
      <vt:lpstr>План тематического блока: </vt:lpstr>
      <vt:lpstr>При блочно-модульной технологии рекомендуется использовать несколько правил: </vt:lpstr>
      <vt:lpstr>Таким образом, использование блочно-модульных технологий, позволяет: </vt:lpstr>
      <vt:lpstr>ЛИТЕРАТУРА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МИНПРОСВЕЩЕНИЯ РОССИЙСКОЙ ФЕДЕРАЦИИ Федеральное государственное образовательное учреждение  высшего образования «Тульский государственный педагогический университет им. Л. Н. Толстого»        Кафедра педагогики   </dc:title>
  <dc:creator>Anastasiia</dc:creator>
  <cp:lastModifiedBy>Anastasiia</cp:lastModifiedBy>
  <cp:revision>12</cp:revision>
  <dcterms:created xsi:type="dcterms:W3CDTF">2021-06-07T14:38:06Z</dcterms:created>
  <dcterms:modified xsi:type="dcterms:W3CDTF">2021-10-13T15:28:21Z</dcterms:modified>
</cp:coreProperties>
</file>