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65" r:id="rId2"/>
    <p:sldId id="266" r:id="rId3"/>
    <p:sldId id="267" r:id="rId4"/>
    <p:sldId id="261" r:id="rId5"/>
    <p:sldId id="262" r:id="rId6"/>
    <p:sldId id="263" r:id="rId7"/>
    <p:sldId id="257" r:id="rId8"/>
    <p:sldId id="256" r:id="rId9"/>
    <p:sldId id="259" r:id="rId10"/>
    <p:sldId id="260" r:id="rId11"/>
    <p:sldId id="272" r:id="rId12"/>
    <p:sldId id="269" r:id="rId13"/>
    <p:sldId id="270"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4" d="100"/>
          <a:sy n="64" d="100"/>
        </p:scale>
        <p:origin x="-147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16.02.2020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16.02.2020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16.02.2020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16.02.2020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16.02.2020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pPr/>
              <a:t>16.02.2020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pPr/>
              <a:t>16.02.2020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pPr/>
              <a:t>16.02.2020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16.02.2020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16.02.2020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16.02.2020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pPr/>
              <a:t>16.02.2020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4638"/>
            <a:ext cx="9144000" cy="1143000"/>
          </a:xfrm>
        </p:spPr>
        <p:txBody>
          <a:bodyPr>
            <a:normAutofit fontScale="90000"/>
          </a:bodyPr>
          <a:lstStyle/>
          <a:p>
            <a:r>
              <a:rPr lang="en-US" dirty="0" smtClean="0">
                <a:latin typeface="Aharoni" pitchFamily="2" charset="-79"/>
                <a:cs typeface="Aharoni" pitchFamily="2" charset="-79"/>
              </a:rPr>
              <a:t/>
            </a:r>
            <a:br>
              <a:rPr lang="en-US" dirty="0" smtClean="0">
                <a:latin typeface="Aharoni" pitchFamily="2" charset="-79"/>
                <a:cs typeface="Aharoni" pitchFamily="2" charset="-79"/>
              </a:rPr>
            </a:br>
            <a:r>
              <a:rPr lang="en-US" dirty="0" smtClean="0">
                <a:latin typeface="Aharoni" pitchFamily="2" charset="-79"/>
                <a:cs typeface="Aharoni" pitchFamily="2" charset="-79"/>
              </a:rPr>
              <a:t>Make up a proverb:</a:t>
            </a:r>
            <a:endParaRPr lang="ru-RU" dirty="0">
              <a:cs typeface="Aharoni" pitchFamily="2" charset="-79"/>
            </a:endParaRPr>
          </a:p>
        </p:txBody>
      </p:sp>
      <p:sp>
        <p:nvSpPr>
          <p:cNvPr id="3" name="Объект 2"/>
          <p:cNvSpPr>
            <a:spLocks noGrp="1"/>
          </p:cNvSpPr>
          <p:nvPr>
            <p:ph idx="1"/>
          </p:nvPr>
        </p:nvSpPr>
        <p:spPr>
          <a:xfrm>
            <a:off x="251520" y="2060848"/>
            <a:ext cx="8784976" cy="4525963"/>
          </a:xfrm>
        </p:spPr>
        <p:txBody>
          <a:bodyPr>
            <a:normAutofit fontScale="92500" lnSpcReduction="10000"/>
          </a:bodyPr>
          <a:lstStyle/>
          <a:p>
            <a:pPr marL="0" indent="0">
              <a:buNone/>
            </a:pPr>
            <a:r>
              <a:rPr lang="en-US" sz="4000" b="1" dirty="0">
                <a:effectLst>
                  <a:outerShdw blurRad="38100" dist="38100" dir="2700000" algn="tl">
                    <a:srgbClr val="000000">
                      <a:alpha val="43137"/>
                    </a:srgbClr>
                  </a:outerShdw>
                </a:effectLst>
                <a:latin typeface="Baskerville Old Face" pitchFamily="18" charset="0"/>
              </a:rPr>
              <a:t>every</a:t>
            </a:r>
            <a:r>
              <a:rPr lang="en-US" sz="4000" b="1" dirty="0" smtClean="0">
                <a:effectLst>
                  <a:outerShdw blurRad="38100" dist="38100" dir="2700000" algn="tl">
                    <a:srgbClr val="000000">
                      <a:alpha val="43137"/>
                    </a:srgbClr>
                  </a:outerShdw>
                </a:effectLst>
                <a:latin typeface="Baskerville Old Face" pitchFamily="18" charset="0"/>
              </a:rPr>
              <a:t>, </a:t>
            </a:r>
            <a:r>
              <a:rPr lang="en-US" sz="4000" b="1" dirty="0">
                <a:effectLst>
                  <a:outerShdw blurRad="38100" dist="38100" dir="2700000" algn="tl">
                    <a:srgbClr val="000000">
                      <a:alpha val="43137"/>
                    </a:srgbClr>
                  </a:outerShdw>
                </a:effectLst>
                <a:latin typeface="Baskerville Old Face" pitchFamily="18" charset="0"/>
              </a:rPr>
              <a:t>man, is, a blacksmith, of his, </a:t>
            </a:r>
            <a:r>
              <a:rPr lang="en-US" sz="4000" b="1" dirty="0" smtClean="0">
                <a:effectLst>
                  <a:outerShdw blurRad="38100" dist="38100" dir="2700000" algn="tl">
                    <a:srgbClr val="000000">
                      <a:alpha val="43137"/>
                    </a:srgbClr>
                  </a:outerShdw>
                </a:effectLst>
                <a:latin typeface="Baskerville Old Face" pitchFamily="18" charset="0"/>
              </a:rPr>
              <a:t>fortune</a:t>
            </a:r>
          </a:p>
          <a:p>
            <a:pPr marL="0" indent="0" algn="ctr">
              <a:buNone/>
            </a:pPr>
            <a:r>
              <a:rPr lang="en-US" sz="3600" b="1" u="sng" dirty="0">
                <a:solidFill>
                  <a:srgbClr val="00B050"/>
                </a:solidFill>
                <a:effectLst>
                  <a:outerShdw blurRad="38100" dist="38100" dir="2700000" algn="tl">
                    <a:srgbClr val="000000">
                      <a:alpha val="43137"/>
                    </a:srgbClr>
                  </a:outerShdw>
                </a:effectLst>
              </a:rPr>
              <a:t>Blacksmith - </a:t>
            </a:r>
            <a:r>
              <a:rPr lang="ru-RU" sz="3600" b="1" u="sng" dirty="0">
                <a:solidFill>
                  <a:srgbClr val="00B050"/>
                </a:solidFill>
                <a:effectLst>
                  <a:outerShdw blurRad="38100" dist="38100" dir="2700000" algn="tl">
                    <a:srgbClr val="000000">
                      <a:alpha val="43137"/>
                    </a:srgbClr>
                  </a:outerShdw>
                </a:effectLst>
              </a:rPr>
              <a:t>кузнец</a:t>
            </a:r>
            <a:r>
              <a:rPr lang="en-US" sz="3600" dirty="0"/>
              <a:t>. </a:t>
            </a:r>
            <a:endParaRPr lang="en-US" sz="3600" dirty="0" smtClean="0"/>
          </a:p>
          <a:p>
            <a:pPr marL="0" indent="0" algn="ctr">
              <a:buNone/>
            </a:pPr>
            <a:r>
              <a:rPr lang="en-US" sz="4800" b="1" dirty="0">
                <a:effectLst>
                  <a:outerShdw blurRad="38100" dist="38100" dir="2700000" algn="tl">
                    <a:srgbClr val="000000">
                      <a:alpha val="43137"/>
                    </a:srgbClr>
                  </a:outerShdw>
                </a:effectLst>
                <a:latin typeface="Andalus" pitchFamily="18" charset="-78"/>
                <a:cs typeface="Andalus" pitchFamily="18" charset="-78"/>
              </a:rPr>
              <a:t>“Every man is a blacksmith of his fortune”</a:t>
            </a:r>
          </a:p>
          <a:p>
            <a:pPr marL="0" indent="0">
              <a:buNone/>
            </a:pPr>
            <a:r>
              <a:rPr lang="en-US" sz="3600" dirty="0"/>
              <a:t>Russian equivalent:</a:t>
            </a:r>
          </a:p>
          <a:p>
            <a:pPr marL="0" indent="0">
              <a:buNone/>
            </a:pPr>
            <a:r>
              <a:rPr lang="ru-RU" sz="4000" b="1" dirty="0">
                <a:solidFill>
                  <a:srgbClr val="C00000"/>
                </a:solidFill>
              </a:rPr>
              <a:t>Всякий человек своему </a:t>
            </a:r>
            <a:r>
              <a:rPr lang="en-US" sz="4000" b="1" dirty="0" smtClean="0">
                <a:solidFill>
                  <a:srgbClr val="C00000"/>
                </a:solidFill>
              </a:rPr>
              <a:t>c</a:t>
            </a:r>
            <a:r>
              <a:rPr lang="ru-RU" sz="4000" b="1" dirty="0" smtClean="0">
                <a:solidFill>
                  <a:srgbClr val="C00000"/>
                </a:solidFill>
              </a:rPr>
              <a:t>частью</a:t>
            </a:r>
            <a:r>
              <a:rPr lang="en-US" sz="4000" b="1" dirty="0">
                <a:solidFill>
                  <a:srgbClr val="C00000"/>
                </a:solidFill>
              </a:rPr>
              <a:t> </a:t>
            </a:r>
            <a:r>
              <a:rPr lang="ru-RU" sz="4000" b="1" u="sng" dirty="0" smtClean="0">
                <a:solidFill>
                  <a:srgbClr val="C00000"/>
                </a:solidFill>
              </a:rPr>
              <a:t>кузнец</a:t>
            </a:r>
            <a:r>
              <a:rPr lang="en-US" sz="4000" b="1" u="sng" dirty="0">
                <a:solidFill>
                  <a:srgbClr val="C00000"/>
                </a:solidFill>
              </a:rPr>
              <a:t>.</a:t>
            </a:r>
            <a:endParaRPr lang="ru-RU" sz="4000" b="1"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400480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Phrases for your story:</a:t>
            </a:r>
            <a:endParaRPr lang="ru-RU" dirty="0"/>
          </a:p>
        </p:txBody>
      </p:sp>
      <p:sp>
        <p:nvSpPr>
          <p:cNvPr id="3" name="Содержимое 2"/>
          <p:cNvSpPr>
            <a:spLocks noGrp="1"/>
          </p:cNvSpPr>
          <p:nvPr>
            <p:ph idx="1"/>
          </p:nvPr>
        </p:nvSpPr>
        <p:spPr>
          <a:xfrm>
            <a:off x="457200" y="1340768"/>
            <a:ext cx="8229600" cy="4785395"/>
          </a:xfrm>
        </p:spPr>
        <p:txBody>
          <a:bodyPr/>
          <a:lstStyle/>
          <a:p>
            <a:r>
              <a:rPr lang="en-US" sz="3600" b="1" dirty="0" smtClean="0"/>
              <a:t>I am personally interested in a career…</a:t>
            </a:r>
          </a:p>
          <a:p>
            <a:r>
              <a:rPr lang="en-US" sz="3600" b="1" dirty="0" smtClean="0"/>
              <a:t>Since my childhood I wanted to be…</a:t>
            </a:r>
          </a:p>
          <a:p>
            <a:r>
              <a:rPr lang="en-US" sz="3600" b="1" dirty="0" smtClean="0"/>
              <a:t>These careers require…</a:t>
            </a:r>
          </a:p>
          <a:p>
            <a:r>
              <a:rPr lang="en-US" sz="3600" b="1" dirty="0" smtClean="0"/>
              <a:t>I thought it would allow me to develop my key skills…</a:t>
            </a:r>
          </a:p>
          <a:p>
            <a:r>
              <a:rPr lang="en-US" sz="3600" b="1" dirty="0" smtClean="0"/>
              <a:t>I liked to belong…</a:t>
            </a:r>
          </a:p>
          <a:p>
            <a:r>
              <a:rPr lang="en-US" sz="3600" b="1" dirty="0" smtClean="0"/>
              <a:t>Now I plan to go on to…</a:t>
            </a:r>
            <a:endParaRPr lang="ru-RU" sz="36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800" b="1" dirty="0" smtClean="0">
                <a:solidFill>
                  <a:srgbClr val="C00000"/>
                </a:solidFill>
              </a:rPr>
              <a:t>«</a:t>
            </a:r>
            <a:r>
              <a:rPr lang="en-US" sz="4800" b="1" dirty="0" smtClean="0">
                <a:solidFill>
                  <a:srgbClr val="C00000"/>
                </a:solidFill>
              </a:rPr>
              <a:t>Steps to success</a:t>
            </a:r>
            <a:r>
              <a:rPr lang="ru-RU" sz="4800" b="1" dirty="0" smtClean="0">
                <a:solidFill>
                  <a:srgbClr val="C00000"/>
                </a:solidFill>
              </a:rPr>
              <a:t>»</a:t>
            </a:r>
            <a:endParaRPr lang="ru-RU" sz="4800" b="1" dirty="0">
              <a:solidFill>
                <a:srgbClr val="002060"/>
              </a:solidFill>
            </a:endParaRPr>
          </a:p>
        </p:txBody>
      </p:sp>
      <p:pic>
        <p:nvPicPr>
          <p:cNvPr id="5" name="Picture 2"/>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214282" y="1214422"/>
            <a:ext cx="4468755" cy="34567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857224" y="5429264"/>
            <a:ext cx="3384376" cy="72008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b="1" dirty="0" smtClean="0">
                <a:solidFill>
                  <a:prstClr val="black"/>
                </a:solidFill>
              </a:rPr>
              <a:t>Study hard everyday</a:t>
            </a:r>
            <a:endParaRPr lang="ru-RU" sz="2400" b="1" dirty="0">
              <a:solidFill>
                <a:prstClr val="black"/>
              </a:solidFill>
            </a:endParaRPr>
          </a:p>
        </p:txBody>
      </p:sp>
      <p:sp>
        <p:nvSpPr>
          <p:cNvPr id="7" name="Прямоугольник 6"/>
          <p:cNvSpPr/>
          <p:nvPr/>
        </p:nvSpPr>
        <p:spPr>
          <a:xfrm>
            <a:off x="2000232" y="4714884"/>
            <a:ext cx="3384376" cy="72008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b="1" dirty="0">
              <a:solidFill>
                <a:prstClr val="black"/>
              </a:solidFill>
            </a:endParaRPr>
          </a:p>
        </p:txBody>
      </p:sp>
      <p:sp>
        <p:nvSpPr>
          <p:cNvPr id="8" name="Прямоугольник 7"/>
          <p:cNvSpPr/>
          <p:nvPr/>
        </p:nvSpPr>
        <p:spPr>
          <a:xfrm>
            <a:off x="3214678" y="4000504"/>
            <a:ext cx="3384376" cy="72008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b="1" dirty="0">
              <a:solidFill>
                <a:prstClr val="black"/>
              </a:solidFill>
            </a:endParaRPr>
          </a:p>
        </p:txBody>
      </p:sp>
      <p:sp>
        <p:nvSpPr>
          <p:cNvPr id="9" name="Прямоугольник 8"/>
          <p:cNvSpPr/>
          <p:nvPr/>
        </p:nvSpPr>
        <p:spPr>
          <a:xfrm>
            <a:off x="4000496" y="3286124"/>
            <a:ext cx="3384376" cy="72008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b="1" dirty="0" smtClean="0">
                <a:solidFill>
                  <a:prstClr val="black"/>
                </a:solidFill>
              </a:rPr>
              <a:t>Become a qualified specialist</a:t>
            </a:r>
            <a:endParaRPr lang="ru-RU" sz="2400" b="1" dirty="0">
              <a:solidFill>
                <a:prstClr val="black"/>
              </a:solidFill>
            </a:endParaRPr>
          </a:p>
        </p:txBody>
      </p:sp>
      <p:sp>
        <p:nvSpPr>
          <p:cNvPr id="10" name="Прямоугольник 9"/>
          <p:cNvSpPr/>
          <p:nvPr/>
        </p:nvSpPr>
        <p:spPr>
          <a:xfrm>
            <a:off x="5214942" y="2571744"/>
            <a:ext cx="3384376" cy="72008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b="1" dirty="0">
              <a:solidFill>
                <a:prstClr val="black"/>
              </a:solidFill>
            </a:endParaRPr>
          </a:p>
        </p:txBody>
      </p:sp>
      <p:sp>
        <p:nvSpPr>
          <p:cNvPr id="11" name="Прямоугольник 10"/>
          <p:cNvSpPr/>
          <p:nvPr/>
        </p:nvSpPr>
        <p:spPr>
          <a:xfrm>
            <a:off x="6215074" y="1857364"/>
            <a:ext cx="2928926" cy="72008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b="1" dirty="0">
              <a:solidFill>
                <a:prstClr val="black"/>
              </a:solidFill>
            </a:endParaRPr>
          </a:p>
        </p:txBody>
      </p:sp>
      <p:sp>
        <p:nvSpPr>
          <p:cNvPr id="12" name="TextBox 11"/>
          <p:cNvSpPr txBox="1"/>
          <p:nvPr/>
        </p:nvSpPr>
        <p:spPr>
          <a:xfrm>
            <a:off x="2357422" y="4857760"/>
            <a:ext cx="2891083" cy="461665"/>
          </a:xfrm>
          <a:prstGeom prst="rect">
            <a:avLst/>
          </a:prstGeom>
          <a:solidFill>
            <a:schemeClr val="accent5">
              <a:lumMod val="40000"/>
              <a:lumOff val="60000"/>
            </a:schemeClr>
          </a:solidFill>
        </p:spPr>
        <p:txBody>
          <a:bodyPr wrap="square" rtlCol="0">
            <a:spAutoFit/>
          </a:bodyPr>
          <a:lstStyle/>
          <a:p>
            <a:pPr lvl="0" algn="ctr"/>
            <a:r>
              <a:rPr lang="en-US" sz="2400" b="1" dirty="0">
                <a:solidFill>
                  <a:prstClr val="black"/>
                </a:solidFill>
              </a:rPr>
              <a:t>Pass exams</a:t>
            </a:r>
            <a:endParaRPr lang="ru-RU" sz="2400" b="1" dirty="0">
              <a:solidFill>
                <a:prstClr val="black"/>
              </a:solidFill>
            </a:endParaRPr>
          </a:p>
        </p:txBody>
      </p:sp>
      <p:sp>
        <p:nvSpPr>
          <p:cNvPr id="13" name="TextBox 12"/>
          <p:cNvSpPr txBox="1"/>
          <p:nvPr/>
        </p:nvSpPr>
        <p:spPr>
          <a:xfrm>
            <a:off x="3357554" y="4143380"/>
            <a:ext cx="2891083" cy="461665"/>
          </a:xfrm>
          <a:prstGeom prst="rect">
            <a:avLst/>
          </a:prstGeom>
          <a:solidFill>
            <a:schemeClr val="accent5">
              <a:lumMod val="40000"/>
              <a:lumOff val="60000"/>
            </a:schemeClr>
          </a:solidFill>
        </p:spPr>
        <p:txBody>
          <a:bodyPr wrap="square" rtlCol="0">
            <a:spAutoFit/>
          </a:bodyPr>
          <a:lstStyle/>
          <a:p>
            <a:pPr lvl="0" algn="ctr"/>
            <a:r>
              <a:rPr lang="en-US" sz="2400" b="1" dirty="0">
                <a:solidFill>
                  <a:prstClr val="black"/>
                </a:solidFill>
              </a:rPr>
              <a:t>Pass exams</a:t>
            </a:r>
            <a:endParaRPr lang="ru-RU" sz="2400" b="1" dirty="0">
              <a:solidFill>
                <a:prstClr val="black"/>
              </a:solidFill>
            </a:endParaRPr>
          </a:p>
        </p:txBody>
      </p:sp>
    </p:spTree>
    <p:extLst>
      <p:ext uri="{BB962C8B-B14F-4D97-AF65-F5344CB8AC3E}">
        <p14:creationId xmlns:p14="http://schemas.microsoft.com/office/powerpoint/2010/main" xmlns="" val="4172928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858218"/>
          </a:xfrm>
        </p:spPr>
        <p:txBody>
          <a:bodyPr/>
          <a:lstStyle/>
          <a:p>
            <a:endParaRPr lang="ru-RU" dirty="0"/>
          </a:p>
        </p:txBody>
      </p:sp>
      <p:pic>
        <p:nvPicPr>
          <p:cNvPr id="7170" name="Picture 2" descr="https://cdn.slidemodel.com/wp-content/uploads/6522-01-three-steps-16x9-6.jpg"/>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428596" y="377279"/>
            <a:ext cx="8229600" cy="648072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841158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descr="https://2.bp.blogspot.com/-2t1ar0nqVoA/W3JAROxALZI/AAAAAAAAAZQ/xS2CiY6L2hknPam6fB1YfMMVNDqUHoFYQCLcBGAs/s640/aaa.jpg"/>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824739" y="836712"/>
            <a:ext cx="7052601" cy="5289451"/>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746769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8680"/>
            <a:ext cx="8229600" cy="1226796"/>
          </a:xfrm>
        </p:spPr>
        <p:txBody>
          <a:bodyPr>
            <a:normAutofit fontScale="90000"/>
          </a:bodyPr>
          <a:lstStyle/>
          <a:p>
            <a:r>
              <a:rPr lang="en-US" b="1" dirty="0">
                <a:effectLst>
                  <a:outerShdw blurRad="38100" dist="38100" dir="2700000" algn="tl">
                    <a:srgbClr val="000000">
                      <a:alpha val="43137"/>
                    </a:srgbClr>
                  </a:outerShdw>
                </a:effectLst>
                <a:latin typeface="Andalus" pitchFamily="18" charset="-78"/>
                <a:cs typeface="Andalus" pitchFamily="18" charset="-78"/>
              </a:rPr>
              <a:t>“Every man is a blacksmith of his fortune”</a:t>
            </a:r>
            <a:br>
              <a:rPr lang="en-US" b="1" dirty="0">
                <a:effectLst>
                  <a:outerShdw blurRad="38100" dist="38100" dir="2700000" algn="tl">
                    <a:srgbClr val="000000">
                      <a:alpha val="43137"/>
                    </a:srgbClr>
                  </a:outerShdw>
                </a:effectLst>
                <a:latin typeface="Andalus" pitchFamily="18" charset="-78"/>
                <a:cs typeface="Andalus" pitchFamily="18" charset="-78"/>
              </a:rPr>
            </a:br>
            <a:endParaRPr lang="ru-RU" dirty="0"/>
          </a:p>
        </p:txBody>
      </p:sp>
      <p:pic>
        <p:nvPicPr>
          <p:cNvPr id="4" name="Picture 2" descr="https://www.beesona.ru/upload/770/667b78661ab40084c47dfe724b0fb2d4.jpg"/>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1547664" y="1775476"/>
            <a:ext cx="5976664" cy="4718509"/>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xmlns="">
                <a:solidFill>
                  <a:srgbClr val="FFFFFF"/>
                </a:solidFill>
              </a14:hiddenFill>
            </a:ext>
          </a:extLst>
        </p:spPr>
      </p:pic>
      <p:sp>
        <p:nvSpPr>
          <p:cNvPr id="5" name="Прямоугольник 4"/>
          <p:cNvSpPr/>
          <p:nvPr/>
        </p:nvSpPr>
        <p:spPr>
          <a:xfrm>
            <a:off x="4421959" y="3244334"/>
            <a:ext cx="300082" cy="369332"/>
          </a:xfrm>
          <a:prstGeom prst="rect">
            <a:avLst/>
          </a:prstGeom>
        </p:spPr>
        <p:txBody>
          <a:bodyPr wrap="none">
            <a:spAutoFit/>
          </a:bodyPr>
          <a:lstStyle/>
          <a:p>
            <a:pPr algn="ctr"/>
            <a:r>
              <a:rPr lang="en-US" b="1" dirty="0" smtClean="0">
                <a:effectLst>
                  <a:outerShdw blurRad="38100" dist="38100" dir="2700000" algn="tl">
                    <a:srgbClr val="000000">
                      <a:alpha val="43137"/>
                    </a:srgbClr>
                  </a:outerShdw>
                </a:effectLst>
                <a:latin typeface="Andalus" pitchFamily="18" charset="-78"/>
                <a:cs typeface="Andalus" pitchFamily="18" charset="-78"/>
              </a:rPr>
              <a:t>”</a:t>
            </a:r>
            <a:endParaRPr lang="en-US" b="1" dirty="0">
              <a:effectLst>
                <a:outerShdw blurRad="38100" dist="38100" dir="2700000" algn="tl">
                  <a:srgbClr val="000000">
                    <a:alpha val="43137"/>
                  </a:srgbClr>
                </a:outerShdw>
              </a:effectLst>
              <a:latin typeface="Andalus" pitchFamily="18" charset="-78"/>
              <a:cs typeface="Andalus" pitchFamily="18" charset="-78"/>
            </a:endParaRPr>
          </a:p>
        </p:txBody>
      </p:sp>
    </p:spTree>
    <p:extLst>
      <p:ext uri="{BB962C8B-B14F-4D97-AF65-F5344CB8AC3E}">
        <p14:creationId xmlns:p14="http://schemas.microsoft.com/office/powerpoint/2010/main" xmlns="" val="3324374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4800" b="1" dirty="0" smtClean="0">
                <a:solidFill>
                  <a:srgbClr val="002060"/>
                </a:solidFill>
              </a:rPr>
              <a:t>Fortune Stairs</a:t>
            </a:r>
            <a:endParaRPr lang="ru-RU" sz="4800" b="1" dirty="0">
              <a:solidFill>
                <a:srgbClr val="002060"/>
              </a:solidFill>
            </a:endParaRPr>
          </a:p>
        </p:txBody>
      </p:sp>
      <p:pic>
        <p:nvPicPr>
          <p:cNvPr id="7" name="Picture 2" descr="https://conspracies.ru/wp-content/uploads/2018/kofcopy-xux048.jpg"/>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905970" y="1600200"/>
            <a:ext cx="7332060" cy="4525963"/>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729288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96752"/>
            <a:ext cx="8229600" cy="3154362"/>
          </a:xfrm>
        </p:spPr>
        <p:txBody>
          <a:bodyPr>
            <a:normAutofit/>
          </a:bodyPr>
          <a:lstStyle/>
          <a:p>
            <a:r>
              <a:rPr 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What are your jobs ideas?</a:t>
            </a:r>
            <a:endParaRPr lang="ru-RU"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a:xfrm>
            <a:off x="685800" y="2492895"/>
            <a:ext cx="7772400" cy="1915807"/>
          </a:xfrm>
        </p:spPr>
        <p:txBody>
          <a:bodyPr>
            <a:normAutofit/>
          </a:bodyPr>
          <a:lstStyle/>
          <a:p>
            <a:r>
              <a:rPr lang="en-US" sz="6000" b="1" dirty="0" smtClean="0"/>
              <a:t>JOB / WORK=?</a:t>
            </a:r>
            <a:endParaRPr lang="ru-RU" sz="6000" b="1" dirty="0"/>
          </a:p>
        </p:txBody>
      </p:sp>
      <p:sp>
        <p:nvSpPr>
          <p:cNvPr id="4" name="Подзаголовок 3"/>
          <p:cNvSpPr>
            <a:spLocks noGrp="1"/>
          </p:cNvSpPr>
          <p:nvPr>
            <p:ph type="subTitle" idx="1"/>
          </p:nvPr>
        </p:nvSpPr>
        <p:spPr>
          <a:xfrm>
            <a:off x="2856335" y="8491440"/>
            <a:ext cx="2877079" cy="198486"/>
          </a:xfrm>
        </p:spPr>
        <p:txBody>
          <a:bodyPr>
            <a:normAutofit fontScale="25000" lnSpcReduction="20000"/>
          </a:bodyPr>
          <a:lstStyle/>
          <a:p>
            <a:endParaRPr lang="ru-RU" b="1" dirty="0">
              <a:solidFill>
                <a:schemeClr val="accent2">
                  <a:lumMod val="50000"/>
                </a:schemeClr>
              </a:solidFill>
            </a:endParaRPr>
          </a:p>
        </p:txBody>
      </p:sp>
      <p:pic>
        <p:nvPicPr>
          <p:cNvPr id="1026" name="Picture 2" descr="https://cdn.myschoolgist.com/wp-content/uploads/2018/05/vacancy-for-job.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11560" y="332656"/>
            <a:ext cx="3989573" cy="2396584"/>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xmlns="">
                <a:solidFill>
                  <a:srgbClr val="FFFFFF"/>
                </a:solidFill>
              </a14:hiddenFill>
            </a:ext>
          </a:extLst>
        </p:spPr>
      </p:pic>
      <p:pic>
        <p:nvPicPr>
          <p:cNvPr id="1028" name="Picture 4" descr="https://photos-mt.kcdn.kz/73/f3f6bb3910ff0225b4033be87df2ed/1-full.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64088" y="4004883"/>
            <a:ext cx="3352835" cy="2232429"/>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869447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numCol="2">
            <a:normAutofit/>
          </a:bodyPr>
          <a:lstStyle/>
          <a:p>
            <a:r>
              <a:rPr lang="en-US" sz="4800" b="1" dirty="0" smtClean="0"/>
              <a:t>          Job         /                     Work</a:t>
            </a:r>
            <a:endParaRPr lang="ru-RU" sz="4800" b="1" dirty="0"/>
          </a:p>
        </p:txBody>
      </p:sp>
      <p:sp>
        <p:nvSpPr>
          <p:cNvPr id="3" name="Объект 2"/>
          <p:cNvSpPr>
            <a:spLocks noGrp="1"/>
          </p:cNvSpPr>
          <p:nvPr>
            <p:ph idx="1"/>
          </p:nvPr>
        </p:nvSpPr>
        <p:spPr/>
        <p:txBody>
          <a:bodyPr numCol="1">
            <a:normAutofit/>
          </a:bodyPr>
          <a:lstStyle/>
          <a:p>
            <a:r>
              <a:rPr lang="en-US" sz="4400" b="1" dirty="0"/>
              <a:t>p</a:t>
            </a:r>
            <a:r>
              <a:rPr lang="en-US" sz="4400" b="1" dirty="0" smtClean="0"/>
              <a:t>lace                            process</a:t>
            </a:r>
          </a:p>
          <a:p>
            <a:r>
              <a:rPr lang="en-US" sz="4400" b="1" dirty="0"/>
              <a:t>v</a:t>
            </a:r>
            <a:r>
              <a:rPr lang="en-US" sz="4400" b="1" dirty="0" smtClean="0"/>
              <a:t>acancy </a:t>
            </a:r>
          </a:p>
          <a:p>
            <a:r>
              <a:rPr lang="en-US" sz="4400" b="1" dirty="0"/>
              <a:t>o</a:t>
            </a:r>
            <a:r>
              <a:rPr lang="en-US" sz="4400" b="1" dirty="0" smtClean="0"/>
              <a:t>ccupation</a:t>
            </a:r>
          </a:p>
          <a:p>
            <a:r>
              <a:rPr lang="en-US" sz="4400" b="1" dirty="0" smtClean="0"/>
              <a:t>profession </a:t>
            </a:r>
          </a:p>
          <a:p>
            <a:pPr marL="0" indent="0">
              <a:buNone/>
            </a:pPr>
            <a:r>
              <a:rPr lang="en-US" sz="4400" b="1" dirty="0" smtClean="0">
                <a:solidFill>
                  <a:srgbClr val="FF0000"/>
                </a:solidFill>
              </a:rPr>
              <a:t>I have a job.              I do my work.              </a:t>
            </a:r>
            <a:endParaRPr lang="ru-RU" sz="4400" b="1" dirty="0">
              <a:solidFill>
                <a:srgbClr val="FF0000"/>
              </a:solidFill>
            </a:endParaRPr>
          </a:p>
        </p:txBody>
      </p:sp>
    </p:spTree>
    <p:extLst>
      <p:ext uri="{BB962C8B-B14F-4D97-AF65-F5344CB8AC3E}">
        <p14:creationId xmlns:p14="http://schemas.microsoft.com/office/powerpoint/2010/main" xmlns="" val="5428118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t>Vocabulary</a:t>
            </a:r>
            <a:endParaRPr lang="ru-RU" b="1" dirty="0"/>
          </a:p>
        </p:txBody>
      </p:sp>
      <p:sp>
        <p:nvSpPr>
          <p:cNvPr id="3" name="Содержимое 2"/>
          <p:cNvSpPr>
            <a:spLocks noGrp="1"/>
          </p:cNvSpPr>
          <p:nvPr>
            <p:ph sz="half" idx="1"/>
          </p:nvPr>
        </p:nvSpPr>
        <p:spPr>
          <a:xfrm>
            <a:off x="457200" y="1268760"/>
            <a:ext cx="4038600" cy="4857403"/>
          </a:xfrm>
        </p:spPr>
        <p:txBody>
          <a:bodyPr>
            <a:normAutofit fontScale="92500" lnSpcReduction="20000"/>
          </a:bodyPr>
          <a:lstStyle/>
          <a:p>
            <a:r>
              <a:rPr lang="en-US" b="1" dirty="0" smtClean="0"/>
              <a:t>communication skills</a:t>
            </a:r>
            <a:endParaRPr lang="ru-RU" b="1" dirty="0" smtClean="0"/>
          </a:p>
          <a:p>
            <a:r>
              <a:rPr lang="en-US" b="1" dirty="0" smtClean="0"/>
              <a:t>to require</a:t>
            </a:r>
            <a:endParaRPr lang="ru-RU" b="1" dirty="0" smtClean="0"/>
          </a:p>
          <a:p>
            <a:r>
              <a:rPr lang="en-US" b="1" dirty="0" smtClean="0"/>
              <a:t>to allow</a:t>
            </a:r>
            <a:endParaRPr lang="ru-RU" b="1" dirty="0" smtClean="0"/>
          </a:p>
          <a:p>
            <a:r>
              <a:rPr lang="en-US" b="1" dirty="0" smtClean="0"/>
              <a:t>key</a:t>
            </a:r>
            <a:endParaRPr lang="ru-RU" b="1" dirty="0" smtClean="0"/>
          </a:p>
          <a:p>
            <a:r>
              <a:rPr lang="en-US" b="1" dirty="0" smtClean="0"/>
              <a:t>a quality</a:t>
            </a:r>
            <a:endParaRPr lang="ru-RU" b="1" dirty="0" smtClean="0"/>
          </a:p>
          <a:p>
            <a:r>
              <a:rPr lang="en-US" b="1" dirty="0" smtClean="0"/>
              <a:t>a qualification</a:t>
            </a:r>
            <a:endParaRPr lang="ru-RU" b="1" dirty="0" smtClean="0"/>
          </a:p>
          <a:p>
            <a:r>
              <a:rPr lang="en-US" b="1" dirty="0" smtClean="0"/>
              <a:t>to do qualifications</a:t>
            </a:r>
            <a:endParaRPr lang="ru-RU" b="1" dirty="0" smtClean="0"/>
          </a:p>
          <a:p>
            <a:r>
              <a:rPr lang="en-US" b="1" dirty="0" smtClean="0"/>
              <a:t>a salary</a:t>
            </a:r>
            <a:endParaRPr lang="ru-RU" b="1" dirty="0" smtClean="0"/>
          </a:p>
          <a:p>
            <a:r>
              <a:rPr lang="en-US" b="1" dirty="0" smtClean="0"/>
              <a:t>to belong to</a:t>
            </a:r>
            <a:endParaRPr lang="ru-RU" b="1" dirty="0" smtClean="0"/>
          </a:p>
          <a:p>
            <a:r>
              <a:rPr lang="en-US" b="1" dirty="0" smtClean="0"/>
              <a:t>employment</a:t>
            </a:r>
            <a:endParaRPr lang="ru-RU" b="1" dirty="0" smtClean="0"/>
          </a:p>
          <a:p>
            <a:r>
              <a:rPr lang="en-US" b="1" dirty="0" smtClean="0"/>
              <a:t>to go on</a:t>
            </a:r>
            <a:r>
              <a:rPr lang="ru-RU" b="1" dirty="0" smtClean="0"/>
              <a:t> </a:t>
            </a:r>
            <a:r>
              <a:rPr lang="en-US" b="1" dirty="0" smtClean="0"/>
              <a:t>to</a:t>
            </a:r>
          </a:p>
          <a:p>
            <a:r>
              <a:rPr lang="en-US" b="1" dirty="0" smtClean="0"/>
              <a:t>achievement</a:t>
            </a:r>
            <a:endParaRPr lang="ru-RU" b="1" dirty="0" smtClean="0"/>
          </a:p>
          <a:p>
            <a:endParaRPr lang="ru-RU" dirty="0"/>
          </a:p>
        </p:txBody>
      </p:sp>
      <p:sp>
        <p:nvSpPr>
          <p:cNvPr id="4" name="Содержимое 3"/>
          <p:cNvSpPr>
            <a:spLocks noGrp="1"/>
          </p:cNvSpPr>
          <p:nvPr>
            <p:ph sz="half" idx="2"/>
          </p:nvPr>
        </p:nvSpPr>
        <p:spPr>
          <a:xfrm>
            <a:off x="4648200" y="1196752"/>
            <a:ext cx="4038600" cy="4929411"/>
          </a:xfrm>
        </p:spPr>
        <p:txBody>
          <a:bodyPr>
            <a:normAutofit fontScale="92500" lnSpcReduction="20000"/>
          </a:bodyPr>
          <a:lstStyle/>
          <a:p>
            <a:r>
              <a:rPr lang="ru-RU" b="1" dirty="0" smtClean="0"/>
              <a:t>умения общаться</a:t>
            </a:r>
          </a:p>
          <a:p>
            <a:r>
              <a:rPr lang="ru-RU" b="1" dirty="0" smtClean="0"/>
              <a:t>нуждаться, требовать</a:t>
            </a:r>
          </a:p>
          <a:p>
            <a:r>
              <a:rPr lang="ru-RU" b="1" dirty="0" smtClean="0"/>
              <a:t>позволять</a:t>
            </a:r>
          </a:p>
          <a:p>
            <a:r>
              <a:rPr lang="ru-RU" b="1" dirty="0" smtClean="0"/>
              <a:t>ключевой, ведущий</a:t>
            </a:r>
          </a:p>
          <a:p>
            <a:r>
              <a:rPr lang="ru-RU" b="1" dirty="0" smtClean="0"/>
              <a:t>качество</a:t>
            </a:r>
          </a:p>
          <a:p>
            <a:r>
              <a:rPr lang="ru-RU" b="1" dirty="0" smtClean="0"/>
              <a:t>квалификация</a:t>
            </a:r>
          </a:p>
          <a:p>
            <a:r>
              <a:rPr lang="ru-RU" b="1" dirty="0" smtClean="0"/>
              <a:t>пройти подготовку</a:t>
            </a:r>
          </a:p>
          <a:p>
            <a:r>
              <a:rPr lang="ru-RU" b="1" dirty="0" smtClean="0"/>
              <a:t>зарплата</a:t>
            </a:r>
          </a:p>
          <a:p>
            <a:r>
              <a:rPr lang="ru-RU" b="1" dirty="0" smtClean="0"/>
              <a:t>принадлежать к</a:t>
            </a:r>
          </a:p>
          <a:p>
            <a:r>
              <a:rPr lang="ru-RU" b="1" dirty="0" smtClean="0"/>
              <a:t>занятость</a:t>
            </a:r>
          </a:p>
          <a:p>
            <a:r>
              <a:rPr lang="ru-RU" b="1" dirty="0" smtClean="0"/>
              <a:t>перейти к</a:t>
            </a:r>
          </a:p>
          <a:p>
            <a:r>
              <a:rPr lang="ru-RU" b="1" dirty="0" smtClean="0"/>
              <a:t>достижение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500"/>
                                        <p:tgtEl>
                                          <p:spTgt spid="4">
                                            <p:txEl>
                                              <p:pRg st="1" end="1"/>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blinds(horizontal)">
                                      <p:cBhvr>
                                        <p:cTn id="19" dur="500"/>
                                        <p:tgtEl>
                                          <p:spTgt spid="4">
                                            <p:txEl>
                                              <p:pRg st="3" end="3"/>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blinds(horizontal)">
                                      <p:cBhvr>
                                        <p:cTn id="23" dur="500"/>
                                        <p:tgtEl>
                                          <p:spTgt spid="4">
                                            <p:txEl>
                                              <p:pRg st="4" end="4"/>
                                            </p:txEl>
                                          </p:spTgt>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blinds(horizontal)">
                                      <p:cBhvr>
                                        <p:cTn id="27" dur="500"/>
                                        <p:tgtEl>
                                          <p:spTgt spid="4">
                                            <p:txEl>
                                              <p:pRg st="5" end="5"/>
                                            </p:txEl>
                                          </p:spTgt>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blinds(horizontal)">
                                      <p:cBhvr>
                                        <p:cTn id="31" dur="500"/>
                                        <p:tgtEl>
                                          <p:spTgt spid="4">
                                            <p:txEl>
                                              <p:pRg st="6" end="6"/>
                                            </p:txEl>
                                          </p:spTgt>
                                        </p:tgtEl>
                                      </p:cBhvr>
                                    </p:animEffect>
                                  </p:childTnLst>
                                </p:cTn>
                              </p:par>
                            </p:childTnLst>
                          </p:cTn>
                        </p:par>
                        <p:par>
                          <p:cTn id="32" fill="hold">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blinds(horizontal)">
                                      <p:cBhvr>
                                        <p:cTn id="35" dur="500"/>
                                        <p:tgtEl>
                                          <p:spTgt spid="4">
                                            <p:txEl>
                                              <p:pRg st="7" end="7"/>
                                            </p:txEl>
                                          </p:spTgt>
                                        </p:tgtEl>
                                      </p:cBhvr>
                                    </p:animEffect>
                                  </p:childTnLst>
                                </p:cTn>
                              </p:par>
                            </p:childTnLst>
                          </p:cTn>
                        </p:par>
                        <p:par>
                          <p:cTn id="36" fill="hold">
                            <p:stCondLst>
                              <p:cond delay="4000"/>
                            </p:stCondLst>
                            <p:childTnLst>
                              <p:par>
                                <p:cTn id="37" presetID="3" presetClass="entr" presetSubtype="10" fill="hold" grpId="0" nodeType="after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animEffect transition="in" filter="blinds(horizontal)">
                                      <p:cBhvr>
                                        <p:cTn id="39" dur="500"/>
                                        <p:tgtEl>
                                          <p:spTgt spid="4">
                                            <p:txEl>
                                              <p:pRg st="8" end="8"/>
                                            </p:txEl>
                                          </p:spTgt>
                                        </p:tgtEl>
                                      </p:cBhvr>
                                    </p:animEffect>
                                  </p:childTnLst>
                                </p:cTn>
                              </p:par>
                            </p:childTnLst>
                          </p:cTn>
                        </p:par>
                        <p:par>
                          <p:cTn id="40" fill="hold">
                            <p:stCondLst>
                              <p:cond delay="4500"/>
                            </p:stCondLst>
                            <p:childTnLst>
                              <p:par>
                                <p:cTn id="41" presetID="3" presetClass="entr" presetSubtype="10" fill="hold" grpId="0" nodeType="after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animEffect transition="in" filter="blinds(horizontal)">
                                      <p:cBhvr>
                                        <p:cTn id="43" dur="500"/>
                                        <p:tgtEl>
                                          <p:spTgt spid="4">
                                            <p:txEl>
                                              <p:pRg st="9" end="9"/>
                                            </p:txEl>
                                          </p:spTgt>
                                        </p:tgtEl>
                                      </p:cBhvr>
                                    </p:animEffect>
                                  </p:childTnLst>
                                </p:cTn>
                              </p:par>
                            </p:childTnLst>
                          </p:cTn>
                        </p:par>
                        <p:par>
                          <p:cTn id="44" fill="hold">
                            <p:stCondLst>
                              <p:cond delay="5000"/>
                            </p:stCondLst>
                            <p:childTnLst>
                              <p:par>
                                <p:cTn id="45" presetID="3" presetClass="entr" presetSubtype="10" fill="hold" grpId="0" nodeType="afterEffect">
                                  <p:stCondLst>
                                    <p:cond delay="0"/>
                                  </p:stCondLst>
                                  <p:childTnLst>
                                    <p:set>
                                      <p:cBhvr>
                                        <p:cTn id="46" dur="1" fill="hold">
                                          <p:stCondLst>
                                            <p:cond delay="0"/>
                                          </p:stCondLst>
                                        </p:cTn>
                                        <p:tgtEl>
                                          <p:spTgt spid="4">
                                            <p:txEl>
                                              <p:pRg st="10" end="10"/>
                                            </p:txEl>
                                          </p:spTgt>
                                        </p:tgtEl>
                                        <p:attrNameLst>
                                          <p:attrName>style.visibility</p:attrName>
                                        </p:attrNameLst>
                                      </p:cBhvr>
                                      <p:to>
                                        <p:strVal val="visible"/>
                                      </p:to>
                                    </p:set>
                                    <p:animEffect transition="in" filter="blinds(horizontal)">
                                      <p:cBhvr>
                                        <p:cTn id="47" dur="500"/>
                                        <p:tgtEl>
                                          <p:spTgt spid="4">
                                            <p:txEl>
                                              <p:pRg st="10" end="10"/>
                                            </p:txEl>
                                          </p:spTgt>
                                        </p:tgtEl>
                                      </p:cBhvr>
                                    </p:animEffect>
                                  </p:childTnLst>
                                </p:cTn>
                              </p:par>
                            </p:childTnLst>
                          </p:cTn>
                        </p:par>
                        <p:par>
                          <p:cTn id="48" fill="hold">
                            <p:stCondLst>
                              <p:cond delay="5500"/>
                            </p:stCondLst>
                            <p:childTnLst>
                              <p:par>
                                <p:cTn id="49" presetID="3" presetClass="entr" presetSubtype="10" fill="hold" grpId="0" nodeType="afterEffect">
                                  <p:stCondLst>
                                    <p:cond delay="0"/>
                                  </p:stCondLst>
                                  <p:childTnLst>
                                    <p:set>
                                      <p:cBhvr>
                                        <p:cTn id="50" dur="1" fill="hold">
                                          <p:stCondLst>
                                            <p:cond delay="0"/>
                                          </p:stCondLst>
                                        </p:cTn>
                                        <p:tgtEl>
                                          <p:spTgt spid="4">
                                            <p:txEl>
                                              <p:pRg st="11" end="11"/>
                                            </p:txEl>
                                          </p:spTgt>
                                        </p:tgtEl>
                                        <p:attrNameLst>
                                          <p:attrName>style.visibility</p:attrName>
                                        </p:attrNameLst>
                                      </p:cBhvr>
                                      <p:to>
                                        <p:strVal val="visible"/>
                                      </p:to>
                                    </p:set>
                                    <p:animEffect transition="in" filter="blinds(horizontal)">
                                      <p:cBhvr>
                                        <p:cTn id="51" dur="500"/>
                                        <p:tgtEl>
                                          <p:spTgt spid="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70030" y="188640"/>
            <a:ext cx="8694458" cy="5016758"/>
          </a:xfrm>
          <a:prstGeom prst="rect">
            <a:avLst/>
          </a:prstGeom>
        </p:spPr>
        <p:txBody>
          <a:bodyPr wrap="square">
            <a:spAutoFit/>
          </a:bodyPr>
          <a:lstStyle/>
          <a:p>
            <a:r>
              <a:rPr lang="en-US" sz="2000" dirty="0"/>
              <a:t>I am personally very interested in a career working with children. My parents think I am caring person with good </a:t>
            </a:r>
            <a:r>
              <a:rPr lang="ru-RU" sz="2000" dirty="0" smtClean="0"/>
              <a:t>     </a:t>
            </a:r>
            <a:r>
              <a:rPr lang="en-US" sz="2000" b="1" i="1" dirty="0" smtClean="0"/>
              <a:t>1)…</a:t>
            </a:r>
            <a:r>
              <a:rPr lang="en-US" sz="2000" dirty="0" smtClean="0"/>
              <a:t> </a:t>
            </a:r>
            <a:r>
              <a:rPr lang="ru-RU" sz="2000" dirty="0" smtClean="0"/>
              <a:t>                      </a:t>
            </a:r>
            <a:r>
              <a:rPr lang="en-US" sz="2000" dirty="0" smtClean="0"/>
              <a:t>skills</a:t>
            </a:r>
            <a:r>
              <a:rPr lang="en-US" sz="2000" dirty="0"/>
              <a:t>. Since my childhood I have wanted to be either a nursery school or primary school teacher. These careers </a:t>
            </a:r>
            <a:r>
              <a:rPr lang="ru-RU" sz="2000" dirty="0" smtClean="0"/>
              <a:t>  </a:t>
            </a:r>
            <a:r>
              <a:rPr lang="en-US" sz="2000" b="1" i="1" dirty="0" smtClean="0"/>
              <a:t>2</a:t>
            </a:r>
            <a:r>
              <a:rPr lang="en-US" sz="2000" b="1" i="1" dirty="0"/>
              <a:t>)…</a:t>
            </a:r>
            <a:r>
              <a:rPr lang="en-US" sz="2000" dirty="0"/>
              <a:t> </a:t>
            </a:r>
            <a:r>
              <a:rPr lang="ru-RU" sz="2000" dirty="0" smtClean="0"/>
              <a:t>       </a:t>
            </a:r>
            <a:r>
              <a:rPr lang="en-US" sz="2000" dirty="0" smtClean="0"/>
              <a:t>further </a:t>
            </a:r>
            <a:r>
              <a:rPr lang="en-US" sz="2000" dirty="0"/>
              <a:t>study after Year 11. So I am taking A levels in English, drama and IT college. I also take part in the college events – this is something positive that I can write in my curriculum vitae together with my work experience. I helped in both a nursery and a primary school. I thought it would </a:t>
            </a:r>
            <a:r>
              <a:rPr lang="en-US" sz="2000" b="1" i="1" dirty="0"/>
              <a:t>3</a:t>
            </a:r>
            <a:r>
              <a:rPr lang="en-US" sz="2000" b="1" i="1" dirty="0" smtClean="0"/>
              <a:t>)…</a:t>
            </a:r>
            <a:r>
              <a:rPr lang="ru-RU" sz="2000" b="1" i="1" dirty="0" smtClean="0"/>
              <a:t>        </a:t>
            </a:r>
            <a:r>
              <a:rPr lang="en-US" sz="2000" dirty="0" smtClean="0"/>
              <a:t> </a:t>
            </a:r>
            <a:r>
              <a:rPr lang="en-US" sz="2000" dirty="0"/>
              <a:t>me to develop both my </a:t>
            </a:r>
            <a:r>
              <a:rPr lang="en-US" sz="2000" b="1" i="1" dirty="0"/>
              <a:t>4)…</a:t>
            </a:r>
            <a:r>
              <a:rPr lang="en-US" sz="2000" dirty="0"/>
              <a:t> </a:t>
            </a:r>
            <a:r>
              <a:rPr lang="ru-RU" sz="2000" dirty="0" smtClean="0"/>
              <a:t>    </a:t>
            </a:r>
            <a:r>
              <a:rPr lang="en-US" sz="2000" dirty="0" smtClean="0"/>
              <a:t>skills </a:t>
            </a:r>
            <a:r>
              <a:rPr lang="en-US" sz="2000" dirty="0"/>
              <a:t>and my personal </a:t>
            </a:r>
            <a:r>
              <a:rPr lang="ru-RU" sz="2000" dirty="0" smtClean="0"/>
              <a:t>   </a:t>
            </a:r>
            <a:r>
              <a:rPr lang="en-US" sz="2000" b="1" i="1" dirty="0" smtClean="0"/>
              <a:t>5</a:t>
            </a:r>
            <a:r>
              <a:rPr lang="en-US" sz="2000" b="1" i="1" dirty="0"/>
              <a:t>)….</a:t>
            </a:r>
            <a:r>
              <a:rPr lang="en-US" sz="2000" dirty="0"/>
              <a:t> </a:t>
            </a:r>
            <a:r>
              <a:rPr lang="ru-RU" sz="2000" dirty="0" smtClean="0"/>
              <a:t>           </a:t>
            </a:r>
            <a:r>
              <a:rPr lang="en-US" sz="2000" dirty="0" smtClean="0"/>
              <a:t>I </a:t>
            </a:r>
            <a:r>
              <a:rPr lang="en-US" sz="2000" dirty="0"/>
              <a:t>asked the people who I worked with </a:t>
            </a:r>
            <a:r>
              <a:rPr lang="en-US" sz="2000" dirty="0" smtClean="0"/>
              <a:t>what</a:t>
            </a:r>
            <a:r>
              <a:rPr lang="ru-RU" sz="2000" dirty="0" smtClean="0"/>
              <a:t>        </a:t>
            </a:r>
            <a:r>
              <a:rPr lang="en-US" sz="2000" dirty="0" smtClean="0"/>
              <a:t> </a:t>
            </a:r>
            <a:r>
              <a:rPr lang="en-US" sz="2000" b="1" i="1" dirty="0"/>
              <a:t>6)…</a:t>
            </a:r>
            <a:r>
              <a:rPr lang="en-US" sz="2000" dirty="0"/>
              <a:t> </a:t>
            </a:r>
            <a:r>
              <a:rPr lang="ru-RU" sz="2000" dirty="0" smtClean="0"/>
              <a:t>              </a:t>
            </a:r>
            <a:r>
              <a:rPr lang="en-US" sz="2000" dirty="0" smtClean="0"/>
              <a:t>they </a:t>
            </a:r>
            <a:r>
              <a:rPr lang="en-US" sz="2000" dirty="0"/>
              <a:t>had </a:t>
            </a:r>
            <a:r>
              <a:rPr lang="en-US" sz="2000" dirty="0" smtClean="0"/>
              <a:t>done</a:t>
            </a:r>
            <a:r>
              <a:rPr lang="ru-RU" sz="2000" i="1" dirty="0"/>
              <a:t> </a:t>
            </a:r>
            <a:r>
              <a:rPr lang="en-US" sz="2000" dirty="0" smtClean="0"/>
              <a:t>They </a:t>
            </a:r>
            <a:r>
              <a:rPr lang="en-US" sz="2000" dirty="0"/>
              <a:t>talked to me about the good and bad aspects of the job of the teacher and what they liked about it. It is hard work but it allows you to feel personal </a:t>
            </a:r>
            <a:r>
              <a:rPr lang="ru-RU" sz="2000" dirty="0" smtClean="0"/>
              <a:t>   </a:t>
            </a:r>
            <a:r>
              <a:rPr lang="ru-RU" sz="2000" b="1" i="1" dirty="0"/>
              <a:t>7</a:t>
            </a:r>
            <a:r>
              <a:rPr lang="en-US" sz="2000" b="1" i="1" dirty="0" smtClean="0"/>
              <a:t>)…</a:t>
            </a:r>
            <a:r>
              <a:rPr lang="ru-RU" sz="2000" b="1" i="1" dirty="0" smtClean="0"/>
              <a:t>                    </a:t>
            </a:r>
            <a:r>
              <a:rPr lang="en-US" sz="2000" dirty="0" smtClean="0"/>
              <a:t>, </a:t>
            </a:r>
            <a:r>
              <a:rPr lang="en-US" sz="2000" dirty="0"/>
              <a:t>to feel respect, besides the </a:t>
            </a:r>
            <a:r>
              <a:rPr lang="ru-RU" sz="2000" dirty="0" smtClean="0"/>
              <a:t>    </a:t>
            </a:r>
            <a:r>
              <a:rPr lang="ru-RU" sz="2000" b="1" i="1" dirty="0" smtClean="0"/>
              <a:t>8</a:t>
            </a:r>
            <a:r>
              <a:rPr lang="en-US" sz="2000" b="1" i="1" dirty="0" smtClean="0"/>
              <a:t>)…</a:t>
            </a:r>
            <a:r>
              <a:rPr lang="en-US" sz="2000" dirty="0" smtClean="0"/>
              <a:t> </a:t>
            </a:r>
            <a:r>
              <a:rPr lang="ru-RU" sz="2000" dirty="0" smtClean="0"/>
              <a:t>    </a:t>
            </a:r>
            <a:r>
              <a:rPr lang="en-US" sz="2000" dirty="0" smtClean="0"/>
              <a:t>is </a:t>
            </a:r>
            <a:r>
              <a:rPr lang="en-US" sz="2000" dirty="0"/>
              <a:t>good. I liked to </a:t>
            </a:r>
            <a:r>
              <a:rPr lang="ru-RU" sz="2000" dirty="0" smtClean="0"/>
              <a:t>    </a:t>
            </a:r>
            <a:r>
              <a:rPr lang="ru-RU" sz="2000" b="1" i="1" dirty="0"/>
              <a:t>9</a:t>
            </a:r>
            <a:r>
              <a:rPr lang="en-US" sz="2000" b="1" i="1" dirty="0" smtClean="0"/>
              <a:t>)…</a:t>
            </a:r>
            <a:r>
              <a:rPr lang="en-US" sz="2000" dirty="0" smtClean="0"/>
              <a:t> </a:t>
            </a:r>
            <a:r>
              <a:rPr lang="ru-RU" sz="2000" dirty="0" smtClean="0"/>
              <a:t>   </a:t>
            </a:r>
            <a:r>
              <a:rPr lang="en-US" sz="2000" dirty="0" smtClean="0"/>
              <a:t>to </a:t>
            </a:r>
            <a:r>
              <a:rPr lang="en-US" sz="2000" dirty="0"/>
              <a:t>a team and my work helped me to improve my confidence and to get the skills that I need for higher education or </a:t>
            </a:r>
            <a:r>
              <a:rPr lang="ru-RU" sz="2000" dirty="0" smtClean="0"/>
              <a:t>    </a:t>
            </a:r>
            <a:r>
              <a:rPr lang="ru-RU" sz="2000" b="1" i="1" dirty="0" smtClean="0"/>
              <a:t>10</a:t>
            </a:r>
            <a:r>
              <a:rPr lang="en-US" sz="2000" b="1" i="1" dirty="0" smtClean="0"/>
              <a:t>)…</a:t>
            </a:r>
            <a:r>
              <a:rPr lang="en-US" sz="2000" dirty="0" smtClean="0"/>
              <a:t>. </a:t>
            </a:r>
            <a:r>
              <a:rPr lang="ru-RU" sz="2000" dirty="0" smtClean="0"/>
              <a:t>          </a:t>
            </a:r>
            <a:r>
              <a:rPr lang="en-US" sz="2000" dirty="0" smtClean="0"/>
              <a:t>Now </a:t>
            </a:r>
            <a:r>
              <a:rPr lang="en-US" sz="2000" dirty="0"/>
              <a:t>I plan </a:t>
            </a:r>
            <a:r>
              <a:rPr lang="ru-RU" sz="2000" dirty="0" smtClean="0"/>
              <a:t>  </a:t>
            </a:r>
            <a:r>
              <a:rPr lang="en-US" sz="2000" b="1" i="1" dirty="0" smtClean="0"/>
              <a:t>1</a:t>
            </a:r>
            <a:r>
              <a:rPr lang="ru-RU" sz="2000" b="1" i="1" dirty="0" smtClean="0"/>
              <a:t>1</a:t>
            </a:r>
            <a:r>
              <a:rPr lang="en-US" sz="2000" b="1" i="1" dirty="0" smtClean="0"/>
              <a:t>)…</a:t>
            </a:r>
            <a:r>
              <a:rPr lang="ru-RU" sz="2000" b="1" i="1" dirty="0" smtClean="0"/>
              <a:t>         </a:t>
            </a:r>
            <a:r>
              <a:rPr lang="en-US" sz="2000" dirty="0" smtClean="0"/>
              <a:t> </a:t>
            </a:r>
            <a:r>
              <a:rPr lang="en-US" sz="2000" dirty="0"/>
              <a:t>to higher education after college. But if I decide to change my career in the future, I am certain that neither my skills nor experience will be useless to me.</a:t>
            </a:r>
            <a:endParaRPr lang="ru-RU" sz="2000" dirty="0"/>
          </a:p>
        </p:txBody>
      </p:sp>
      <p:sp>
        <p:nvSpPr>
          <p:cNvPr id="6" name="TextBox 5"/>
          <p:cNvSpPr txBox="1"/>
          <p:nvPr/>
        </p:nvSpPr>
        <p:spPr>
          <a:xfrm>
            <a:off x="270030" y="5281071"/>
            <a:ext cx="989602" cy="400110"/>
          </a:xfrm>
          <a:prstGeom prst="rect">
            <a:avLst/>
          </a:prstGeom>
          <a:solidFill>
            <a:schemeClr val="bg1"/>
          </a:solidFill>
        </p:spPr>
        <p:txBody>
          <a:bodyPr wrap="square" rtlCol="0">
            <a:spAutoFit/>
          </a:bodyPr>
          <a:lstStyle/>
          <a:p>
            <a:r>
              <a:rPr lang="en-US" sz="2000" b="1" dirty="0">
                <a:solidFill>
                  <a:srgbClr val="C00000"/>
                </a:solidFill>
              </a:rPr>
              <a:t>require</a:t>
            </a:r>
            <a:endParaRPr lang="ru-RU" sz="2000" dirty="0"/>
          </a:p>
        </p:txBody>
      </p:sp>
      <p:sp>
        <p:nvSpPr>
          <p:cNvPr id="7" name="Прямоугольник 6"/>
          <p:cNvSpPr/>
          <p:nvPr/>
        </p:nvSpPr>
        <p:spPr>
          <a:xfrm>
            <a:off x="1595817" y="5302025"/>
            <a:ext cx="764440" cy="400110"/>
          </a:xfrm>
          <a:prstGeom prst="rect">
            <a:avLst/>
          </a:prstGeom>
          <a:solidFill>
            <a:schemeClr val="bg1"/>
          </a:solidFill>
        </p:spPr>
        <p:txBody>
          <a:bodyPr wrap="none">
            <a:spAutoFit/>
          </a:bodyPr>
          <a:lstStyle/>
          <a:p>
            <a:r>
              <a:rPr lang="en-US" sz="2000" b="1" dirty="0">
                <a:solidFill>
                  <a:srgbClr val="C00000"/>
                </a:solidFill>
              </a:rPr>
              <a:t>allow</a:t>
            </a:r>
            <a:endParaRPr lang="ru-RU" dirty="0"/>
          </a:p>
        </p:txBody>
      </p:sp>
      <p:sp>
        <p:nvSpPr>
          <p:cNvPr id="8" name="Прямоугольник 7"/>
          <p:cNvSpPr/>
          <p:nvPr/>
        </p:nvSpPr>
        <p:spPr>
          <a:xfrm>
            <a:off x="289646" y="5845708"/>
            <a:ext cx="608115" cy="400110"/>
          </a:xfrm>
          <a:prstGeom prst="rect">
            <a:avLst/>
          </a:prstGeom>
          <a:solidFill>
            <a:schemeClr val="bg1"/>
          </a:solidFill>
        </p:spPr>
        <p:txBody>
          <a:bodyPr wrap="none">
            <a:spAutoFit/>
          </a:bodyPr>
          <a:lstStyle/>
          <a:p>
            <a:r>
              <a:rPr lang="en-US" sz="2000" b="1" dirty="0" smtClean="0">
                <a:solidFill>
                  <a:srgbClr val="C00000"/>
                </a:solidFill>
              </a:rPr>
              <a:t>key </a:t>
            </a:r>
            <a:endParaRPr lang="ru-RU" dirty="0"/>
          </a:p>
        </p:txBody>
      </p:sp>
      <p:sp>
        <p:nvSpPr>
          <p:cNvPr id="9" name="Прямоугольник 8"/>
          <p:cNvSpPr/>
          <p:nvPr/>
        </p:nvSpPr>
        <p:spPr>
          <a:xfrm>
            <a:off x="2632187" y="5273321"/>
            <a:ext cx="1615507" cy="400110"/>
          </a:xfrm>
          <a:prstGeom prst="rect">
            <a:avLst/>
          </a:prstGeom>
          <a:solidFill>
            <a:schemeClr val="bg1"/>
          </a:solidFill>
        </p:spPr>
        <p:txBody>
          <a:bodyPr wrap="none">
            <a:spAutoFit/>
          </a:bodyPr>
          <a:lstStyle/>
          <a:p>
            <a:r>
              <a:rPr lang="en-US" sz="2000" b="1" dirty="0">
                <a:solidFill>
                  <a:srgbClr val="C00000"/>
                </a:solidFill>
              </a:rPr>
              <a:t>qualifications</a:t>
            </a:r>
            <a:endParaRPr lang="ru-RU" dirty="0"/>
          </a:p>
        </p:txBody>
      </p:sp>
      <p:sp>
        <p:nvSpPr>
          <p:cNvPr id="10" name="Прямоугольник 9"/>
          <p:cNvSpPr/>
          <p:nvPr/>
        </p:nvSpPr>
        <p:spPr>
          <a:xfrm>
            <a:off x="5655918" y="5235262"/>
            <a:ext cx="1558825" cy="400110"/>
          </a:xfrm>
          <a:prstGeom prst="rect">
            <a:avLst/>
          </a:prstGeom>
          <a:solidFill>
            <a:schemeClr val="bg1"/>
          </a:solidFill>
        </p:spPr>
        <p:txBody>
          <a:bodyPr wrap="none">
            <a:spAutoFit/>
          </a:bodyPr>
          <a:lstStyle/>
          <a:p>
            <a:r>
              <a:rPr lang="en-US" sz="2000" b="1" dirty="0">
                <a:solidFill>
                  <a:srgbClr val="C00000"/>
                </a:solidFill>
              </a:rPr>
              <a:t>achievement</a:t>
            </a:r>
            <a:endParaRPr lang="ru-RU" dirty="0"/>
          </a:p>
        </p:txBody>
      </p:sp>
      <p:sp>
        <p:nvSpPr>
          <p:cNvPr id="11" name="Прямоугольник 10"/>
          <p:cNvSpPr/>
          <p:nvPr/>
        </p:nvSpPr>
        <p:spPr>
          <a:xfrm>
            <a:off x="4461478" y="5235262"/>
            <a:ext cx="875111" cy="400110"/>
          </a:xfrm>
          <a:prstGeom prst="rect">
            <a:avLst/>
          </a:prstGeom>
          <a:solidFill>
            <a:schemeClr val="bg1"/>
          </a:solidFill>
        </p:spPr>
        <p:txBody>
          <a:bodyPr wrap="none">
            <a:spAutoFit/>
          </a:bodyPr>
          <a:lstStyle/>
          <a:p>
            <a:r>
              <a:rPr lang="en-US" sz="2000" b="1" dirty="0" smtClean="0">
                <a:solidFill>
                  <a:srgbClr val="C00000"/>
                </a:solidFill>
              </a:rPr>
              <a:t>salary </a:t>
            </a:r>
            <a:endParaRPr lang="ru-RU" dirty="0"/>
          </a:p>
        </p:txBody>
      </p:sp>
      <p:sp>
        <p:nvSpPr>
          <p:cNvPr id="12" name="Прямоугольник 11"/>
          <p:cNvSpPr/>
          <p:nvPr/>
        </p:nvSpPr>
        <p:spPr>
          <a:xfrm>
            <a:off x="7452320" y="5281071"/>
            <a:ext cx="1095172" cy="400110"/>
          </a:xfrm>
          <a:prstGeom prst="rect">
            <a:avLst/>
          </a:prstGeom>
          <a:solidFill>
            <a:schemeClr val="bg1"/>
          </a:solidFill>
        </p:spPr>
        <p:txBody>
          <a:bodyPr wrap="none">
            <a:spAutoFit/>
          </a:bodyPr>
          <a:lstStyle/>
          <a:p>
            <a:r>
              <a:rPr lang="en-US" sz="2000" b="1" dirty="0">
                <a:solidFill>
                  <a:srgbClr val="C00000"/>
                </a:solidFill>
              </a:rPr>
              <a:t>qualities</a:t>
            </a:r>
            <a:endParaRPr lang="ru-RU" dirty="0"/>
          </a:p>
        </p:txBody>
      </p:sp>
      <p:sp>
        <p:nvSpPr>
          <p:cNvPr id="13" name="Прямоугольник 12"/>
          <p:cNvSpPr/>
          <p:nvPr/>
        </p:nvSpPr>
        <p:spPr>
          <a:xfrm>
            <a:off x="1184934" y="5886207"/>
            <a:ext cx="912429" cy="400110"/>
          </a:xfrm>
          <a:prstGeom prst="rect">
            <a:avLst/>
          </a:prstGeom>
          <a:solidFill>
            <a:schemeClr val="bg1"/>
          </a:solidFill>
        </p:spPr>
        <p:txBody>
          <a:bodyPr wrap="none">
            <a:spAutoFit/>
          </a:bodyPr>
          <a:lstStyle/>
          <a:p>
            <a:r>
              <a:rPr lang="en-US" sz="2000" b="1" dirty="0">
                <a:solidFill>
                  <a:srgbClr val="C00000"/>
                </a:solidFill>
              </a:rPr>
              <a:t>belong</a:t>
            </a:r>
            <a:endParaRPr lang="ru-RU" dirty="0"/>
          </a:p>
        </p:txBody>
      </p:sp>
      <p:sp>
        <p:nvSpPr>
          <p:cNvPr id="14" name="Прямоугольник 13"/>
          <p:cNvSpPr/>
          <p:nvPr/>
        </p:nvSpPr>
        <p:spPr>
          <a:xfrm>
            <a:off x="2571736" y="5857892"/>
            <a:ext cx="1601079" cy="400110"/>
          </a:xfrm>
          <a:prstGeom prst="rect">
            <a:avLst/>
          </a:prstGeom>
          <a:solidFill>
            <a:schemeClr val="bg1"/>
          </a:solidFill>
        </p:spPr>
        <p:txBody>
          <a:bodyPr wrap="none">
            <a:spAutoFit/>
          </a:bodyPr>
          <a:lstStyle/>
          <a:p>
            <a:r>
              <a:rPr lang="en-US" sz="2000" b="1" dirty="0" smtClean="0">
                <a:solidFill>
                  <a:srgbClr val="C00000"/>
                </a:solidFill>
              </a:rPr>
              <a:t>employment </a:t>
            </a:r>
            <a:endParaRPr lang="ru-RU" dirty="0"/>
          </a:p>
        </p:txBody>
      </p:sp>
      <p:sp>
        <p:nvSpPr>
          <p:cNvPr id="15" name="Прямоугольник 14"/>
          <p:cNvSpPr/>
          <p:nvPr/>
        </p:nvSpPr>
        <p:spPr>
          <a:xfrm>
            <a:off x="4617259" y="5868020"/>
            <a:ext cx="1056508" cy="400110"/>
          </a:xfrm>
          <a:prstGeom prst="rect">
            <a:avLst/>
          </a:prstGeom>
          <a:solidFill>
            <a:schemeClr val="bg1"/>
          </a:solidFill>
        </p:spPr>
        <p:txBody>
          <a:bodyPr wrap="none">
            <a:spAutoFit/>
          </a:bodyPr>
          <a:lstStyle/>
          <a:p>
            <a:r>
              <a:rPr lang="en-US" sz="2000" b="1" dirty="0">
                <a:solidFill>
                  <a:srgbClr val="C00000"/>
                </a:solidFill>
              </a:rPr>
              <a:t>to go on</a:t>
            </a:r>
            <a:endParaRPr lang="ru-RU" dirty="0"/>
          </a:p>
        </p:txBody>
      </p:sp>
      <p:sp>
        <p:nvSpPr>
          <p:cNvPr id="16" name="Прямоугольник 15"/>
          <p:cNvSpPr/>
          <p:nvPr/>
        </p:nvSpPr>
        <p:spPr>
          <a:xfrm>
            <a:off x="7007867" y="6068075"/>
            <a:ext cx="1841530" cy="400110"/>
          </a:xfrm>
          <a:prstGeom prst="rect">
            <a:avLst/>
          </a:prstGeom>
          <a:solidFill>
            <a:schemeClr val="bg1"/>
          </a:solidFill>
          <a:ln>
            <a:noFill/>
          </a:ln>
        </p:spPr>
        <p:txBody>
          <a:bodyPr wrap="none">
            <a:spAutoFit/>
          </a:bodyPr>
          <a:lstStyle/>
          <a:p>
            <a:r>
              <a:rPr lang="ru-RU" sz="2000" b="1" dirty="0">
                <a:solidFill>
                  <a:srgbClr val="C00000"/>
                </a:solidFill>
              </a:rPr>
              <a:t>с</a:t>
            </a:r>
            <a:r>
              <a:rPr lang="en-US" sz="2000" b="1" dirty="0" err="1" smtClean="0">
                <a:solidFill>
                  <a:srgbClr val="C00000"/>
                </a:solidFill>
              </a:rPr>
              <a:t>ommunication</a:t>
            </a:r>
            <a:endParaRPr lang="ru-RU" sz="2000" dirty="0"/>
          </a:p>
        </p:txBody>
      </p:sp>
    </p:spTree>
    <p:extLst>
      <p:ext uri="{BB962C8B-B14F-4D97-AF65-F5344CB8AC3E}">
        <p14:creationId xmlns:p14="http://schemas.microsoft.com/office/powerpoint/2010/main" xmlns="" val="116069478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2448 -1.14656E-6 C -0.02361 -0.0208 -0.02223 -0.04161 -0.0217 -0.06241 C -0.02032 -0.1313 -0.02066 -0.20018 -0.0191 -0.2693 C -0.01858 -0.28386 -0.01337 -0.29612 -0.00782 -0.30906 C -0.00243 -0.32224 -0.00052 -0.33749 0.0033 -0.35159 C 0.00746 -0.36639 0.01649 -0.37887 0.02031 -0.3939 C 0.01962 -0.43158 0.03663 -0.51364 0.00625 -0.55848 C 0.00225 -0.5705 -0.00348 -0.58021 -0.00782 -0.59246 C -0.01007 -0.5987 -0.00782 -0.60564 -0.00782 -0.61234 " pathEditMode="relative" rAng="0" ptsTypes="ffffffffA">
                                      <p:cBhvr>
                                        <p:cTn id="6" dur="2000" fill="hold"/>
                                        <p:tgtEl>
                                          <p:spTgt spid="6"/>
                                        </p:tgtEl>
                                        <p:attrNameLst>
                                          <p:attrName>ppt_x</p:attrName>
                                          <p:attrName>ppt_y</p:attrName>
                                        </p:attrNameLst>
                                      </p:cBhvr>
                                      <p:rCtr x="3056" y="-30629"/>
                                    </p:animMotion>
                                  </p:childTnLst>
                                </p:cTn>
                              </p:par>
                            </p:childTnLst>
                          </p:cTn>
                        </p:par>
                      </p:childTnLst>
                    </p:cTn>
                  </p:par>
                </p:childTnLst>
              </p:cTn>
              <p:nextCondLst>
                <p:cond evt="onClick" delay="0">
                  <p:tgtEl>
                    <p:spTgt spid="6"/>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0" presetClass="path" presetSubtype="0" accel="50000" decel="50000" fill="hold" grpId="0" nodeType="clickEffect">
                                  <p:stCondLst>
                                    <p:cond delay="0"/>
                                  </p:stCondLst>
                                  <p:childTnLst>
                                    <p:animMotion origin="layout" path="M 5.55556E-7 -2.03421E-6 C 0.00677 -0.00601 0.01424 -0.01063 0.02101 -0.01641 C 0.03472 -0.04276 0.05035 -0.07073 0.06771 -0.09316 C 0.08437 -0.13684 0.10052 -0.16898 0.13125 -0.19764 C 0.14479 -0.21012 0.1309 -0.20273 0.1441 -0.2085 C 0.15642 -0.22122 0.1691 -0.23278 0.18212 -0.24433 C 0.20156 -0.26098 0.2158 -0.28802 0.23733 -0.30189 C 0.24549 -0.30721 0.2599 -0.31992 0.2691 -0.32385 C 0.27465 -0.32617 0.28611 -0.32917 0.28611 -0.32894 C 0.30451 -0.34119 0.31979 -0.35876 0.33715 -0.37309 C 0.33854 -0.37586 0.33958 -0.37887 0.34132 -0.38141 C 0.34306 -0.38465 0.34583 -0.38673 0.34757 -0.38973 C 0.35729 -0.40707 0.34601 -0.39551 0.35816 -0.40592 C 0.36111 -0.41724 0.36441 -0.42163 0.37309 -0.42533 C 0.37517 -0.42811 0.37795 -0.43019 0.37951 -0.43365 C 0.38073 -0.43597 0.38003 -0.43943 0.3816 -0.44175 C 0.38316 -0.44429 0.38611 -0.44521 0.38802 -0.44729 C 0.39444 -0.45423 0.39826 -0.46163 0.40712 -0.46371 C 0.41267 -0.46509 0.41858 -0.46509 0.42413 -0.46648 C 0.42986 -0.46787 0.44115 -0.47203 0.44115 -0.4718 C 0.41424 -0.4748 0.41562 -0.46371 0.41562 -0.48012 " pathEditMode="relative" rAng="0" ptsTypes="ffffffffffffffffffffA">
                                      <p:cBhvr>
                                        <p:cTn id="11" dur="2000" fill="hold"/>
                                        <p:tgtEl>
                                          <p:spTgt spid="7"/>
                                        </p:tgtEl>
                                        <p:attrNameLst>
                                          <p:attrName>ppt_x</p:attrName>
                                          <p:attrName>ppt_y</p:attrName>
                                        </p:attrNameLst>
                                      </p:cBhvr>
                                      <p:rCtr x="22049" y="-24018"/>
                                    </p:animMotion>
                                  </p:childTnLst>
                                </p:cTn>
                              </p:par>
                            </p:childTnLst>
                          </p:cTn>
                        </p:par>
                      </p:childTnLst>
                    </p:cTn>
                  </p:par>
                </p:childTnLst>
              </p:cTn>
              <p:nextCondLst>
                <p:cond evt="onClick" delay="0">
                  <p:tgtEl>
                    <p:spTgt spid="7"/>
                  </p:tgtEl>
                </p:cond>
              </p:nextCondLst>
            </p:seq>
            <p:seq concurrent="1" nextAc="seek">
              <p:cTn id="12" restart="whenNotActive" fill="hold" evtFilter="cancelBubble" nodeType="interactiveSeq">
                <p:stCondLst>
                  <p:cond evt="onClick" delay="0">
                    <p:tgtEl>
                      <p:spTgt spid="8"/>
                    </p:tgtEl>
                  </p:cond>
                </p:stCondLst>
                <p:endSync evt="end" delay="0">
                  <p:rtn val="all"/>
                </p:endSync>
                <p:childTnLst>
                  <p:par>
                    <p:cTn id="13" fill="hold">
                      <p:stCondLst>
                        <p:cond delay="0"/>
                      </p:stCondLst>
                      <p:childTnLst>
                        <p:par>
                          <p:cTn id="14" fill="hold">
                            <p:stCondLst>
                              <p:cond delay="0"/>
                            </p:stCondLst>
                            <p:childTnLst>
                              <p:par>
                                <p:cTn id="15" presetID="0" presetClass="path" presetSubtype="0" accel="50000" decel="50000" fill="hold" grpId="0" nodeType="clickEffect">
                                  <p:stCondLst>
                                    <p:cond delay="0"/>
                                  </p:stCondLst>
                                  <p:childTnLst>
                                    <p:animMotion origin="layout" path="M 0.00191 1.10032E-6 C 0.03472 -0.15072 0.00556 -0.33241 0.00556 -0.49584 L 0.00556 -0.51734 " pathEditMode="relative" rAng="0" ptsTypes="fAA">
                                      <p:cBhvr>
                                        <p:cTn id="16" dur="2000" fill="hold"/>
                                        <p:tgtEl>
                                          <p:spTgt spid="8"/>
                                        </p:tgtEl>
                                        <p:attrNameLst>
                                          <p:attrName>ppt_x</p:attrName>
                                          <p:attrName>ppt_y</p:attrName>
                                        </p:attrNameLst>
                                      </p:cBhvr>
                                      <p:rCtr x="1632" y="-25867"/>
                                    </p:animMotion>
                                  </p:childTnLst>
                                </p:cTn>
                              </p:par>
                            </p:childTnLst>
                          </p:cTn>
                        </p:par>
                      </p:childTnLst>
                    </p:cTn>
                  </p:par>
                </p:childTnLst>
              </p:cTn>
              <p:nextCondLst>
                <p:cond evt="onClick" delay="0">
                  <p:tgtEl>
                    <p:spTgt spid="8"/>
                  </p:tgtEl>
                </p:cond>
              </p:nextCondLst>
            </p:seq>
            <p:seq concurrent="1" nextAc="seek">
              <p:cTn id="17" restart="whenNotActive" fill="hold" evtFilter="cancelBubble" nodeType="interactiveSeq">
                <p:stCondLst>
                  <p:cond evt="onClick" delay="0">
                    <p:tgtEl>
                      <p:spTgt spid="9"/>
                    </p:tgtEl>
                  </p:cond>
                </p:stCondLst>
                <p:endSync evt="end" delay="0">
                  <p:rtn val="all"/>
                </p:endSync>
                <p:childTnLst>
                  <p:par>
                    <p:cTn id="18" fill="hold">
                      <p:stCondLst>
                        <p:cond delay="0"/>
                      </p:stCondLst>
                      <p:childTnLst>
                        <p:par>
                          <p:cTn id="19" fill="hold">
                            <p:stCondLst>
                              <p:cond delay="0"/>
                            </p:stCondLst>
                            <p:childTnLst>
                              <p:par>
                                <p:cTn id="20" presetID="0" presetClass="path" presetSubtype="0" accel="50000" decel="50000" fill="hold" grpId="0" nodeType="clickEffect">
                                  <p:stCondLst>
                                    <p:cond delay="0"/>
                                  </p:stCondLst>
                                  <p:childTnLst>
                                    <p:animMotion origin="layout" path="M 4.72222E-6 -1.14656E-6 C -0.02066 -0.02496 -0.04289 -0.0393 -0.06511 -0.05941 C -0.07136 -0.06472 -0.07066 -0.0712 -0.07622 -0.07813 C -0.07952 -0.08252 -0.08386 -0.08483 -0.08733 -0.089 C -0.09063 -0.09293 -0.09358 -0.09778 -0.09671 -0.10217 C -0.10382 -0.12321 -0.1165 -0.14309 -0.12639 -0.16135 C -0.13559 -0.17869 -0.12362 -0.15927 -0.13386 -0.18007 C -0.13907 -0.19117 -0.14619 -0.20065 -0.15035 -0.21244 C -0.15695 -0.23185 -0.16407 -0.25104 -0.16893 -0.27161 C -0.17205 -0.28502 -0.17292 -0.29773 -0.1783 -0.30929 C -0.18247 -0.33356 -0.19115 -0.35668 -0.19115 -0.38164 " pathEditMode="relative" rAng="0" ptsTypes="ffffffffffA">
                                      <p:cBhvr>
                                        <p:cTn id="21" dur="2000" fill="hold"/>
                                        <p:tgtEl>
                                          <p:spTgt spid="9"/>
                                        </p:tgtEl>
                                        <p:attrNameLst>
                                          <p:attrName>ppt_x</p:attrName>
                                          <p:attrName>ppt_y</p:attrName>
                                        </p:attrNameLst>
                                      </p:cBhvr>
                                      <p:rCtr x="-9566" y="-19094"/>
                                    </p:animMotion>
                                  </p:childTnLst>
                                </p:cTn>
                              </p:par>
                            </p:childTnLst>
                          </p:cTn>
                        </p:par>
                      </p:childTnLst>
                    </p:cTn>
                  </p:par>
                </p:childTnLst>
              </p:cTn>
              <p:nextCondLst>
                <p:cond evt="onClick" delay="0">
                  <p:tgtEl>
                    <p:spTgt spid="9"/>
                  </p:tgtEl>
                </p:cond>
              </p:nextCondLst>
            </p:seq>
            <p:seq concurrent="1" nextAc="seek">
              <p:cTn id="22" restart="whenNotActive" fill="hold" evtFilter="cancelBubble" nodeType="interactiveSeq">
                <p:stCondLst>
                  <p:cond evt="onClick" delay="0">
                    <p:tgtEl>
                      <p:spTgt spid="11"/>
                    </p:tgtEl>
                  </p:cond>
                </p:stCondLst>
                <p:endSync evt="end" delay="0">
                  <p:rtn val="all"/>
                </p:endSync>
                <p:childTnLst>
                  <p:par>
                    <p:cTn id="23" fill="hold">
                      <p:stCondLst>
                        <p:cond delay="0"/>
                      </p:stCondLst>
                      <p:childTnLst>
                        <p:par>
                          <p:cTn id="24" fill="hold">
                            <p:stCondLst>
                              <p:cond delay="0"/>
                            </p:stCondLst>
                            <p:childTnLst>
                              <p:par>
                                <p:cTn id="25" presetID="0" presetClass="path" presetSubtype="0" accel="50000" decel="50000" fill="hold" grpId="0" nodeType="clickEffect">
                                  <p:stCondLst>
                                    <p:cond delay="0"/>
                                  </p:stCondLst>
                                  <p:childTnLst>
                                    <p:animMotion origin="layout" path="M 0.00122 -0.00139 C -0.01232 -0.00509 -0.021 -0.00764 -0.03559 -0.00949 C -0.03958 -0.01134 -0.04461 -0.01111 -0.04774 -0.01504 C -0.05555 -0.02523 -0.06614 -0.03217 -0.07638 -0.0368 C -0.08593 -0.04629 -0.09635 -0.05416 -0.10694 -0.06134 C -0.11302 -0.07315 -0.11545 -0.06898 -0.12326 -0.07754 C -0.13941 -0.09537 -0.11961 -0.07708 -0.13559 -0.0912 C -0.14027 -0.10069 -0.14375 -0.10416 -0.15191 -0.1074 C -0.1585 -0.12129 -0.15382 -0.11389 -0.16823 -0.12662 C -0.17031 -0.12847 -0.1743 -0.13194 -0.1743 -0.13171 C -0.17916 -0.14143 -0.18229 -0.14745 -0.19062 -0.15115 C -0.20312 -0.16759 -0.21666 -0.18703 -0.2335 -0.19467 C -0.24027 -0.20833 -0.23559 -0.20115 -0.24982 -0.21365 C -0.25191 -0.21551 -0.2559 -0.21898 -0.2559 -0.21875 C -0.25816 -0.22801 -0.26198 -0.23449 -0.26406 -0.24352 C -0.25972 -0.26227 -0.24253 -0.25555 -0.22934 -0.25717 C -0.1802 -0.26319 -0.2559 -0.25787 -0.15798 -0.2625 C -0.0776 -0.28055 -0.16545 -0.2618 0.05834 -0.26805 C 0.0882 -0.26898 0.14792 -0.27361 0.14792 -0.27338 C 0.2073 -0.28171 0.13108 -0.27199 0.27466 -0.27893 C 0.28837 -0.27963 0.30365 -0.28981 0.31754 -0.29259 C 0.33455 -0.29166 0.38559 -0.28981 0.36858 -0.28981 " pathEditMode="relative" rAng="0" ptsTypes="fffffffffffffffffffffA">
                                      <p:cBhvr>
                                        <p:cTn id="26" dur="2000" fill="hold"/>
                                        <p:tgtEl>
                                          <p:spTgt spid="11"/>
                                        </p:tgtEl>
                                        <p:attrNameLst>
                                          <p:attrName>ppt_x</p:attrName>
                                          <p:attrName>ppt_y</p:attrName>
                                        </p:attrNameLst>
                                      </p:cBhvr>
                                      <p:rCtr x="5955" y="-14560"/>
                                    </p:animMotion>
                                  </p:childTnLst>
                                </p:cTn>
                              </p:par>
                            </p:childTnLst>
                          </p:cTn>
                        </p:par>
                      </p:childTnLst>
                    </p:cTn>
                  </p:par>
                </p:childTnLst>
              </p:cTn>
              <p:nextCondLst>
                <p:cond evt="onClick" delay="0">
                  <p:tgtEl>
                    <p:spTgt spid="11"/>
                  </p:tgtEl>
                </p:cond>
              </p:nextCondLst>
            </p:seq>
            <p:seq concurrent="1" nextAc="seek">
              <p:cTn id="27" restart="whenNotActive" fill="hold" evtFilter="cancelBubble" nodeType="interactiveSeq">
                <p:stCondLst>
                  <p:cond evt="onClick" delay="0">
                    <p:tgtEl>
                      <p:spTgt spid="10"/>
                    </p:tgtEl>
                  </p:cond>
                </p:stCondLst>
                <p:endSync evt="end" delay="0">
                  <p:rtn val="all"/>
                </p:endSync>
                <p:childTnLst>
                  <p:par>
                    <p:cTn id="28" fill="hold">
                      <p:stCondLst>
                        <p:cond delay="0"/>
                      </p:stCondLst>
                      <p:childTnLst>
                        <p:par>
                          <p:cTn id="29" fill="hold">
                            <p:stCondLst>
                              <p:cond delay="0"/>
                            </p:stCondLst>
                            <p:childTnLst>
                              <p:par>
                                <p:cTn id="30" presetID="0" presetClass="path" presetSubtype="0" accel="50000" decel="50000" fill="hold" grpId="0" nodeType="clickEffect">
                                  <p:stCondLst>
                                    <p:cond delay="0"/>
                                  </p:stCondLst>
                                  <p:childTnLst>
                                    <p:animMotion origin="layout" path="M 5.55556E-7 -2.59259E-6 C -0.00486 -0.00301 -0.00972 -0.00416 -0.01441 -0.00764 C -0.02083 -0.01203 -0.0276 -0.01921 -0.03385 -0.02453 C -0.03924 -0.02916 -0.04549 -0.0294 -0.05069 -0.03426 C -0.05903 -0.04213 -0.06684 -0.04838 -0.07535 -0.05625 C -0.07656 -0.0574 -0.09688 -0.06574 -0.09722 -0.06597 C -0.10313 -0.06898 -0.1092 -0.07453 -0.11545 -0.07569 C -0.1559 -0.08449 -0.19635 -0.09004 -0.23698 -0.09282 C -0.2467 -0.09722 -0.25729 -0.10162 -0.26563 -0.11203 C -0.26858 -0.11597 -0.27465 -0.1243 -0.27465 -0.12407 C -0.28264 -0.16898 -0.28264 -0.2206 -0.27465 -0.26551 C -0.27517 -0.26805 -0.27587 -0.27037 -0.27587 -0.27268 C -0.27587 -0.27615 -0.27465 -0.28217 -0.27465 -0.28217 " pathEditMode="relative" rAng="0" ptsTypes="ffffffffffffA">
                                      <p:cBhvr>
                                        <p:cTn id="31" dur="2000" fill="hold"/>
                                        <p:tgtEl>
                                          <p:spTgt spid="10"/>
                                        </p:tgtEl>
                                        <p:attrNameLst>
                                          <p:attrName>ppt_x</p:attrName>
                                          <p:attrName>ppt_y</p:attrName>
                                        </p:attrNameLst>
                                      </p:cBhvr>
                                      <p:rCtr x="-14132" y="-14120"/>
                                    </p:animMotion>
                                  </p:childTnLst>
                                </p:cTn>
                              </p:par>
                            </p:childTnLst>
                          </p:cTn>
                        </p:par>
                      </p:childTnLst>
                    </p:cTn>
                  </p:par>
                </p:childTnLst>
              </p:cTn>
              <p:nextCondLst>
                <p:cond evt="onClick" delay="0">
                  <p:tgtEl>
                    <p:spTgt spid="10"/>
                  </p:tgtEl>
                </p:cond>
              </p:nextCondLst>
            </p:seq>
            <p:seq concurrent="1" nextAc="seek">
              <p:cTn id="32" restart="whenNotActive" fill="hold" evtFilter="cancelBubble" nodeType="interactiveSeq">
                <p:stCondLst>
                  <p:cond evt="onClick" delay="0">
                    <p:tgtEl>
                      <p:spTgt spid="12"/>
                    </p:tgtEl>
                  </p:cond>
                </p:stCondLst>
                <p:endSync evt="end" delay="0">
                  <p:rtn val="all"/>
                </p:endSync>
                <p:childTnLst>
                  <p:par>
                    <p:cTn id="33" fill="hold">
                      <p:stCondLst>
                        <p:cond delay="0"/>
                      </p:stCondLst>
                      <p:childTnLst>
                        <p:par>
                          <p:cTn id="34" fill="hold">
                            <p:stCondLst>
                              <p:cond delay="0"/>
                            </p:stCondLst>
                            <p:childTnLst>
                              <p:par>
                                <p:cTn id="35" presetID="0" presetClass="path" presetSubtype="0" accel="50000" decel="50000" fill="hold" grpId="0" nodeType="clickEffect">
                                  <p:stCondLst>
                                    <p:cond delay="0"/>
                                  </p:stCondLst>
                                  <p:childTnLst>
                                    <p:animMotion origin="layout" path="M 3.61111E-6 4.44444E-6 C -0.01528 -0.00764 -0.02431 -0.0169 -0.0375 -0.03125 C -0.04445 -0.03866 -0.04688 -0.04908 -0.054 -0.05625 C -0.06233 -0.07315 -0.07361 -0.07894 -0.08542 -0.09028 C -0.09132 -0.09607 -0.09653 -0.10278 -0.10191 -0.10903 C -0.10521 -0.11274 -0.1073 -0.11806 -0.11025 -0.12153 C -0.11424 -0.12639 -0.12275 -0.13403 -0.12275 -0.1338 C -0.13351 -0.15556 -0.14896 -0.16667 -0.16216 -0.1838 C -0.17066 -0.19514 -0.17848 -0.20718 -0.18716 -0.21806 C -0.19601 -0.22894 -0.21025 -0.24005 -0.21841 -0.25255 C -0.22014 -0.25533 -0.22066 -0.25903 -0.2224 -0.26158 C -0.22813 -0.27061 -0.23698 -0.27269 -0.24323 -0.28056 C -0.25417 -0.29491 -0.26459 -0.30787 -0.27848 -0.31482 C -0.29393 -0.33172 -0.31355 -0.33936 -0.33056 -0.35209 C -0.33802 -0.35764 -0.34445 -0.3669 -0.35139 -0.37385 C -0.35486 -0.39028 -0.36233 -0.39399 -0.37223 -0.39862 C -0.39393 -0.42084 -0.42691 -0.41575 -0.45105 -0.41737 C -0.45365 -0.42987 -0.45313 -0.42362 -0.45313 -0.43588 " pathEditMode="relative" rAng="0" ptsTypes="fffffffffffffffffA">
                                      <p:cBhvr>
                                        <p:cTn id="36" dur="2000" fill="hold"/>
                                        <p:tgtEl>
                                          <p:spTgt spid="12"/>
                                        </p:tgtEl>
                                        <p:attrNameLst>
                                          <p:attrName>ppt_x</p:attrName>
                                          <p:attrName>ppt_y</p:attrName>
                                        </p:attrNameLst>
                                      </p:cBhvr>
                                      <p:rCtr x="-22691" y="-21806"/>
                                    </p:animMotion>
                                  </p:childTnLst>
                                </p:cTn>
                              </p:par>
                            </p:childTnLst>
                          </p:cTn>
                        </p:par>
                      </p:childTnLst>
                    </p:cTn>
                  </p:par>
                </p:childTnLst>
              </p:cTn>
              <p:nextCondLst>
                <p:cond evt="onClick" delay="0">
                  <p:tgtEl>
                    <p:spTgt spid="12"/>
                  </p:tgtEl>
                </p:cond>
              </p:nextCondLst>
            </p:seq>
            <p:seq concurrent="1" nextAc="seek">
              <p:cTn id="37" restart="whenNotActive" fill="hold" evtFilter="cancelBubble" nodeType="interactiveSeq">
                <p:stCondLst>
                  <p:cond evt="onClick" delay="0">
                    <p:tgtEl>
                      <p:spTgt spid="13"/>
                    </p:tgtEl>
                  </p:cond>
                </p:stCondLst>
                <p:endSync evt="end" delay="0">
                  <p:rtn val="all"/>
                </p:endSync>
                <p:childTnLst>
                  <p:par>
                    <p:cTn id="38" fill="hold">
                      <p:stCondLst>
                        <p:cond delay="0"/>
                      </p:stCondLst>
                      <p:childTnLst>
                        <p:par>
                          <p:cTn id="39" fill="hold">
                            <p:stCondLst>
                              <p:cond delay="0"/>
                            </p:stCondLst>
                            <p:childTnLst>
                              <p:par>
                                <p:cTn id="40" presetID="0" presetClass="path" presetSubtype="0" accel="50000" decel="50000" fill="hold" grpId="0" nodeType="clickEffect">
                                  <p:stCondLst>
                                    <p:cond delay="0"/>
                                  </p:stCondLst>
                                  <p:childTnLst>
                                    <p:animMotion origin="layout" path="M -2.77778E-7 0 C 0.00191 -0.0412 0.00469 -0.05718 0.01754 -0.0912 C 0.02188 -0.11597 0.01684 -0.10856 0.02743 -0.11806 C 0.03004 -0.12338 0.03194 -0.12963 0.03524 -0.13403 C 0.03715 -0.13681 0.03941 -0.13912 0.04115 -0.14213 C 0.04549 -0.14954 0.04844 -0.1588 0.05278 -0.1662 C 0.05747 -0.17431 0.06684 -0.19028 0.06684 -0.19005 C 0.07257 -0.21551 0.07101 -0.24282 0.08247 -0.26528 C 0.08507 -0.27616 0.08733 -0.28056 0.0941 -0.28681 C 0.09861 -0.30417 0.08958 -0.32037 0.10017 -0.33495 " pathEditMode="relative" rAng="0" ptsTypes="fffffffffA">
                                      <p:cBhvr>
                                        <p:cTn id="41" dur="2000" fill="hold"/>
                                        <p:tgtEl>
                                          <p:spTgt spid="13"/>
                                        </p:tgtEl>
                                        <p:attrNameLst>
                                          <p:attrName>ppt_x</p:attrName>
                                          <p:attrName>ppt_y</p:attrName>
                                        </p:attrNameLst>
                                      </p:cBhvr>
                                      <p:rCtr x="5000" y="-16759"/>
                                    </p:animMotion>
                                  </p:childTnLst>
                                </p:cTn>
                              </p:par>
                            </p:childTnLst>
                          </p:cTn>
                        </p:par>
                      </p:childTnLst>
                    </p:cTn>
                  </p:par>
                </p:childTnLst>
              </p:cTn>
              <p:nextCondLst>
                <p:cond evt="onClick" delay="0">
                  <p:tgtEl>
                    <p:spTgt spid="13"/>
                  </p:tgtEl>
                </p:cond>
              </p:nextCondLst>
            </p:seq>
            <p:seq concurrent="1" nextAc="seek">
              <p:cTn id="42" restart="whenNotActive" fill="hold" evtFilter="cancelBubble" nodeType="interactiveSeq">
                <p:stCondLst>
                  <p:cond evt="onClick" delay="0">
                    <p:tgtEl>
                      <p:spTgt spid="14"/>
                    </p:tgtEl>
                  </p:cond>
                </p:stCondLst>
                <p:endSync evt="end" delay="0">
                  <p:rtn val="all"/>
                </p:endSync>
                <p:childTnLst>
                  <p:par>
                    <p:cTn id="43" fill="hold">
                      <p:stCondLst>
                        <p:cond delay="0"/>
                      </p:stCondLst>
                      <p:childTnLst>
                        <p:par>
                          <p:cTn id="44" fill="hold">
                            <p:stCondLst>
                              <p:cond delay="0"/>
                            </p:stCondLst>
                            <p:childTnLst>
                              <p:par>
                                <p:cTn id="45" presetID="0" presetClass="path" presetSubtype="0" accel="50000" decel="50000" fill="hold" grpId="0" nodeType="clickEffect">
                                  <p:stCondLst>
                                    <p:cond delay="0"/>
                                  </p:stCondLst>
                                  <p:childTnLst>
                                    <p:animMotion origin="layout" path="M -3.88889E-6 9.29265E-7 C 0.0158 -0.01271 0.03334 -0.01572 0.05105 -0.02219 C 0.05747 -0.0245 0.07014 -0.03051 0.07014 -0.03028 C 0.09671 -0.05617 0.12552 -0.05872 0.15539 -0.07189 C 0.2033 -0.09293 0.16407 -0.08044 0.20226 -0.09108 C 0.21528 -0.09986 0.23056 -0.1024 0.24271 -0.11327 C 0.25105 -0.12067 0.25834 -0.12668 0.26823 -0.12991 C 0.29532 -0.1528 0.32778 -0.17152 0.35764 -0.18793 C 0.36407 -0.1914 0.36754 -0.19071 0.37483 -0.19325 C 0.39011 -0.1988 0.40643 -0.20319 0.42153 -0.20989 C 0.44323 -0.2374 0.41511 -0.20435 0.43438 -0.22099 C 0.43681 -0.22307 0.4382 -0.227 0.44063 -0.22908 C 0.44653 -0.23417 0.45556 -0.2374 0.46198 -0.24018 C 0.47188 -0.25289 0.47327 -0.24688 0.48334 -0.25405 C 0.49098 -0.25959 0.49688 -0.26491 0.50243 -0.27323 C 0.50695 -0.2804 0.50591 -0.28363 0.5132 -0.2871 C 0.51667 -0.28872 0.52032 -0.28872 0.52379 -0.28988 C 0.53299 -0.29265 0.52726 -0.29242 0.5323 -0.29242 " pathEditMode="relative" rAng="0" ptsTypes="fffffffffffffffffA">
                                      <p:cBhvr>
                                        <p:cTn id="46" dur="2000" fill="hold"/>
                                        <p:tgtEl>
                                          <p:spTgt spid="14"/>
                                        </p:tgtEl>
                                        <p:attrNameLst>
                                          <p:attrName>ppt_x</p:attrName>
                                          <p:attrName>ppt_y</p:attrName>
                                        </p:attrNameLst>
                                      </p:cBhvr>
                                      <p:rCtr x="26649" y="-14632"/>
                                    </p:animMotion>
                                  </p:childTnLst>
                                </p:cTn>
                              </p:par>
                            </p:childTnLst>
                          </p:cTn>
                        </p:par>
                      </p:childTnLst>
                    </p:cTn>
                  </p:par>
                </p:childTnLst>
              </p:cTn>
              <p:nextCondLst>
                <p:cond evt="onClick" delay="0">
                  <p:tgtEl>
                    <p:spTgt spid="14"/>
                  </p:tgtEl>
                </p:cond>
              </p:nextCondLst>
            </p:seq>
            <p:seq concurrent="1" nextAc="seek">
              <p:cTn id="47" restart="whenNotActive" fill="hold" evtFilter="cancelBubble" nodeType="interactiveSeq">
                <p:stCondLst>
                  <p:cond evt="onClick" delay="0">
                    <p:tgtEl>
                      <p:spTgt spid="15"/>
                    </p:tgtEl>
                  </p:cond>
                </p:stCondLst>
                <p:endSync evt="end" delay="0">
                  <p:rtn val="all"/>
                </p:endSync>
                <p:childTnLst>
                  <p:par>
                    <p:cTn id="48" fill="hold">
                      <p:stCondLst>
                        <p:cond delay="0"/>
                      </p:stCondLst>
                      <p:childTnLst>
                        <p:par>
                          <p:cTn id="49" fill="hold">
                            <p:stCondLst>
                              <p:cond delay="0"/>
                            </p:stCondLst>
                            <p:childTnLst>
                              <p:par>
                                <p:cTn id="50" presetID="0" presetClass="path" presetSubtype="0" accel="50000" decel="50000" fill="hold" grpId="0" nodeType="clickEffect">
                                  <p:stCondLst>
                                    <p:cond delay="0"/>
                                  </p:stCondLst>
                                  <p:childTnLst>
                                    <p:animMotion origin="layout" path="M 0.00087 -0.00046 C -0.00538 -0.00463 -0.01111 -0.01041 -0.01753 -0.01412 C -0.02604 -0.01921 -0.03541 -0.0206 -0.04409 -0.025 C -0.05399 -0.02986 -0.06284 -0.03703 -0.07274 -0.04143 C -0.08194 -0.06018 -0.10121 -0.07384 -0.11753 -0.0794 C -0.13402 -0.09514 -0.12604 -0.0912 -0.13993 -0.09583 C -0.16736 -0.11759 -0.13385 -0.09305 -0.16041 -0.10671 C -0.19583 -0.125 -0.16319 -0.11296 -0.18489 -0.12037 C -0.19583 -0.12986 -0.20677 -0.13866 -0.21961 -0.14213 C -0.22239 -0.14398 -0.22517 -0.14537 -0.22777 -0.14745 C -0.23073 -0.14977 -0.23298 -0.15324 -0.23593 -0.15555 C -0.23784 -0.15694 -0.2401 -0.15694 -0.24201 -0.15833 C -0.24427 -0.15972 -0.246 -0.16203 -0.24809 -0.16389 C -0.25295 -0.17338 -0.25937 -0.17662 -0.26458 -0.18565 C -0.27448 -0.20254 -0.28142 -0.22245 -0.29514 -0.23449 C -0.29652 -0.23727 -0.2967 -0.24213 -0.29913 -0.24282 C -0.31458 -0.24699 -0.34618 -0.24815 -0.34618 -0.24791 " pathEditMode="relative" rAng="0" ptsTypes="ffffffffffffffffA">
                                      <p:cBhvr>
                                        <p:cTn id="51" dur="2000" fill="hold"/>
                                        <p:tgtEl>
                                          <p:spTgt spid="15"/>
                                        </p:tgtEl>
                                        <p:attrNameLst>
                                          <p:attrName>ppt_x</p:attrName>
                                          <p:attrName>ppt_y</p:attrName>
                                        </p:attrNameLst>
                                      </p:cBhvr>
                                      <p:rCtr x="-17361" y="-12384"/>
                                    </p:animMotion>
                                  </p:childTnLst>
                                </p:cTn>
                              </p:par>
                            </p:childTnLst>
                          </p:cTn>
                        </p:par>
                      </p:childTnLst>
                    </p:cTn>
                  </p:par>
                </p:childTnLst>
              </p:cTn>
              <p:nextCondLst>
                <p:cond evt="onClick" delay="0">
                  <p:tgtEl>
                    <p:spTgt spid="15"/>
                  </p:tgtEl>
                </p:cond>
              </p:nextCondLst>
            </p:seq>
            <p:seq concurrent="1" nextAc="seek">
              <p:cTn id="52" restart="whenNotActive" fill="hold" evtFilter="cancelBubble" nodeType="interactiveSeq">
                <p:stCondLst>
                  <p:cond evt="onClick" delay="0">
                    <p:tgtEl>
                      <p:spTgt spid="16"/>
                    </p:tgtEl>
                  </p:cond>
                </p:stCondLst>
                <p:endSync evt="end" delay="0">
                  <p:rtn val="all"/>
                </p:endSync>
                <p:childTnLst>
                  <p:par>
                    <p:cTn id="53" fill="hold">
                      <p:stCondLst>
                        <p:cond delay="0"/>
                      </p:stCondLst>
                      <p:childTnLst>
                        <p:par>
                          <p:cTn id="54" fill="hold">
                            <p:stCondLst>
                              <p:cond delay="0"/>
                            </p:stCondLst>
                            <p:childTnLst>
                              <p:par>
                                <p:cTn id="55" presetID="0" presetClass="path" presetSubtype="0" accel="50000" decel="50000" fill="hold" grpId="0" nodeType="clickEffect">
                                  <p:stCondLst>
                                    <p:cond delay="0"/>
                                  </p:stCondLst>
                                  <p:childTnLst>
                                    <p:animMotion origin="layout" path="M 3.88889E-6 -0.00024 C -0.01094 -0.00555 -0.00087 0.00138 -0.00955 -0.0111 C -0.01528 -0.01919 -0.01632 -0.01873 -0.02275 -0.02196 C -0.03577 -0.04069 -0.04931 -0.05779 -0.06233 -0.07652 C -0.06823 -0.08484 -0.07674 -0.09409 -0.08108 -0.1038 C -0.09098 -0.12483 -0.09879 -0.14841 -0.11129 -0.16667 C -0.11476 -0.18077 -0.12309 -0.19025 -0.12639 -0.20481 C -0.13629 -0.24665 -0.12518 -0.20389 -0.13403 -0.22932 C -0.14028 -0.24758 -0.14271 -0.26861 -0.14914 -0.28664 C -0.15261 -0.31831 -0.16702 -0.34582 -0.17743 -0.37402 C -0.18351 -0.3902 -0.18733 -0.41031 -0.19618 -0.42326 C -0.19983 -0.43805 -0.20851 -0.44753 -0.2132 -0.4614 C -0.21823 -0.47573 -0.22344 -0.49053 -0.2283 -0.50486 C -0.2316 -0.51411 -0.23403 -0.52682 -0.23785 -0.53514 C -0.23924 -0.53838 -0.24184 -0.54023 -0.24341 -0.54323 C -0.24827 -0.55294 -0.24792 -0.56288 -0.25105 -0.57328 C -0.25191 -0.57629 -0.25365 -0.5786 -0.25486 -0.5816 C -0.25625 -0.58507 -0.25747 -0.58877 -0.25851 -0.59247 C -0.26355 -0.61189 -0.25677 -0.5957 -0.26424 -0.61165 C -0.2665 -0.62183 -0.27032 -0.62945 -0.27361 -0.6387 C -0.27448 -0.64124 -0.27431 -0.64471 -0.27552 -0.64702 C -0.27691 -0.64957 -0.27917 -0.65049 -0.28108 -0.65234 C -0.29011 -0.67199 -0.29948 -0.68308 -0.3132 -0.69603 C -0.32136 -0.71337 -0.33594 -0.72261 -0.34723 -0.7344 C -0.34931 -0.73671 -0.35087 -0.73995 -0.35296 -0.74249 C -0.35469 -0.74457 -0.3566 -0.74619 -0.35851 -0.74804 C -0.35973 -0.75081 -0.36059 -0.75405 -0.36233 -0.75613 C -0.3658 -0.76052 -0.37361 -0.76723 -0.37361 -0.76699 C -0.38386 -0.78872 -0.37032 -0.7626 -0.38299 -0.78086 C -0.39566 -0.79913 -0.37761 -0.77971 -0.39254 -0.7945 C -0.38976 -0.80583 -0.38837 -0.80306 -0.38299 -0.81068 " pathEditMode="relative" rAng="0" ptsTypes="ffffffffffffffffffffffffffffffA">
                                      <p:cBhvr>
                                        <p:cTn id="56" dur="2000" fill="hold"/>
                                        <p:tgtEl>
                                          <p:spTgt spid="16"/>
                                        </p:tgtEl>
                                        <p:attrNameLst>
                                          <p:attrName>ppt_x</p:attrName>
                                          <p:attrName>ppt_y</p:attrName>
                                        </p:attrNameLst>
                                      </p:cBhvr>
                                      <p:rCtr x="-19792" y="-40453"/>
                                    </p:animMotion>
                                  </p:childTnLst>
                                </p:cTn>
                              </p:par>
                            </p:childTnLst>
                          </p:cTn>
                        </p:par>
                      </p:childTnLst>
                    </p:cTn>
                  </p:par>
                </p:childTnLst>
              </p:cTn>
              <p:nextCondLst>
                <p:cond evt="onClick" delay="0">
                  <p:tgtEl>
                    <p:spTgt spid="16"/>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034" y="174952"/>
            <a:ext cx="2193742" cy="6740307"/>
          </a:xfrm>
          <a:prstGeom prst="rect">
            <a:avLst/>
          </a:prstGeom>
          <a:noFill/>
        </p:spPr>
        <p:txBody>
          <a:bodyPr wrap="none" rtlCol="0">
            <a:spAutoFit/>
          </a:bodyPr>
          <a:lstStyle/>
          <a:p>
            <a:pPr>
              <a:lnSpc>
                <a:spcPct val="150000"/>
              </a:lnSpc>
              <a:buFont typeface="Wingdings" pitchFamily="2" charset="2"/>
              <a:buChar char="Ø"/>
            </a:pPr>
            <a:r>
              <a:rPr lang="en-US" sz="2400" i="1" dirty="0" smtClean="0"/>
              <a:t> Teacher</a:t>
            </a:r>
          </a:p>
          <a:p>
            <a:pPr>
              <a:lnSpc>
                <a:spcPct val="150000"/>
              </a:lnSpc>
              <a:buFont typeface="Wingdings" pitchFamily="2" charset="2"/>
              <a:buChar char="Ø"/>
            </a:pPr>
            <a:r>
              <a:rPr lang="en-US" sz="2400" i="1" dirty="0" smtClean="0"/>
              <a:t> Doctor</a:t>
            </a:r>
          </a:p>
          <a:p>
            <a:pPr>
              <a:lnSpc>
                <a:spcPct val="150000"/>
              </a:lnSpc>
              <a:buFont typeface="Wingdings" pitchFamily="2" charset="2"/>
              <a:buChar char="Ø"/>
            </a:pPr>
            <a:r>
              <a:rPr lang="en-US" sz="2400" i="1" dirty="0" smtClean="0"/>
              <a:t> Architect</a:t>
            </a:r>
          </a:p>
          <a:p>
            <a:pPr>
              <a:lnSpc>
                <a:spcPct val="150000"/>
              </a:lnSpc>
              <a:buFont typeface="Wingdings" pitchFamily="2" charset="2"/>
              <a:buChar char="Ø"/>
            </a:pPr>
            <a:r>
              <a:rPr lang="en-US" sz="2400" i="1" dirty="0" smtClean="0"/>
              <a:t> Cook</a:t>
            </a:r>
          </a:p>
          <a:p>
            <a:pPr>
              <a:lnSpc>
                <a:spcPct val="150000"/>
              </a:lnSpc>
              <a:buFont typeface="Wingdings" pitchFamily="2" charset="2"/>
              <a:buChar char="Ø"/>
            </a:pPr>
            <a:r>
              <a:rPr lang="en-US" sz="2400" i="1" dirty="0" smtClean="0"/>
              <a:t> Manager</a:t>
            </a:r>
          </a:p>
          <a:p>
            <a:pPr>
              <a:lnSpc>
                <a:spcPct val="150000"/>
              </a:lnSpc>
              <a:buFont typeface="Wingdings" pitchFamily="2" charset="2"/>
              <a:buChar char="Ø"/>
            </a:pPr>
            <a:r>
              <a:rPr lang="en-US" sz="2400" i="1" dirty="0" smtClean="0"/>
              <a:t> Lawyer</a:t>
            </a:r>
          </a:p>
          <a:p>
            <a:pPr>
              <a:lnSpc>
                <a:spcPct val="150000"/>
              </a:lnSpc>
              <a:buFont typeface="Wingdings" pitchFamily="2" charset="2"/>
              <a:buChar char="Ø"/>
            </a:pPr>
            <a:r>
              <a:rPr lang="en-US" sz="2400" i="1" dirty="0" smtClean="0"/>
              <a:t> Designer</a:t>
            </a:r>
          </a:p>
          <a:p>
            <a:pPr>
              <a:lnSpc>
                <a:spcPct val="150000"/>
              </a:lnSpc>
              <a:buFont typeface="Wingdings" pitchFamily="2" charset="2"/>
              <a:buChar char="Ø"/>
            </a:pPr>
            <a:r>
              <a:rPr lang="en-US" sz="2400" i="1" dirty="0" smtClean="0"/>
              <a:t> Vet</a:t>
            </a:r>
          </a:p>
          <a:p>
            <a:pPr>
              <a:lnSpc>
                <a:spcPct val="150000"/>
              </a:lnSpc>
              <a:buFont typeface="Wingdings" pitchFamily="2" charset="2"/>
              <a:buChar char="Ø"/>
            </a:pPr>
            <a:r>
              <a:rPr lang="en-US" sz="2400" i="1" dirty="0" smtClean="0"/>
              <a:t> Accountant</a:t>
            </a:r>
          </a:p>
          <a:p>
            <a:pPr>
              <a:lnSpc>
                <a:spcPct val="150000"/>
              </a:lnSpc>
              <a:buFont typeface="Wingdings" pitchFamily="2" charset="2"/>
              <a:buChar char="Ø"/>
            </a:pPr>
            <a:r>
              <a:rPr lang="en-US" sz="2400" i="1" dirty="0" smtClean="0"/>
              <a:t> Journalist</a:t>
            </a:r>
          </a:p>
          <a:p>
            <a:pPr>
              <a:lnSpc>
                <a:spcPct val="150000"/>
              </a:lnSpc>
              <a:buFont typeface="Wingdings" pitchFamily="2" charset="2"/>
              <a:buChar char="Ø"/>
            </a:pPr>
            <a:r>
              <a:rPr lang="en-US" sz="2400" i="1" dirty="0" smtClean="0"/>
              <a:t> Shop assistant</a:t>
            </a:r>
          </a:p>
          <a:p>
            <a:pPr>
              <a:lnSpc>
                <a:spcPct val="150000"/>
              </a:lnSpc>
              <a:buFont typeface="Wingdings" pitchFamily="2" charset="2"/>
              <a:buChar char="Ø"/>
            </a:pPr>
            <a:r>
              <a:rPr lang="en-US" sz="2400" i="1" dirty="0" smtClean="0"/>
              <a:t> Businessman</a:t>
            </a:r>
            <a:endParaRPr lang="ru-RU" sz="2400" i="1" dirty="0"/>
          </a:p>
        </p:txBody>
      </p:sp>
      <p:sp>
        <p:nvSpPr>
          <p:cNvPr id="3" name="Управляющая кнопка: домой 2">
            <a:hlinkClick r:id="" action="ppaction://noaction" highlightClick="1"/>
          </p:cNvPr>
          <p:cNvSpPr/>
          <p:nvPr/>
        </p:nvSpPr>
        <p:spPr>
          <a:xfrm>
            <a:off x="142844" y="6357958"/>
            <a:ext cx="428628" cy="32803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300192" y="193208"/>
            <a:ext cx="2406703" cy="1807026"/>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067944" y="1059566"/>
            <a:ext cx="1952625" cy="2333625"/>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389441" y="2685321"/>
            <a:ext cx="2228203" cy="1662310"/>
          </a:xfrm>
          <a:prstGeom prst="rect">
            <a:avLst/>
          </a:prstGeom>
        </p:spPr>
      </p:pic>
      <p:pic>
        <p:nvPicPr>
          <p:cNvPr id="7" name="Рисунок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2987824" y="3548484"/>
            <a:ext cx="2466975" cy="1857375"/>
          </a:xfrm>
          <a:prstGeom prst="rect">
            <a:avLst/>
          </a:prstGeom>
        </p:spPr>
      </p:pic>
      <p:pic>
        <p:nvPicPr>
          <p:cNvPr id="8" name="Рисунок 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811647" y="4931494"/>
            <a:ext cx="1383792" cy="142646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up)">
                                      <p:cBhvr>
                                        <p:cTn id="7" dur="1000"/>
                                        <p:tgtEl>
                                          <p:spTgt spid="2">
                                            <p:txEl>
                                              <p:pRg st="0" end="0"/>
                                            </p:txEl>
                                          </p:spTgt>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wipe(up)">
                                      <p:cBhvr>
                                        <p:cTn id="11" dur="1000"/>
                                        <p:tgtEl>
                                          <p:spTgt spid="2">
                                            <p:txEl>
                                              <p:pRg st="1" end="1"/>
                                            </p:txEl>
                                          </p:spTgt>
                                        </p:tgtEl>
                                      </p:cBhvr>
                                    </p:animEffect>
                                  </p:childTnLst>
                                </p:cTn>
                              </p:par>
                            </p:childTnLst>
                          </p:cTn>
                        </p:par>
                        <p:par>
                          <p:cTn id="12" fill="hold">
                            <p:stCondLst>
                              <p:cond delay="2000"/>
                            </p:stCondLst>
                            <p:childTnLst>
                              <p:par>
                                <p:cTn id="13" presetID="22" presetClass="entr" presetSubtype="1"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up)">
                                      <p:cBhvr>
                                        <p:cTn id="15" dur="1000"/>
                                        <p:tgtEl>
                                          <p:spTgt spid="2">
                                            <p:txEl>
                                              <p:pRg st="2" end="2"/>
                                            </p:txEl>
                                          </p:spTgt>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up)">
                                      <p:cBhvr>
                                        <p:cTn id="19" dur="1000"/>
                                        <p:tgtEl>
                                          <p:spTgt spid="2">
                                            <p:txEl>
                                              <p:pRg st="3" end="3"/>
                                            </p:txEl>
                                          </p:spTgt>
                                        </p:tgtEl>
                                      </p:cBhvr>
                                    </p:animEffect>
                                  </p:childTnLst>
                                </p:cTn>
                              </p:par>
                            </p:childTnLst>
                          </p:cTn>
                        </p:par>
                        <p:par>
                          <p:cTn id="20" fill="hold">
                            <p:stCondLst>
                              <p:cond delay="4000"/>
                            </p:stCondLst>
                            <p:childTnLst>
                              <p:par>
                                <p:cTn id="21" presetID="22" presetClass="entr" presetSubtype="1" fill="hold"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wipe(up)">
                                      <p:cBhvr>
                                        <p:cTn id="23" dur="1000"/>
                                        <p:tgtEl>
                                          <p:spTgt spid="2">
                                            <p:txEl>
                                              <p:pRg st="4" end="4"/>
                                            </p:txEl>
                                          </p:spTgt>
                                        </p:tgtEl>
                                      </p:cBhvr>
                                    </p:animEffect>
                                  </p:childTnLst>
                                </p:cTn>
                              </p:par>
                            </p:childTnLst>
                          </p:cTn>
                        </p:par>
                        <p:par>
                          <p:cTn id="24" fill="hold">
                            <p:stCondLst>
                              <p:cond delay="5000"/>
                            </p:stCondLst>
                            <p:childTnLst>
                              <p:par>
                                <p:cTn id="25" presetID="22" presetClass="entr" presetSubtype="1" fill="hold" nodeType="after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wipe(up)">
                                      <p:cBhvr>
                                        <p:cTn id="27" dur="1000"/>
                                        <p:tgtEl>
                                          <p:spTgt spid="2">
                                            <p:txEl>
                                              <p:pRg st="5" end="5"/>
                                            </p:txEl>
                                          </p:spTgt>
                                        </p:tgtEl>
                                      </p:cBhvr>
                                    </p:animEffect>
                                  </p:childTnLst>
                                </p:cTn>
                              </p:par>
                            </p:childTnLst>
                          </p:cTn>
                        </p:par>
                        <p:par>
                          <p:cTn id="28" fill="hold">
                            <p:stCondLst>
                              <p:cond delay="6000"/>
                            </p:stCondLst>
                            <p:childTnLst>
                              <p:par>
                                <p:cTn id="29" presetID="22" presetClass="entr" presetSubtype="1" fill="hold" nodeType="after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animEffect transition="in" filter="wipe(up)">
                                      <p:cBhvr>
                                        <p:cTn id="31" dur="1000"/>
                                        <p:tgtEl>
                                          <p:spTgt spid="2">
                                            <p:txEl>
                                              <p:pRg st="6" end="6"/>
                                            </p:txEl>
                                          </p:spTgt>
                                        </p:tgtEl>
                                      </p:cBhvr>
                                    </p:animEffect>
                                  </p:childTnLst>
                                </p:cTn>
                              </p:par>
                            </p:childTnLst>
                          </p:cTn>
                        </p:par>
                        <p:par>
                          <p:cTn id="32" fill="hold">
                            <p:stCondLst>
                              <p:cond delay="7000"/>
                            </p:stCondLst>
                            <p:childTnLst>
                              <p:par>
                                <p:cTn id="33" presetID="22" presetClass="entr" presetSubtype="1" fill="hold" nodeType="after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animEffect transition="in" filter="wipe(up)">
                                      <p:cBhvr>
                                        <p:cTn id="35" dur="1000"/>
                                        <p:tgtEl>
                                          <p:spTgt spid="2">
                                            <p:txEl>
                                              <p:pRg st="7" end="7"/>
                                            </p:txEl>
                                          </p:spTgt>
                                        </p:tgtEl>
                                      </p:cBhvr>
                                    </p:animEffect>
                                  </p:childTnLst>
                                </p:cTn>
                              </p:par>
                            </p:childTnLst>
                          </p:cTn>
                        </p:par>
                        <p:par>
                          <p:cTn id="36" fill="hold">
                            <p:stCondLst>
                              <p:cond delay="8000"/>
                            </p:stCondLst>
                            <p:childTnLst>
                              <p:par>
                                <p:cTn id="37" presetID="22" presetClass="entr" presetSubtype="1" fill="hold" nodeType="after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animEffect transition="in" filter="wipe(up)">
                                      <p:cBhvr>
                                        <p:cTn id="39" dur="1000"/>
                                        <p:tgtEl>
                                          <p:spTgt spid="2">
                                            <p:txEl>
                                              <p:pRg st="8" end="8"/>
                                            </p:txEl>
                                          </p:spTgt>
                                        </p:tgtEl>
                                      </p:cBhvr>
                                    </p:animEffect>
                                  </p:childTnLst>
                                </p:cTn>
                              </p:par>
                            </p:childTnLst>
                          </p:cTn>
                        </p:par>
                        <p:par>
                          <p:cTn id="40" fill="hold">
                            <p:stCondLst>
                              <p:cond delay="9000"/>
                            </p:stCondLst>
                            <p:childTnLst>
                              <p:par>
                                <p:cTn id="41" presetID="22" presetClass="entr" presetSubtype="1" fill="hold" nodeType="after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animEffect transition="in" filter="wipe(up)">
                                      <p:cBhvr>
                                        <p:cTn id="43" dur="1000"/>
                                        <p:tgtEl>
                                          <p:spTgt spid="2">
                                            <p:txEl>
                                              <p:pRg st="9" end="9"/>
                                            </p:txEl>
                                          </p:spTgt>
                                        </p:tgtEl>
                                      </p:cBhvr>
                                    </p:animEffect>
                                  </p:childTnLst>
                                </p:cTn>
                              </p:par>
                            </p:childTnLst>
                          </p:cTn>
                        </p:par>
                        <p:par>
                          <p:cTn id="44" fill="hold">
                            <p:stCondLst>
                              <p:cond delay="10000"/>
                            </p:stCondLst>
                            <p:childTnLst>
                              <p:par>
                                <p:cTn id="45" presetID="22" presetClass="entr" presetSubtype="1" fill="hold" nodeType="afterEffect">
                                  <p:stCondLst>
                                    <p:cond delay="0"/>
                                  </p:stCondLst>
                                  <p:childTnLst>
                                    <p:set>
                                      <p:cBhvr>
                                        <p:cTn id="46" dur="1" fill="hold">
                                          <p:stCondLst>
                                            <p:cond delay="0"/>
                                          </p:stCondLst>
                                        </p:cTn>
                                        <p:tgtEl>
                                          <p:spTgt spid="2">
                                            <p:txEl>
                                              <p:pRg st="10" end="10"/>
                                            </p:txEl>
                                          </p:spTgt>
                                        </p:tgtEl>
                                        <p:attrNameLst>
                                          <p:attrName>style.visibility</p:attrName>
                                        </p:attrNameLst>
                                      </p:cBhvr>
                                      <p:to>
                                        <p:strVal val="visible"/>
                                      </p:to>
                                    </p:set>
                                    <p:animEffect transition="in" filter="wipe(up)">
                                      <p:cBhvr>
                                        <p:cTn id="47" dur="1000"/>
                                        <p:tgtEl>
                                          <p:spTgt spid="2">
                                            <p:txEl>
                                              <p:pRg st="10" end="10"/>
                                            </p:txEl>
                                          </p:spTgt>
                                        </p:tgtEl>
                                      </p:cBhvr>
                                    </p:animEffect>
                                  </p:childTnLst>
                                </p:cTn>
                              </p:par>
                            </p:childTnLst>
                          </p:cTn>
                        </p:par>
                        <p:par>
                          <p:cTn id="48" fill="hold">
                            <p:stCondLst>
                              <p:cond delay="11000"/>
                            </p:stCondLst>
                            <p:childTnLst>
                              <p:par>
                                <p:cTn id="49" presetID="22" presetClass="entr" presetSubtype="1" fill="hold" nodeType="afterEffect">
                                  <p:stCondLst>
                                    <p:cond delay="0"/>
                                  </p:stCondLst>
                                  <p:childTnLst>
                                    <p:set>
                                      <p:cBhvr>
                                        <p:cTn id="50" dur="1" fill="hold">
                                          <p:stCondLst>
                                            <p:cond delay="0"/>
                                          </p:stCondLst>
                                        </p:cTn>
                                        <p:tgtEl>
                                          <p:spTgt spid="2">
                                            <p:txEl>
                                              <p:pRg st="11" end="11"/>
                                            </p:txEl>
                                          </p:spTgt>
                                        </p:tgtEl>
                                        <p:attrNameLst>
                                          <p:attrName>style.visibility</p:attrName>
                                        </p:attrNameLst>
                                      </p:cBhvr>
                                      <p:to>
                                        <p:strVal val="visible"/>
                                      </p:to>
                                    </p:set>
                                    <p:animEffect transition="in" filter="wipe(up)">
                                      <p:cBhvr>
                                        <p:cTn id="51" dur="1000"/>
                                        <p:tgtEl>
                                          <p:spTgt spid="2">
                                            <p:txEl>
                                              <p:pRg st="11" end="11"/>
                                            </p:txEl>
                                          </p:spTgt>
                                        </p:tgtEl>
                                      </p:cBhvr>
                                    </p:animEffect>
                                  </p:childTnLst>
                                </p:cTn>
                              </p:par>
                            </p:childTnLst>
                          </p:cTn>
                        </p:par>
                        <p:par>
                          <p:cTn id="52" fill="hold">
                            <p:stCondLst>
                              <p:cond delay="12000"/>
                            </p:stCondLst>
                            <p:childTnLst>
                              <p:par>
                                <p:cTn id="53" presetID="10" presetClass="entr" presetSubtype="0" fill="hold"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500"/>
                                        <p:tgtEl>
                                          <p:spTgt spid="4"/>
                                        </p:tgtEl>
                                      </p:cBhvr>
                                    </p:animEffect>
                                  </p:childTnLst>
                                </p:cTn>
                              </p:par>
                            </p:childTnLst>
                          </p:cTn>
                        </p:par>
                        <p:par>
                          <p:cTn id="56" fill="hold">
                            <p:stCondLst>
                              <p:cond delay="12500"/>
                            </p:stCondLst>
                            <p:childTnLst>
                              <p:par>
                                <p:cTn id="57" presetID="10" presetClass="entr" presetSubtype="0"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500"/>
                                        <p:tgtEl>
                                          <p:spTgt spid="5"/>
                                        </p:tgtEl>
                                      </p:cBhvr>
                                    </p:animEffect>
                                  </p:childTnLst>
                                </p:cTn>
                              </p:par>
                            </p:childTnLst>
                          </p:cTn>
                        </p:par>
                        <p:par>
                          <p:cTn id="60" fill="hold">
                            <p:stCondLst>
                              <p:cond delay="13000"/>
                            </p:stCondLst>
                            <p:childTnLst>
                              <p:par>
                                <p:cTn id="61" presetID="10" presetClass="entr" presetSubtype="0" fill="hold"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500"/>
                                        <p:tgtEl>
                                          <p:spTgt spid="6"/>
                                        </p:tgtEl>
                                      </p:cBhvr>
                                    </p:animEffect>
                                  </p:childTnLst>
                                </p:cTn>
                              </p:par>
                            </p:childTnLst>
                          </p:cTn>
                        </p:par>
                        <p:par>
                          <p:cTn id="64" fill="hold">
                            <p:stCondLst>
                              <p:cond delay="13500"/>
                            </p:stCondLst>
                            <p:childTnLst>
                              <p:par>
                                <p:cTn id="65" presetID="10" presetClass="entr" presetSubtype="0" fill="hold"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childTnLst>
                          </p:cTn>
                        </p:par>
                        <p:par>
                          <p:cTn id="68" fill="hold">
                            <p:stCondLst>
                              <p:cond delay="14000"/>
                            </p:stCondLst>
                            <p:childTnLst>
                              <p:par>
                                <p:cTn id="69" presetID="10" presetClass="entr" presetSubtype="0"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fade">
                                      <p:cBhvr>
                                        <p:cTn id="7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693</TotalTime>
  <Words>483</Words>
  <Application>Microsoft Office PowerPoint</Application>
  <PresentationFormat>Экран (4:3)</PresentationFormat>
  <Paragraphs>78</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 Make up a proverb:</vt:lpstr>
      <vt:lpstr>“Every man is a blacksmith of his fortune” </vt:lpstr>
      <vt:lpstr>Fortune Stairs</vt:lpstr>
      <vt:lpstr>What are your jobs ideas?</vt:lpstr>
      <vt:lpstr>JOB / WORK=?</vt:lpstr>
      <vt:lpstr>          Job         /                     Work</vt:lpstr>
      <vt:lpstr>Vocabulary</vt:lpstr>
      <vt:lpstr>Слайд 8</vt:lpstr>
      <vt:lpstr>Слайд 9</vt:lpstr>
      <vt:lpstr>Phrases for your story:</vt:lpstr>
      <vt:lpstr>«Steps to success»</vt:lpstr>
      <vt:lpstr>Слайд 12</vt:lpstr>
      <vt:lpstr>Слайд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Вера Анатольевна</dc:creator>
  <cp:lastModifiedBy>User</cp:lastModifiedBy>
  <cp:revision>62</cp:revision>
  <dcterms:modified xsi:type="dcterms:W3CDTF">2020-02-16T12:31:53Z</dcterms:modified>
</cp:coreProperties>
</file>