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61" r:id="rId4"/>
    <p:sldId id="260" r:id="rId5"/>
    <p:sldId id="262" r:id="rId6"/>
    <p:sldId id="263" r:id="rId7"/>
    <p:sldId id="277" r:id="rId8"/>
    <p:sldId id="279" r:id="rId9"/>
    <p:sldId id="291" r:id="rId10"/>
    <p:sldId id="280" r:id="rId11"/>
    <p:sldId id="278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2" r:id="rId22"/>
    <p:sldId id="275" r:id="rId23"/>
    <p:sldId id="270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20472" cy="1944216"/>
          </a:xfrm>
        </p:spPr>
        <p:txBody>
          <a:bodyPr>
            <a:noAutofit/>
          </a:bodyPr>
          <a:lstStyle/>
          <a:p>
            <a:r>
              <a:rPr lang="ru-RU" sz="3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</a:t>
            </a:r>
            <a:r>
              <a:rPr lang="ru-RU" sz="3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 на </a:t>
            </a:r>
            <a:r>
              <a:rPr lang="ru-RU" sz="3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психоэмоционального напряжения</a:t>
            </a:r>
            <a:br>
              <a:rPr lang="ru-RU" sz="3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«Хорошее настроение –залог успеха!»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869160"/>
            <a:ext cx="7772400" cy="437004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педагог – психолог</a:t>
            </a:r>
          </a:p>
          <a:p>
            <a:pPr algn="r">
              <a:spcBef>
                <a:spcPts val="0"/>
              </a:spcBef>
            </a:pPr>
            <a:r>
              <a:rPr lang="ru-R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Никандрова О.В.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22208"/>
            <a:ext cx="798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автономное дошкольное образовательное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учреждение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"Детский сад № 33 "Золотой петушок"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Упражнение № 4 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>«Калоши счастья»</a:t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200" b="1" dirty="0">
                <a:solidFill>
                  <a:srgbClr val="7030A0"/>
                </a:solidFill>
                <a:latin typeface="Comic Sans MS" pitchFamily="66" charset="0"/>
              </a:rPr>
              <a:t>Цель: развитие позитивного мышления педагогов, развитие навыков самопознания, формирование навыков позитивного восприятия мира, развитие позитивной Я-концепции, развитие навыков эмоциональной саморегуляции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12976"/>
            <a:ext cx="482841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8312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472608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br>
              <a:rPr lang="ru-RU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отчитал вас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плохо выполненную работу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17812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 fontScale="90000"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дали большое количество детей в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ходят всем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составом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2917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 fontScale="90000"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3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задержали </a:t>
            </a:r>
            <a: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зарплату</a:t>
            </a:r>
            <a:b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900" b="1" dirty="0" smtClean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39892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4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дороге на работу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сломали каблук</a:t>
            </a:r>
            <a: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90867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5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ваших воспитанников 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показали слабые результаты </a:t>
            </a:r>
            <a:r>
              <a:rPr lang="ru-RU" sz="33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00398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6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внезапно заболели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08020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7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попали под сокращение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014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8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провалили аттестацию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454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4680520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9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потеряли свои любимые серёжки</a:t>
            </a: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8244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776864" cy="4968552"/>
          </a:xfrm>
        </p:spPr>
        <p:txBody>
          <a:bodyPr>
            <a:normAutofit fontScale="25000" lnSpcReduction="20000"/>
          </a:bodyPr>
          <a:lstStyle/>
          <a:p>
            <a:pPr lvl="0" algn="l"/>
            <a:endParaRPr lang="ru-RU" sz="4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на нашу сегодняшнюю встречу пришли с хорошим настроением, помашите мне в ответ рукой.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считаете, что эмоциональное благополучие ребёнка в детском саду зависит от эмоционального состояния педагога, похлопайте в ладоши.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думаете, что жизнь можно прожить без стресса, дотроньтесь до кончика носа.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уверены, что стресс является причиной многих заболеваний, кивните головой.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знаете и регулярно используете приемы для снятия эмоционального напряжения, закройте глаза.</a:t>
            </a:r>
          </a:p>
          <a:p>
            <a:pPr lvl="0" algn="l">
              <a:buFont typeface="Wingdings" pitchFamily="2" charset="2"/>
              <a:buChar char="v"/>
            </a:pPr>
            <a:r>
              <a:rPr lang="ru-RU" sz="10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Если Вы считаете, что стресс является неизбежной частью нашей жизни, потопайте ногами.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76470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5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ОПРОС:</a:t>
            </a:r>
            <a:endParaRPr lang="ru-RU" sz="5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80920" cy="5328592"/>
          </a:xfrm>
        </p:spPr>
        <p:txBody>
          <a:bodyPr>
            <a:normAutofit/>
          </a:bodyPr>
          <a:lstStyle/>
          <a:p>
            <a: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№ 10</a:t>
            </a:r>
            <a:br>
              <a:rPr lang="ru-RU" sz="5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5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смогли провести занятие </a:t>
            </a: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47326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Упражнение </a:t>
            </a:r>
            <a:r>
              <a:rPr lang="ru-RU" b="1" dirty="0">
                <a:solidFill>
                  <a:srgbClr val="7030A0"/>
                </a:solidFill>
                <a:latin typeface="Comic Sans MS" pitchFamily="66" charset="0"/>
              </a:rPr>
              <a:t>№ 5</a:t>
            </a:r>
            <a:br>
              <a:rPr lang="ru-RU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Comic Sans MS" pitchFamily="66" charset="0"/>
              </a:rPr>
              <a:t>«Волшебная шкатулка»</a:t>
            </a:r>
            <a:br>
              <a:rPr lang="ru-RU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3300" b="1" dirty="0">
                <a:solidFill>
                  <a:srgbClr val="7030A0"/>
                </a:solidFill>
                <a:latin typeface="Comic Sans MS" pitchFamily="66" charset="0"/>
              </a:rPr>
              <a:t>Цель: поднятие настроения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51"/>
          <a:stretch/>
        </p:blipFill>
        <p:spPr>
          <a:xfrm>
            <a:off x="2483768" y="2477996"/>
            <a:ext cx="4464495" cy="397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024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«Телеграмма»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820472" cy="4781128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«Сегодня мы собрались на …………   тренинг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Выглядим мы ………… и  ………………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если бы погода была сегодня …………………,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мы были бы…………. А может, даже………………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мы не отчаиваемся!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Дела у нас на работе ………………………………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Пожелаем же всем всего  ……………………,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именно …………………… здоровья,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……………………..  успехов и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……..…………. детей»</a:t>
            </a:r>
          </a:p>
          <a:p>
            <a:endParaRPr lang="ru-RU" dirty="0"/>
          </a:p>
        </p:txBody>
      </p:sp>
      <p:pic>
        <p:nvPicPr>
          <p:cNvPr id="5122" name="Picture 2" descr="http://go4.imgsmail.ru/imgpreview?key=http%3A//img.nr2.ru/pict/arts1/07/30/73003.jpg&amp;mb=imgdb_preview_6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157192"/>
            <a:ext cx="1627166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048672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i="1" dirty="0" smtClean="0"/>
              <a:t>    </a:t>
            </a:r>
            <a:r>
              <a:rPr lang="ru-RU" sz="3900" i="1" dirty="0" smtClean="0">
                <a:solidFill>
                  <a:srgbClr val="FF0000"/>
                </a:solidFill>
                <a:latin typeface="Comic Sans MS" pitchFamily="66" charset="0"/>
              </a:rPr>
              <a:t>Думать о сложностях и проблемах в нашей жизни очень важно. Но еще важнее вовремя «ставить их на стол».</a:t>
            </a:r>
          </a:p>
          <a:p>
            <a:pPr algn="r">
              <a:buNone/>
            </a:pPr>
            <a:r>
              <a:rPr lang="ru-RU" sz="3900" i="1" dirty="0" smtClean="0">
                <a:latin typeface="Comic Sans MS" pitchFamily="66" charset="0"/>
              </a:rPr>
              <a:t> </a:t>
            </a:r>
            <a:endParaRPr lang="ru-RU" sz="39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Каждый день перед сном отложите ваши трудности в сторону. Тогда Вы каждый день будете просыпаться полными сил и готовыми преодолеть любые препятствия, которые преподнесёт Вам судьба.</a:t>
            </a: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ВЫХОДНЫЕ\слудующая неделя семинара\тренинг\Новая папка\3a165d755a1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75"/>
            <a:ext cx="9144000" cy="696004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ru-RU" sz="35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напряжение </a:t>
            </a:r>
            <a:r>
              <a:rPr lang="ru-RU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 психофизиологическое состояние организма, характеризующееся адекватной выраженностью эмоциональных реакций.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60"/>
          <a:stretch/>
        </p:blipFill>
        <p:spPr>
          <a:xfrm>
            <a:off x="611559" y="3735853"/>
            <a:ext cx="2642485" cy="2571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r="22439"/>
          <a:stretch/>
        </p:blipFill>
        <p:spPr>
          <a:xfrm>
            <a:off x="6084168" y="3735853"/>
            <a:ext cx="2520280" cy="2571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069" y="3543663"/>
            <a:ext cx="2413841" cy="276394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820472" cy="1584176"/>
          </a:xfrm>
        </p:spPr>
        <p:txBody>
          <a:bodyPr>
            <a:noAutofit/>
          </a:bodyPr>
          <a:lstStyle/>
          <a:p>
            <a:r>
              <a:rPr lang="ru-RU" sz="4500" b="1" dirty="0" smtClean="0">
                <a:solidFill>
                  <a:srgbClr val="0070C0"/>
                </a:solidFill>
                <a:latin typeface="Comic Sans MS" pitchFamily="66" charset="0"/>
              </a:rPr>
              <a:t>«Меня зовут… Я делаю так…»</a:t>
            </a:r>
            <a:r>
              <a:rPr lang="ru-RU" sz="7000" b="1" dirty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70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300" b="1" dirty="0">
                <a:solidFill>
                  <a:srgbClr val="0070C0"/>
                </a:solidFill>
                <a:latin typeface="Comic Sans MS" pitchFamily="66" charset="0"/>
              </a:rPr>
              <a:t>Цель: </a:t>
            </a:r>
            <a:r>
              <a:rPr lang="ru-RU" sz="2300" b="1" dirty="0" smtClean="0">
                <a:solidFill>
                  <a:srgbClr val="0070C0"/>
                </a:solidFill>
                <a:latin typeface="Comic Sans MS" pitchFamily="66" charset="0"/>
              </a:rPr>
              <a:t>знакомство, снятие </a:t>
            </a:r>
            <a:r>
              <a:rPr lang="ru-RU" sz="2300" b="1" dirty="0">
                <a:solidFill>
                  <a:srgbClr val="0070C0"/>
                </a:solidFill>
                <a:latin typeface="Comic Sans MS" pitchFamily="66" charset="0"/>
              </a:rPr>
              <a:t>тревожности и напряжения</a:t>
            </a:r>
          </a:p>
        </p:txBody>
      </p:sp>
      <p:pic>
        <p:nvPicPr>
          <p:cNvPr id="2051" name="Picture 3" descr="E:\ВЫХОДНЫЕ\слудующая неделя семинара\тренинг\Новая папка\ьт 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96952"/>
            <a:ext cx="553459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Упражнение №1 </a:t>
            </a:r>
            <a:b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«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>Моечная машина»</a:t>
            </a:r>
            <a:r>
              <a:rPr lang="ru-RU" sz="3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600" b="1" dirty="0">
                <a:solidFill>
                  <a:srgbClr val="7030A0"/>
                </a:solidFill>
                <a:latin typeface="Comic Sans MS" pitchFamily="66" charset="0"/>
              </a:rPr>
              <a:t>Цель: снятие мышечного напряжения, сокращение дистанции в </a:t>
            </a:r>
            <a:r>
              <a:rPr lang="ru-RU" sz="2600" b="1" dirty="0" smtClean="0">
                <a:solidFill>
                  <a:srgbClr val="7030A0"/>
                </a:solidFill>
                <a:latin typeface="Comic Sans MS" pitchFamily="66" charset="0"/>
              </a:rPr>
              <a:t>общении</a:t>
            </a:r>
            <a:r>
              <a:rPr lang="ru-RU" sz="26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2600" b="1" dirty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64" y="2996952"/>
            <a:ext cx="5980174" cy="336384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68863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  </a:t>
            </a:r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Состояние эмоционального напряжения можно определить по косвенным признакам.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изменение в поведении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расстройство сна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чувство напряжения на работе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Упражнение № 2 </a:t>
            </a:r>
            <a:b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«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>Откровенно говоря»</a:t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300" b="1" dirty="0">
                <a:solidFill>
                  <a:srgbClr val="7030A0"/>
                </a:solidFill>
                <a:latin typeface="Comic Sans MS" pitchFamily="66" charset="0"/>
              </a:rPr>
              <a:t>Цель: вербализация и осознание педагогами проблемы эмоционального выгорания</a:t>
            </a:r>
            <a:r>
              <a:rPr lang="ru-RU" sz="3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3900" b="1" dirty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786502"/>
            <a:ext cx="4699887" cy="368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177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568863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10 основных признаков </a:t>
            </a:r>
            <a: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</a:t>
            </a:r>
            <a:r>
              <a:rPr lang="ru-RU" sz="1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“выгорания” </a:t>
            </a:r>
            <a: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 Е. </a:t>
            </a:r>
            <a:r>
              <a:rPr lang="ru-RU" sz="1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Млер</a:t>
            </a:r>
            <a:r>
              <a:rPr lang="ru-RU" sz="1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5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 истощение, усталость;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бессонница;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негативные установки;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пренебрежение исполнением своих обязанностей;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увлечение приемом </a:t>
            </a:r>
            <a:r>
              <a:rPr lang="ru-RU" sz="10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психостимуляторов</a:t>
            </a: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(кофе, лекарства</a:t>
            </a: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уменьшение аппетита или переедание;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усиление агрессивности (раздражительность, гнев, напряженность);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усиление пассивности (цинизм, пессимизм, ощущение безнадежности, апатия);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чувство вины;</a:t>
            </a:r>
          </a:p>
          <a:p>
            <a:pPr>
              <a:buNone/>
            </a:pPr>
            <a:r>
              <a:rPr lang="ru-RU" sz="10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переживание несправедливости.</a:t>
            </a:r>
          </a:p>
        </p:txBody>
      </p:sp>
    </p:spTree>
    <p:extLst>
      <p:ext uri="{BB962C8B-B14F-4D97-AF65-F5344CB8AC3E}">
        <p14:creationId xmlns:p14="http://schemas.microsoft.com/office/powerpoint/2010/main" val="10761792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Comic Sans MS" pitchFamily="66" charset="0"/>
              </a:rPr>
              <a:t>Упражнение № 3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>«Муха»</a:t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800" b="1" dirty="0">
                <a:solidFill>
                  <a:srgbClr val="7030A0"/>
                </a:solidFill>
                <a:latin typeface="Comic Sans MS" pitchFamily="66" charset="0"/>
              </a:rPr>
              <a:t>Цель: снятие напряжения с лицевой мускулатуры</a:t>
            </a:r>
            <a: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4900" b="1" dirty="0">
                <a:solidFill>
                  <a:srgbClr val="7030A0"/>
                </a:solidFill>
                <a:latin typeface="Comic Sans MS" pitchFamily="66" charset="0"/>
              </a:rPr>
            </a:br>
            <a:endParaRPr lang="ru-RU" sz="2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852936"/>
            <a:ext cx="3816424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6097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317</Words>
  <Application>Microsoft Office PowerPoint</Application>
  <PresentationFormat>Экран (4:3)</PresentationFormat>
  <Paragraphs>61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Comic Sans MS</vt:lpstr>
      <vt:lpstr>Times New Roman</vt:lpstr>
      <vt:lpstr>Wingdings</vt:lpstr>
      <vt:lpstr>Тема Office</vt:lpstr>
      <vt:lpstr>Тренинг для педагогов на снятие психоэмоционального напряжения «Хорошее настроение –залог успеха!»</vt:lpstr>
      <vt:lpstr>Презентация PowerPoint</vt:lpstr>
      <vt:lpstr>Презентация PowerPoint</vt:lpstr>
      <vt:lpstr>«Меня зовут… Я делаю так…» Цель: знакомство, снятие тревожности и напряжения</vt:lpstr>
      <vt:lpstr> Упражнение №1  «Моечная машина» Цель: снятие мышечного напряжения, сокращение дистанции в общении </vt:lpstr>
      <vt:lpstr>Презентация PowerPoint</vt:lpstr>
      <vt:lpstr> Упражнение № 2  «Откровенно говоря» Цель: вербализация и осознание педагогами проблемы эмоционального выгорания </vt:lpstr>
      <vt:lpstr>Презентация PowerPoint</vt:lpstr>
      <vt:lpstr> Упражнение № 3 «Муха» Цель: снятие напряжения с лицевой мускулатуры </vt:lpstr>
      <vt:lpstr> Упражнение № 4  «Калоши счастья» Цель: развитие позитивного мышления педагогов, развитие навыков самопознания, формирование навыков позитивного восприятия мира, развитие позитивной Я-концепции, развитие навыков эмоциональной саморегуляции </vt:lpstr>
      <vt:lpstr>Ситуация № 1  Заведующий отчитал вас за плохо выполненную работу   </vt:lpstr>
      <vt:lpstr>Ситуация № 2   Вам дали большое количество детей в группу, которые ходят всем составом    </vt:lpstr>
      <vt:lpstr>Ситуация № 3   На работе задержали зарплату    </vt:lpstr>
      <vt:lpstr>Ситуация № 4   По дороге на работу вы сломали каблук  </vt:lpstr>
      <vt:lpstr>Ситуация № 5   Большинство ваших воспитанников показали слабые результаты мониторинга  </vt:lpstr>
      <vt:lpstr>Ситуация № 6  Вы внезапно заболели  </vt:lpstr>
      <vt:lpstr>Ситуация № 7  Вы попали под сокращение  </vt:lpstr>
      <vt:lpstr>Ситуация № 8  Вы провалили аттестацию  </vt:lpstr>
      <vt:lpstr>Ситуация № 9  Вы потеряли свои любимые серёжки</vt:lpstr>
      <vt:lpstr>Ситуация № 10  Вы не смогли провести занятие   </vt:lpstr>
      <vt:lpstr> Упражнение № 5 «Волшебная шкатулка» Цель: поднятие настроения  </vt:lpstr>
      <vt:lpstr>«Телеграмма»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45</cp:revision>
  <dcterms:created xsi:type="dcterms:W3CDTF">2013-01-06T18:32:13Z</dcterms:created>
  <dcterms:modified xsi:type="dcterms:W3CDTF">2020-10-13T14:10:04Z</dcterms:modified>
</cp:coreProperties>
</file>